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 Medium"/>
      <p:regular r:id="rId24"/>
      <p:bold r:id="rId25"/>
      <p:italic r:id="rId26"/>
      <p:boldItalic r:id="rId27"/>
    </p:embeddedFont>
    <p:embeddedFont>
      <p:font typeface="Roboto"/>
      <p:regular r:id="rId28"/>
      <p:bold r:id="rId29"/>
      <p:italic r:id="rId30"/>
      <p:boldItalic r:id="rId31"/>
    </p:embeddedFont>
    <p:embeddedFont>
      <p:font typeface="Montserrat"/>
      <p:regular r:id="rId32"/>
      <p:bold r:id="rId33"/>
      <p:italic r:id="rId34"/>
      <p:boldItalic r:id="rId35"/>
    </p:embeddedFont>
    <p:embeddedFont>
      <p:font typeface="Montserrat Light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Medium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edium-italic.fntdata"/><Relationship Id="rId25" Type="http://schemas.openxmlformats.org/officeDocument/2006/relationships/font" Target="fonts/RobotoMedium-bold.fntdata"/><Relationship Id="rId28" Type="http://schemas.openxmlformats.org/officeDocument/2006/relationships/font" Target="fonts/Roboto-regular.fntdata"/><Relationship Id="rId27" Type="http://schemas.openxmlformats.org/officeDocument/2006/relationships/font" Target="fonts/RobotoMedium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6.xml"/><Relationship Id="rId33" Type="http://schemas.openxmlformats.org/officeDocument/2006/relationships/font" Target="fonts/Montserrat-bold.fntdata"/><Relationship Id="rId10" Type="http://schemas.openxmlformats.org/officeDocument/2006/relationships/slide" Target="slides/slide5.xml"/><Relationship Id="rId32" Type="http://schemas.openxmlformats.org/officeDocument/2006/relationships/font" Target="fonts/Montserrat-regular.fntdata"/><Relationship Id="rId13" Type="http://schemas.openxmlformats.org/officeDocument/2006/relationships/slide" Target="slides/slide8.xml"/><Relationship Id="rId35" Type="http://schemas.openxmlformats.org/officeDocument/2006/relationships/font" Target="fonts/Montserrat-bold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italic.fntdata"/><Relationship Id="rId15" Type="http://schemas.openxmlformats.org/officeDocument/2006/relationships/slide" Target="slides/slide10.xml"/><Relationship Id="rId37" Type="http://schemas.openxmlformats.org/officeDocument/2006/relationships/font" Target="fonts/MontserratLight-bold.fntdata"/><Relationship Id="rId14" Type="http://schemas.openxmlformats.org/officeDocument/2006/relationships/slide" Target="slides/slide9.xml"/><Relationship Id="rId36" Type="http://schemas.openxmlformats.org/officeDocument/2006/relationships/font" Target="fonts/MontserratLight-regular.fntdata"/><Relationship Id="rId17" Type="http://schemas.openxmlformats.org/officeDocument/2006/relationships/slide" Target="slides/slide12.xml"/><Relationship Id="rId39" Type="http://schemas.openxmlformats.org/officeDocument/2006/relationships/font" Target="fonts/MontserratLight-boldItalic.fntdata"/><Relationship Id="rId16" Type="http://schemas.openxmlformats.org/officeDocument/2006/relationships/slide" Target="slides/slide11.xml"/><Relationship Id="rId38" Type="http://schemas.openxmlformats.org/officeDocument/2006/relationships/font" Target="fonts/MontserratLight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amazon.com/EDGELEC-Breadboard-Optional-Assorted-Multicolored/dp/B07GD2BWPY/ref=sr_1_3?dchild=1&amp;keywords=arduino+wires&amp;qid=1602194155&amp;sr=8-3" TargetMode="External"/><Relationship Id="rId10" Type="http://schemas.openxmlformats.org/officeDocument/2006/relationships/hyperlink" Target="https://www.amazon.com/EDGELEC-Resistor-Tolerance-Multiple-Resistance/dp/B07QG1T8B2/ref=sr_1_3?dchild=1&amp;keywords=20+ohm+resistor&amp;qid=1602194632&amp;sr=8-3" TargetMode="External"/><Relationship Id="rId13" Type="http://schemas.openxmlformats.org/officeDocument/2006/relationships/hyperlink" Target="https://www.amazon.com/Breadboards-Solderless-Breadboard-Distribution-Connecting/dp/B07DL13RZH/ref=sr_1_3?dchild=1&amp;keywords=breadboard&amp;qid=1602194425&amp;sr=8-3" TargetMode="External"/><Relationship Id="rId12" Type="http://schemas.openxmlformats.org/officeDocument/2006/relationships/hyperlink" Target="https://www.amazon.com/dp/B07T4SYVYG/" TargetMode="External"/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amazon.com/Mophorn-Hydraulic-H-Frame-13227lbs-Plates/dp/B07WQVX5B1/ref=sr_1_2?dchild=1&amp;keywords=press&amp;qid=1601933154&amp;sr=8-2" TargetMode="External"/><Relationship Id="rId3" Type="http://schemas.openxmlformats.org/officeDocument/2006/relationships/hyperlink" Target="https://www.sparkfun.com/products/13331" TargetMode="External"/><Relationship Id="rId4" Type="http://schemas.openxmlformats.org/officeDocument/2006/relationships/hyperlink" Target="https://www.amazon.com/DAOKI-BF350-3AA-High-Precision-Pressure-Resistance/dp/B07X87CJD8/ref=sr_1_4?dchild=1&amp;keywords=Strain+Gauges&amp;qid=1601586936&amp;sr=8-4" TargetMode="External"/><Relationship Id="rId9" Type="http://schemas.openxmlformats.org/officeDocument/2006/relationships/hyperlink" Target="https://www.sparkfun.com/products/14490" TargetMode="External"/><Relationship Id="rId15" Type="http://schemas.openxmlformats.org/officeDocument/2006/relationships/hyperlink" Target="https://www.amazon.com/AmazonBasics-USB-2-0-Cable-Male/dp/B00NH11KIK/ref=sr_1_3?dchild=1&amp;keywords=usb+atob&amp;qid=1602195432&amp;sr=8-3" TargetMode="External"/><Relationship Id="rId14" Type="http://schemas.openxmlformats.org/officeDocument/2006/relationships/hyperlink" Target="https://www.amazon.com/ALITOVE-100V-240V-Converter-5-5x2-1mm-Security/dp/B078RXZM4C/ref=sr_1_1?dchild=1&amp;keywords=arduino+power+supply+5+volt&amp;qid=1602195069&amp;sr=8-1" TargetMode="External"/><Relationship Id="rId5" Type="http://schemas.openxmlformats.org/officeDocument/2006/relationships/hyperlink" Target="https://learn.sparkfun.com/tutorials/load-cell-amplifier-hx711-breakout-hookup-guide/all" TargetMode="External"/><Relationship Id="rId6" Type="http://schemas.openxmlformats.org/officeDocument/2006/relationships/hyperlink" Target="https://www.sparkfun.com/products/116" TargetMode="External"/><Relationship Id="rId7" Type="http://schemas.openxmlformats.org/officeDocument/2006/relationships/hyperlink" Target="https://www.amazon.com/dp/B01EWOE0UU/" TargetMode="External"/><Relationship Id="rId8" Type="http://schemas.openxmlformats.org/officeDocument/2006/relationships/hyperlink" Target="https://www.amazon.com/Gorilla-7700108-2-Pack-Super-Clear/dp/B07MWR845K/ref=sr_1_5?crid=2NX69BYQ6KV1T&amp;dchild=1&amp;keywords=cyanoacrylate+adhesives&amp;qid=1602193633&amp;s=industrial&amp;sprefix=cyanoacry%2Cindustrial%2C129&amp;sr=1-5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0d21ca7e9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a0d21ca7e9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a0d21ca7e9_7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a0d21ca7e9_7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a0d21ca7e9_7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a0d21ca7e9_7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0d21ca7e9_1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a0d21ca7e9_1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a0d21ca7e9_1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a0d21ca7e9_1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a0d21ca7e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a0d21ca7e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97a280417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97a280417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97a2804179_1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97a2804179_1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97a2804179_1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97a2804179_1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8954b8e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8954b8e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8954b8e3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8954b8e3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0d21ca7e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0d21ca7e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a0d21ca7e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a0d21ca7e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a0d21ca7e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a0d21ca7e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155CC"/>
                </a:solidFill>
              </a:rPr>
              <a:t>• Press: $120  	</a:t>
            </a:r>
            <a:r>
              <a:rPr lang="en" u="sng">
                <a:solidFill>
                  <a:srgbClr val="1155CC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https://www.amazon.com/Mophorn-Hydraulic-H-Frame-13227lbs-Plates/dp/B07WQVX5B1/ref=sr_1_2?dchild=1&amp;keywords=press&amp;qid=1601933154&amp;sr=8-2</a:t>
            </a:r>
            <a:endParaRPr>
              <a:solidFill>
                <a:srgbClr val="1155C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• Small load cells: $58 per </a:t>
            </a:r>
            <a:endParaRPr>
              <a:solidFill>
                <a:srgbClr val="1155C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Alternative: </a:t>
            </a:r>
            <a:r>
              <a:rPr lang="en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https://www.sparkfun.com/products/13331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Since it is known to work with the load cell shield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• Strain Gauge: 10 pack for $12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https://www.amazon.com/DAOKI-BF350-3AA-High-Precision-Pressure-Resistance/dp/B07X87CJD8/ref=sr_1_4?dchild=1&amp;keywords=Strain+Gauges&amp;qid=1601586936&amp;sr=8-4</a:t>
            </a:r>
            <a:endParaRPr>
              <a:solidFill>
                <a:srgbClr val="1155C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Load Cell Nanoshield: $17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Alternative: </a:t>
            </a:r>
            <a:r>
              <a:rPr lang="en" u="sng">
                <a:solidFill>
                  <a:srgbClr val="1155CC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https://learn.sparkfun.com/tutorials/load-cell-amplifier-hx711-breakout-hookup-guide/all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rgbClr val="1155CC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https://www.sparkfun.com/products/116</a:t>
            </a:r>
            <a:r>
              <a:rPr lang="en">
                <a:solidFill>
                  <a:schemeClr val="dk1"/>
                </a:solidFill>
              </a:rPr>
              <a:t> </a:t>
            </a:r>
            <a:endParaRPr strike="sngStrike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Arduino Uno: $22</a:t>
            </a:r>
            <a:endParaRPr>
              <a:solidFill>
                <a:srgbClr val="1155C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rgbClr val="1155CC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https://www.amazon.com/dp/B01EWOE0UU/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Super Glue: $12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rgbClr val="1155CC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https://www.amazon.com/dp/B07MWR845K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350 ohm resistors: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rgbClr val="1155CC"/>
                </a:solid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https://www.sparkfun.com/products/14490</a:t>
            </a:r>
            <a:r>
              <a:rPr lang="en">
                <a:solidFill>
                  <a:schemeClr val="dk1"/>
                </a:solidFill>
              </a:rPr>
              <a:t> +  idk a 20ohm resistor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20 ohm resistor: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rgbClr val="1155CC"/>
                </a:solid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https://www.amazon.com/EDGELEC-Resistor-Tolerance-Multiple-Resistance/dp/B07QG1T8B2/ref=sr_1_3?dchild=1&amp;keywords=20+ohm+resistor&amp;qid=1602194632&amp;sr=8-3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Wires: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rgbClr val="1155CC"/>
                </a:solidFill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https://www.amazon.com/EDGELEC-Breadboard-Optional-Assorted-Multicolored/dp/B07GD2BWPY/ref=sr_1_3?dchild=1&amp;keywords=arduino+wires&amp;qid=1602194155&amp;sr=8-3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rgbClr val="1155CC"/>
                </a:solidFill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https://www.amazon.com/dp/B07T4SYVYG/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Breadboard: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rgbClr val="1155CC"/>
                </a:solidFill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https://www.amazon.com/Breadboards-Solderless-Breadboard-Distribution-Connecting/dp/B07DL13RZH/ref=sr_1_3?dchild=1&amp;keywords=breadboard&amp;qid=1602194425&amp;sr=8-3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5 volt power cord: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rgbClr val="1155CC"/>
                </a:solidFill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https://www.amazon.com/ALITOVE-100V-240V-Converter-5-5x2-1mm-Security/dp/B078RXZM4C/ref=sr_1_1?dchild=1&amp;keywords=arduino+power+supply+5+volt&amp;qid=1602195069&amp;sr=8-1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Longer arduino cord: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rgbClr val="1155CC"/>
                </a:solidFill>
                <a:hlinkClick r:id="rId1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https://www.amazon.com/AmazonBasics-USB-2-0-Cable-Male/dp/B00NH11KIK/ref=sr_1_3?dchild=1&amp;keywords=usb+atob&amp;qid=1602195432&amp;sr=8-3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a0d21ca7e9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a0d21ca7e9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0d21ca7e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a0d21ca7e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97a2804179_1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97a2804179_1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b="1" sz="52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28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Light"/>
              <a:buChar char="●"/>
              <a:defRPr sz="18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Light"/>
              <a:buChar char="○"/>
              <a:defRPr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Light"/>
              <a:buChar char="■"/>
              <a:defRPr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Light"/>
              <a:buChar char="●"/>
              <a:defRPr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Light"/>
              <a:buChar char="○"/>
              <a:defRPr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Light"/>
              <a:buChar char="■"/>
              <a:defRPr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Light"/>
              <a:buChar char="●"/>
              <a:defRPr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Light"/>
              <a:buChar char="○"/>
              <a:defRPr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 Light"/>
              <a:buChar char="■"/>
              <a:defRPr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11.jpg"/><Relationship Id="rId5" Type="http://schemas.openxmlformats.org/officeDocument/2006/relationships/image" Target="../media/image12.jpg"/><Relationship Id="rId6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gif"/><Relationship Id="rId4" Type="http://schemas.openxmlformats.org/officeDocument/2006/relationships/image" Target="../media/image10.jpg"/><Relationship Id="rId5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rive.google.com/file/d/1UvxIWDKU4WEBq9kzg10acS40Y3KLiLLo/view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://drive.google.com/file/d/1UvxIWDKU4WEBq9kzg10acS40Y3KLiLLo/view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oi.org/10.1243/09544054JEM1008" TargetMode="External"/><Relationship Id="rId4" Type="http://schemas.openxmlformats.org/officeDocument/2006/relationships/hyperlink" Target="https://doi.org/10.1016/j.addma.2018.04.017" TargetMode="External"/><Relationship Id="rId5" Type="http://schemas.openxmlformats.org/officeDocument/2006/relationships/hyperlink" Target="https://www.researchgate.net/publication/335542750_3D_Printing_of_Nonplanar_Layers_for_Smooth_Surface_Generation" TargetMode="External"/><Relationship Id="rId6" Type="http://schemas.openxmlformats.org/officeDocument/2006/relationships/hyperlink" Target="https://www.amazon.com/Comgrow-Creality-Printer-Upgrade-Certified/dp/B07GYRQVYV/ref=sr_1_3?dchild=1&amp;keywords=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amfg.ai/2019/08/28/application-spotlight-3d-printed-rockets-and-the-future-of-spacecraft-manufacturing/" TargetMode="External"/><Relationship Id="rId4" Type="http://schemas.openxmlformats.org/officeDocument/2006/relationships/hyperlink" Target="https://strives-uploads-prod.s3.us-gov-west-1.amazonaws.com/19900016050/19900016050.pdf?AWSAccessKeyId=AKIASEVSKC45ZTTM42XZ&amp;Expires=1601931336&amp;Signature=OlIQsY6rUFXLdRP5LSAVY58XiBI%3D" TargetMode="External"/><Relationship Id="rId5" Type="http://schemas.openxmlformats.org/officeDocument/2006/relationships/hyperlink" Target="https://amfg.ai/2019/08/01/3d-printing-for-bike-manufacturing-application-spotlight/" TargetMode="External"/><Relationship Id="rId6" Type="http://schemas.openxmlformats.org/officeDocument/2006/relationships/hyperlink" Target="http://userweb.eng.gla.ac.uk/philip.harrison/Teaching/2011%20Weikeong%20Teng/Weikeong%20teng_0703555_FYP%20report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PRINT Progress Update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10/13/2020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311700" y="360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Insitu conformal print pictures</a:t>
            </a:r>
            <a:endParaRPr/>
          </a:p>
        </p:txBody>
      </p:sp>
      <p:pic>
        <p:nvPicPr>
          <p:cNvPr id="107" name="Google Shape;107;p22"/>
          <p:cNvPicPr preferRelativeResize="0"/>
          <p:nvPr/>
        </p:nvPicPr>
        <p:blipFill rotWithShape="1">
          <a:blip r:embed="rId3">
            <a:alphaModFix/>
          </a:blip>
          <a:srcRect b="36108" l="16604" r="16086" t="25098"/>
          <a:stretch/>
        </p:blipFill>
        <p:spPr>
          <a:xfrm>
            <a:off x="5023825" y="1479025"/>
            <a:ext cx="1668877" cy="1362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2"/>
          <p:cNvPicPr preferRelativeResize="0"/>
          <p:nvPr/>
        </p:nvPicPr>
        <p:blipFill rotWithShape="1">
          <a:blip r:embed="rId4">
            <a:alphaModFix/>
          </a:blip>
          <a:srcRect b="42469" l="0" r="10104" t="0"/>
          <a:stretch/>
        </p:blipFill>
        <p:spPr>
          <a:xfrm>
            <a:off x="7163425" y="1483675"/>
            <a:ext cx="1596946" cy="1362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2"/>
          <p:cNvPicPr preferRelativeResize="0"/>
          <p:nvPr/>
        </p:nvPicPr>
        <p:blipFill rotWithShape="1">
          <a:blip r:embed="rId5">
            <a:alphaModFix/>
          </a:blip>
          <a:srcRect b="52207" l="34166" r="26816" t="25936"/>
          <a:stretch/>
        </p:blipFill>
        <p:spPr>
          <a:xfrm>
            <a:off x="385550" y="1483676"/>
            <a:ext cx="1752246" cy="14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2"/>
          <p:cNvPicPr preferRelativeResize="0"/>
          <p:nvPr/>
        </p:nvPicPr>
        <p:blipFill rotWithShape="1">
          <a:blip r:embed="rId6">
            <a:alphaModFix/>
          </a:blip>
          <a:srcRect b="52236" l="13917" r="35511" t="16288"/>
          <a:stretch/>
        </p:blipFill>
        <p:spPr>
          <a:xfrm>
            <a:off x="2667464" y="1450600"/>
            <a:ext cx="1668875" cy="14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2"/>
          <p:cNvSpPr txBox="1"/>
          <p:nvPr/>
        </p:nvSpPr>
        <p:spPr>
          <a:xfrm>
            <a:off x="385538" y="3090325"/>
            <a:ext cx="13140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Before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12" name="Google Shape;112;p22"/>
          <p:cNvSpPr txBox="1"/>
          <p:nvPr/>
        </p:nvSpPr>
        <p:spPr>
          <a:xfrm>
            <a:off x="7444463" y="3090325"/>
            <a:ext cx="13140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After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13" name="Google Shape;113;p22"/>
          <p:cNvSpPr txBox="1"/>
          <p:nvPr/>
        </p:nvSpPr>
        <p:spPr>
          <a:xfrm>
            <a:off x="2656913" y="3090325"/>
            <a:ext cx="13140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After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14" name="Google Shape;114;p22"/>
          <p:cNvSpPr txBox="1"/>
          <p:nvPr/>
        </p:nvSpPr>
        <p:spPr>
          <a:xfrm>
            <a:off x="5156088" y="3090325"/>
            <a:ext cx="13140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Before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cxnSp>
        <p:nvCxnSpPr>
          <p:cNvPr id="115" name="Google Shape;115;p22"/>
          <p:cNvCxnSpPr>
            <a:stCxn id="109" idx="3"/>
          </p:cNvCxnSpPr>
          <p:nvPr/>
        </p:nvCxnSpPr>
        <p:spPr>
          <a:xfrm>
            <a:off x="2137796" y="2195676"/>
            <a:ext cx="376500" cy="9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22"/>
          <p:cNvCxnSpPr/>
          <p:nvPr/>
        </p:nvCxnSpPr>
        <p:spPr>
          <a:xfrm>
            <a:off x="6560923" y="2195675"/>
            <a:ext cx="809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" name="Google Shape;117;p22"/>
          <p:cNvSpPr txBox="1"/>
          <p:nvPr/>
        </p:nvSpPr>
        <p:spPr>
          <a:xfrm>
            <a:off x="1521213" y="3643250"/>
            <a:ext cx="13140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T1 design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18" name="Google Shape;118;p22"/>
          <p:cNvSpPr txBox="1"/>
          <p:nvPr/>
        </p:nvSpPr>
        <p:spPr>
          <a:xfrm>
            <a:off x="6308763" y="3676200"/>
            <a:ext cx="13140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T3 design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Progression of prints</a:t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7775" y="3399450"/>
            <a:ext cx="9525" cy="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3"/>
          <p:cNvPicPr preferRelativeResize="0"/>
          <p:nvPr/>
        </p:nvPicPr>
        <p:blipFill rotWithShape="1">
          <a:blip r:embed="rId4">
            <a:alphaModFix/>
          </a:blip>
          <a:srcRect b="43266" l="14384" r="8816" t="25986"/>
          <a:stretch/>
        </p:blipFill>
        <p:spPr>
          <a:xfrm>
            <a:off x="713825" y="2865950"/>
            <a:ext cx="6121950" cy="18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3"/>
          <p:cNvPicPr preferRelativeResize="0"/>
          <p:nvPr/>
        </p:nvPicPr>
        <p:blipFill rotWithShape="1">
          <a:blip r:embed="rId5">
            <a:alphaModFix/>
          </a:blip>
          <a:srcRect b="34487" l="7001" r="6560" t="31538"/>
          <a:stretch/>
        </p:blipFill>
        <p:spPr>
          <a:xfrm>
            <a:off x="713825" y="1061400"/>
            <a:ext cx="6121950" cy="180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3"/>
          <p:cNvSpPr txBox="1"/>
          <p:nvPr/>
        </p:nvSpPr>
        <p:spPr>
          <a:xfrm>
            <a:off x="713825" y="2175163"/>
            <a:ext cx="10260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Montserrat"/>
                <a:ea typeface="Montserrat"/>
                <a:cs typeface="Montserrat"/>
                <a:sym typeface="Montserrat"/>
              </a:rPr>
              <a:t>To large layer </a:t>
            </a:r>
            <a:endParaRPr b="1" sz="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Montserrat"/>
                <a:ea typeface="Montserrat"/>
                <a:cs typeface="Montserrat"/>
                <a:sym typeface="Montserrat"/>
              </a:rPr>
              <a:t>Height (.2 mm, 20% infill) part 1</a:t>
            </a:r>
            <a:endParaRPr b="1" sz="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p23"/>
          <p:cNvSpPr txBox="1"/>
          <p:nvPr/>
        </p:nvSpPr>
        <p:spPr>
          <a:xfrm>
            <a:off x="1784150" y="2255550"/>
            <a:ext cx="10260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Montserrat"/>
                <a:ea typeface="Montserrat"/>
                <a:cs typeface="Montserrat"/>
                <a:sym typeface="Montserrat"/>
              </a:rPr>
              <a:t>To large layer </a:t>
            </a:r>
            <a:endParaRPr b="1" sz="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Montserrat"/>
                <a:ea typeface="Montserrat"/>
                <a:cs typeface="Montserrat"/>
                <a:sym typeface="Montserrat"/>
              </a:rPr>
              <a:t>Height (.2 mm, 20% infill) part 2</a:t>
            </a:r>
            <a:endParaRPr b="1" sz="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23"/>
          <p:cNvSpPr txBox="1"/>
          <p:nvPr/>
        </p:nvSpPr>
        <p:spPr>
          <a:xfrm>
            <a:off x="2810150" y="2364900"/>
            <a:ext cx="10260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Montserrat"/>
                <a:ea typeface="Montserrat"/>
                <a:cs typeface="Montserrat"/>
                <a:sym typeface="Montserrat"/>
              </a:rPr>
              <a:t>To large layer </a:t>
            </a:r>
            <a:endParaRPr b="1" sz="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Montserrat"/>
                <a:ea typeface="Montserrat"/>
                <a:cs typeface="Montserrat"/>
                <a:sym typeface="Montserrat"/>
              </a:rPr>
              <a:t>Height (.16 mm, 20% infill) </a:t>
            </a:r>
            <a:endParaRPr b="1" sz="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23"/>
          <p:cNvSpPr txBox="1"/>
          <p:nvPr/>
        </p:nvSpPr>
        <p:spPr>
          <a:xfrm>
            <a:off x="4087125" y="2456250"/>
            <a:ext cx="10260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Montserrat"/>
                <a:ea typeface="Montserrat"/>
                <a:cs typeface="Montserrat"/>
                <a:sym typeface="Montserrat"/>
              </a:rPr>
              <a:t>Belt became unstable (.12 mm, 20% infill)</a:t>
            </a:r>
            <a:endParaRPr b="1" sz="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" name="Google Shape;131;p23"/>
          <p:cNvSpPr txBox="1"/>
          <p:nvPr/>
        </p:nvSpPr>
        <p:spPr>
          <a:xfrm>
            <a:off x="5412975" y="2549750"/>
            <a:ext cx="10260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Montserrat"/>
                <a:ea typeface="Montserrat"/>
                <a:cs typeface="Montserrat"/>
                <a:sym typeface="Montserrat"/>
              </a:rPr>
              <a:t>Perfect (.12 mm, 20% infill)</a:t>
            </a:r>
            <a:endParaRPr b="1" sz="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23"/>
          <p:cNvSpPr txBox="1"/>
          <p:nvPr/>
        </p:nvSpPr>
        <p:spPr>
          <a:xfrm>
            <a:off x="805350" y="4088150"/>
            <a:ext cx="13281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Montserrat"/>
                <a:ea typeface="Montserrat"/>
                <a:cs typeface="Montserrat"/>
                <a:sym typeface="Montserrat"/>
              </a:rPr>
              <a:t>Corner raised (fixed by closing window and using hairspray) </a:t>
            </a:r>
            <a:r>
              <a:rPr b="1" lang="en" sz="800">
                <a:latin typeface="Montserrat"/>
                <a:ea typeface="Montserrat"/>
                <a:cs typeface="Montserrat"/>
                <a:sym typeface="Montserrat"/>
              </a:rPr>
              <a:t>(.12 mm, 100% infill)</a:t>
            </a:r>
            <a:endParaRPr b="1" sz="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23"/>
          <p:cNvSpPr/>
          <p:nvPr/>
        </p:nvSpPr>
        <p:spPr>
          <a:xfrm>
            <a:off x="889675" y="3877250"/>
            <a:ext cx="238800" cy="210900"/>
          </a:xfrm>
          <a:prstGeom prst="flowChartConnector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3"/>
          <p:cNvSpPr txBox="1"/>
          <p:nvPr/>
        </p:nvSpPr>
        <p:spPr>
          <a:xfrm>
            <a:off x="2217775" y="4194525"/>
            <a:ext cx="10260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Montserrat"/>
                <a:ea typeface="Montserrat"/>
                <a:cs typeface="Montserrat"/>
                <a:sym typeface="Montserrat"/>
              </a:rPr>
              <a:t>Perfect (.12 mm, 100% infill)</a:t>
            </a:r>
            <a:endParaRPr b="1" sz="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/>
        </p:nvSpPr>
        <p:spPr>
          <a:xfrm>
            <a:off x="3243775" y="4210975"/>
            <a:ext cx="11592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Montserrat"/>
                <a:ea typeface="Montserrat"/>
                <a:cs typeface="Montserrat"/>
                <a:sym typeface="Montserrat"/>
              </a:rPr>
              <a:t>Insitu conformal print, T1 small</a:t>
            </a:r>
            <a:r>
              <a:rPr b="1" lang="en" sz="800">
                <a:latin typeface="Montserrat"/>
                <a:ea typeface="Montserrat"/>
                <a:cs typeface="Montserrat"/>
                <a:sym typeface="Montserrat"/>
              </a:rPr>
              <a:t> (.12 mm, 100% infill)</a:t>
            </a:r>
            <a:endParaRPr b="1" sz="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" name="Google Shape;136;p23"/>
          <p:cNvSpPr txBox="1"/>
          <p:nvPr/>
        </p:nvSpPr>
        <p:spPr>
          <a:xfrm>
            <a:off x="4351800" y="4210975"/>
            <a:ext cx="11592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Montserrat"/>
                <a:ea typeface="Montserrat"/>
                <a:cs typeface="Montserrat"/>
                <a:sym typeface="Montserrat"/>
              </a:rPr>
              <a:t>Insitu conformal print, T1 big (.12 mm, 100% infill)</a:t>
            </a:r>
            <a:endParaRPr b="1" sz="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23"/>
          <p:cNvSpPr txBox="1"/>
          <p:nvPr/>
        </p:nvSpPr>
        <p:spPr>
          <a:xfrm>
            <a:off x="5628475" y="4210975"/>
            <a:ext cx="11592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Montserrat"/>
                <a:ea typeface="Montserrat"/>
                <a:cs typeface="Montserrat"/>
                <a:sym typeface="Montserrat"/>
              </a:rPr>
              <a:t>Insitu conformal print, T3 big (.12 mm, 100% infill)</a:t>
            </a:r>
            <a:endParaRPr b="1" sz="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Videos of printing</a:t>
            </a:r>
            <a:endParaRPr/>
          </a:p>
        </p:txBody>
      </p:sp>
      <p:pic>
        <p:nvPicPr>
          <p:cNvPr id="143" name="Google Shape;143;p24" title="IMG_2029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000" y="1152475"/>
            <a:ext cx="4225775" cy="3169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4" title="IMG_2029.MOV">
            <a:hlinkClick r:id="rId5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3175" y="1152475"/>
            <a:ext cx="4225775" cy="3169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4"/>
          <p:cNvSpPr txBox="1"/>
          <p:nvPr/>
        </p:nvSpPr>
        <p:spPr>
          <a:xfrm>
            <a:off x="503300" y="4321800"/>
            <a:ext cx="31902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Conformal printing to get rid of staircase effect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46" name="Google Shape;146;p24"/>
          <p:cNvSpPr txBox="1"/>
          <p:nvPr/>
        </p:nvSpPr>
        <p:spPr>
          <a:xfrm>
            <a:off x="5250963" y="4321800"/>
            <a:ext cx="31902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Printing in situ to fill in print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Slicer Development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works</a:t>
            </a:r>
            <a:endParaRPr/>
          </a:p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1152475"/>
            <a:ext cx="3831774" cy="256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93549"/>
            <a:ext cx="3831774" cy="23785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46643" y="3048818"/>
            <a:ext cx="3882475" cy="2094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6"/>
          <p:cNvSpPr/>
          <p:nvPr/>
        </p:nvSpPr>
        <p:spPr>
          <a:xfrm>
            <a:off x="6042875" y="2286600"/>
            <a:ext cx="815100" cy="958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Moving Forward</a:t>
            </a:r>
            <a:endParaRPr/>
          </a:p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Waiting on response from librarian about lack of literature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Continuing: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Sample development (due 11/02)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Experimentation design (due next week)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Slicing additional samples (due 11/02)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174050" y="423575"/>
            <a:ext cx="157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pic>
        <p:nvPicPr>
          <p:cNvPr id="173" name="Google Shape;17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2925" y="238862"/>
            <a:ext cx="7153725" cy="466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Distribution</a:t>
            </a:r>
            <a:endParaRPr/>
          </a:p>
        </p:txBody>
      </p:sp>
      <p:sp>
        <p:nvSpPr>
          <p:cNvPr id="179" name="Google Shape;17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Sample Development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Aidan, Brendan, Kenji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Conformal slicing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Nathan, Tyler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Experimentation Design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1000"/>
              </a:spcAft>
              <a:buSzPts val="1400"/>
              <a:buChar char="○"/>
            </a:pPr>
            <a:r>
              <a:rPr lang="en"/>
              <a:t>Rohith, Eric, Cynthia, Elizabeth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85" name="Google Shape;185;p30"/>
          <p:cNvSpPr txBox="1"/>
          <p:nvPr>
            <p:ph idx="1" type="body"/>
          </p:nvPr>
        </p:nvSpPr>
        <p:spPr>
          <a:xfrm>
            <a:off x="311700" y="1152475"/>
            <a:ext cx="8520600" cy="37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[1] 	A. J. Pinkerton, W. Wang, and L. Li, “Component repair using laser direct metal deposition,” Proceedings of the Institution of Mechanical Engineers, Part B: Journal of Engineering Manufacture, vol. 222, no. 7, pp. 827–836, Jul. 2008, doi: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 10.1243/09544054JEM1008</a:t>
            </a:r>
            <a:r>
              <a:rPr lang="en" sz="1100"/>
              <a:t>.</a:t>
            </a:r>
            <a:endParaRPr sz="1100"/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[2] 	S. Yin et al., “Cold spray additive manufacturing and repair: Fundamentals and applications,” Additive Manufacturing, vol. 21, pp. 628–650, May 2018, doi: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 10.1016/j.addma.2018.04.017</a:t>
            </a:r>
            <a:r>
              <a:rPr lang="en" sz="1100"/>
              <a:t>.</a:t>
            </a:r>
            <a:endParaRPr sz="1100"/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[3] 	“(PDF) 3D Printing of Nonplanar Layers for Smooth Surface Generation,” ResearchGate.</a:t>
            </a:r>
            <a:r>
              <a:rPr lang="en" sz="1100" u="sng">
                <a:solidFill>
                  <a:schemeClr val="hlink"/>
                </a:solidFill>
                <a:hlinkClick r:id="rId5"/>
              </a:rPr>
              <a:t> https://www.researchgate.net/publication/335542750_3D_Printing_of_Nonplanar_Layers_for_Smooth_Surface_Generation</a:t>
            </a:r>
            <a:r>
              <a:rPr lang="en" sz="1100"/>
              <a:t> (accessed Sep. 03, 2020).</a:t>
            </a:r>
            <a:endParaRPr sz="1100"/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[4]	L. Lu et al., “Build-to-last: strength to weight 3D printed objects,” ACM Trans. Graph., vol. 33, no. 4, pp. 1–10, Jul. 2014, doi: 10.1145/2601097.2601168.</a:t>
            </a:r>
            <a:endParaRPr sz="1100"/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[5]	M. Castilho, I. Pires, B. Gouveia, and J. Rodrigues, “Structural evaluation of scaffolds prototypes produced by three-dimensional printing,” Int J Adv Manuf Technol, vol. 56, no. 5–8, pp. 561–569, Sep. 2011, doi: 10.1007/s00170-011-3219-4.</a:t>
            </a:r>
            <a:endParaRPr sz="1100"/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[6]	</a:t>
            </a:r>
            <a:r>
              <a:rPr lang="en" sz="1100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https://www.amazon.com/Comgrow-Creality-Printer-Upgrade-Certified/dp/B07GYRQVYV/</a:t>
            </a:r>
            <a:endParaRPr sz="1100"/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[7]	NASA/JPL-Caltech/MSSS, Sol 962: Mast Camera (Mastcam). 2015.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Action items from previous meeting: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Get a conformal print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Experiment outline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effective is repairing FFF 3D printed structures with conformal FFF 3D printing?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Procedure Plan</a:t>
            </a:r>
            <a:endParaRPr/>
          </a:p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Flexural Test For A Generic Sample (D790)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Clean bottom side of part with alcohol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Glue strain gauge onto part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Strain gauge will be mounted to bottom of specimen directly below loading point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Place part onto press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Load cells will be used to measure force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Run arduino code to monitor loads and strain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Press (with strain rate of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0.10 mm/mm/min)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until a maximum of 5% strain is reached or until rupture occurs on part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Since press is hand-operated, we will do our best to approximate the strain rate based on reading in data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While pressing use video and ruler to record displacement of press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Force, strain, and displacement data will be used to create stress/strain curves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Parts List</a:t>
            </a:r>
            <a:endParaRPr/>
          </a:p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Press: $120  	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Small load cells: $58 per 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Strain Gauge: 10 pack for $12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Load Cell Nanoshield: $17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Arduino Uno: $22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Super Glue: $12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350 ohm resistors: $.95 per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20 ohm resistor: 100 pack for $6.49 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Wires: $6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Breadboard:$20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5 volt power cord:$9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Longer arduino cord: $6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D shafts + epoxy glue for mounting samples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Total: $356</a:t>
            </a:r>
            <a:endParaRPr/>
          </a:p>
        </p:txBody>
      </p:sp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4167" y="445025"/>
            <a:ext cx="2467483" cy="4123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Logistics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Eric is holding onto the equipment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Arranging sample pickups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Issues regarding repeatability?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Spec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Spec Defense</a:t>
            </a:r>
            <a:endParaRPr/>
          </a:p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3D-printed Rutherford rocket engine: It is a reusable 3D printed rocket so we can figure out areas on it that would need to be repaired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For the rocket engine, this article backs up why we should test bending since it is one of the first things they run tests and is a common source of failure </a:t>
            </a:r>
            <a:r>
              <a:rPr lang="en" sz="1200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https://strives-uploads-prod.s3.us-gov-west-1.amazonaws.com/19900016050/19900016050.pdf?AWSAccessKeyId=AKIASEVSKC45ZTTM42XZ&amp;Expires=1601931336&amp;Signature=OlIQsY6rUFXLdRP5LSAVY58XiBI%3D</a:t>
            </a:r>
            <a:endParaRPr sz="12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u="sng">
                <a:solidFill>
                  <a:schemeClr val="hlink"/>
                </a:solidFill>
                <a:hlinkClick r:id="rId5"/>
              </a:rPr>
              <a:t>Arevo is making carbon-fibre bike frames for a large portion of their bikes so if we can find areas on a bike that might fail theres a good example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For the bike frame this article backs up why the 2 most common points of failure they test are tensile and 3 point bending which would back up why we would want to do 3 point bending. </a:t>
            </a:r>
            <a:r>
              <a:rPr lang="en" sz="1200" u="sng">
                <a:solidFill>
                  <a:srgbClr val="1155CC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http://userweb.eng.gla.ac.uk/philip.harrison/Teaching/2011%20Weikeong%20Teng/Weikeong%20teng_0703555_FYP%20report.pdf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