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4" r:id="rId4"/>
    <p:sldId id="273" r:id="rId5"/>
    <p:sldId id="283" r:id="rId6"/>
    <p:sldId id="284" r:id="rId7"/>
    <p:sldId id="257" r:id="rId8"/>
    <p:sldId id="266" r:id="rId9"/>
    <p:sldId id="287" r:id="rId10"/>
    <p:sldId id="279" r:id="rId11"/>
    <p:sldId id="276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, COLE N CIV USAF AFMC 579 SWES/MXDPCA" userId="5caa5a45-447f-4dd3-9455-dc5a84ea8b46" providerId="ADAL" clId="{09DA6D66-CEAD-4D39-9AAB-5214018F53CB}"/>
    <pc:docChg chg="undo custSel delSld modSld">
      <pc:chgData name="SHERIDAN, COLE N CIV USAF AFMC 579 SWES/MXDPCA" userId="5caa5a45-447f-4dd3-9455-dc5a84ea8b46" providerId="ADAL" clId="{09DA6D66-CEAD-4D39-9AAB-5214018F53CB}" dt="2025-04-10T14:37:30.512" v="2143"/>
      <pc:docMkLst>
        <pc:docMk/>
      </pc:docMkLst>
      <pc:sldChg chg="modSp mod">
        <pc:chgData name="SHERIDAN, COLE N CIV USAF AFMC 579 SWES/MXDPCA" userId="5caa5a45-447f-4dd3-9455-dc5a84ea8b46" providerId="ADAL" clId="{09DA6D66-CEAD-4D39-9AAB-5214018F53CB}" dt="2025-04-10T11:30:34.404" v="101" actId="14100"/>
        <pc:sldMkLst>
          <pc:docMk/>
          <pc:sldMk cId="1685509140" sldId="256"/>
        </pc:sldMkLst>
        <pc:spChg chg="mod">
          <ac:chgData name="SHERIDAN, COLE N CIV USAF AFMC 579 SWES/MXDPCA" userId="5caa5a45-447f-4dd3-9455-dc5a84ea8b46" providerId="ADAL" clId="{09DA6D66-CEAD-4D39-9AAB-5214018F53CB}" dt="2025-04-10T11:30:34.404" v="101" actId="14100"/>
          <ac:spMkLst>
            <pc:docMk/>
            <pc:sldMk cId="1685509140" sldId="256"/>
            <ac:spMk id="4" creationId="{6164B307-8766-70C4-63D7-6EA3BA15DB25}"/>
          </ac:spMkLst>
        </pc:spChg>
      </pc:sldChg>
      <pc:sldChg chg="addSp modSp mod modAnim">
        <pc:chgData name="SHERIDAN, COLE N CIV USAF AFMC 579 SWES/MXDPCA" userId="5caa5a45-447f-4dd3-9455-dc5a84ea8b46" providerId="ADAL" clId="{09DA6D66-CEAD-4D39-9AAB-5214018F53CB}" dt="2025-04-10T13:21:58.789" v="1543" actId="33935"/>
        <pc:sldMkLst>
          <pc:docMk/>
          <pc:sldMk cId="3513849245" sldId="257"/>
        </pc:sldMkLst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3" creationId="{560B93DF-59DB-5E7C-98C4-60EA035AF29B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4" creationId="{40C5F096-41B9-A23F-C59B-774C881DBDFC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6" creationId="{CA8B1C48-17E5-A7E4-8C3B-174CC47FD69A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8" creationId="{474DA1DE-C883-0281-5FD0-C970F235A610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9" creationId="{4508AFAE-BEF7-08BA-86CF-DB469761650D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0" creationId="{4968A6B5-DAB7-B1A5-00BC-DBE2D34C3806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1" creationId="{31CAA7DA-B73A-CF38-53E2-17B305F1EBE7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2" creationId="{49E67245-236D-03E6-2468-B9D7446972BB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4" creationId="{A216893F-1B28-107C-D314-9280C0948E76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3:15:46.516" v="1316" actId="962"/>
          <ac:spMkLst>
            <pc:docMk/>
            <pc:sldMk cId="3513849245" sldId="257"/>
            <ac:spMk id="15" creationId="{FD50AA23-E076-4F58-E232-63A98F5DBC8D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3:21:51.962" v="1541" actId="962"/>
          <ac:spMkLst>
            <pc:docMk/>
            <pc:sldMk cId="3513849245" sldId="257"/>
            <ac:spMk id="16" creationId="{A33A0B19-0A97-0E48-DA47-F2AF49F14169}"/>
          </ac:spMkLst>
        </pc:spChg>
        <pc:spChg chg="mod modVis">
          <ac:chgData name="SHERIDAN, COLE N CIV USAF AFMC 579 SWES/MXDPCA" userId="5caa5a45-447f-4dd3-9455-dc5a84ea8b46" providerId="ADAL" clId="{09DA6D66-CEAD-4D39-9AAB-5214018F53CB}" dt="2025-04-10T12:37:26.094" v="616" actId="14429"/>
          <ac:spMkLst>
            <pc:docMk/>
            <pc:sldMk cId="3513849245" sldId="257"/>
            <ac:spMk id="31" creationId="{E462C3FA-EE10-4283-83A9-F407C925C013}"/>
          </ac:spMkLst>
        </pc:spChg>
        <pc:picChg chg="mod modVis">
          <ac:chgData name="SHERIDAN, COLE N CIV USAF AFMC 579 SWES/MXDPCA" userId="5caa5a45-447f-4dd3-9455-dc5a84ea8b46" providerId="ADAL" clId="{09DA6D66-CEAD-4D39-9AAB-5214018F53CB}" dt="2025-04-10T13:21:58.789" v="1543" actId="33935"/>
          <ac:picMkLst>
            <pc:docMk/>
            <pc:sldMk cId="3513849245" sldId="257"/>
            <ac:picMk id="5" creationId="{7150C428-89DC-AACE-70E8-BD3ED4C85621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47.221" v="1151" actId="14430"/>
          <ac:picMkLst>
            <pc:docMk/>
            <pc:sldMk cId="3513849245" sldId="257"/>
            <ac:picMk id="7" creationId="{D8A5C195-FE59-C5AB-AF17-7B34C36F56E7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08.246" v="1141" actId="33935"/>
          <ac:picMkLst>
            <pc:docMk/>
            <pc:sldMk cId="3513849245" sldId="257"/>
            <ac:picMk id="13" creationId="{728B0B80-5C84-7CA4-29CC-94F397E305CA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46.186" v="1150" actId="14430"/>
          <ac:picMkLst>
            <pc:docMk/>
            <pc:sldMk cId="3513849245" sldId="257"/>
            <ac:picMk id="19" creationId="{46C783DE-B9EB-18CB-E211-C671736596C4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4.372" v="1156" actId="14430"/>
          <ac:picMkLst>
            <pc:docMk/>
            <pc:sldMk cId="3513849245" sldId="257"/>
            <ac:picMk id="21" creationId="{CBADFEC6-39A7-FB35-6A15-3441C8E3A139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2.047" v="1154" actId="14430"/>
          <ac:picMkLst>
            <pc:docMk/>
            <pc:sldMk cId="3513849245" sldId="257"/>
            <ac:picMk id="23" creationId="{2D0093EE-99C1-D21C-E21E-C06741B7FFDC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1.549" v="1153" actId="14430"/>
          <ac:picMkLst>
            <pc:docMk/>
            <pc:sldMk cId="3513849245" sldId="257"/>
            <ac:picMk id="1030" creationId="{1A89EAD5-0D8A-664D-2BF6-842432F430F8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2.544" v="1155" actId="14430"/>
          <ac:picMkLst>
            <pc:docMk/>
            <pc:sldMk cId="3513849245" sldId="257"/>
            <ac:picMk id="1032" creationId="{B51A7D56-4382-96B6-7A48-56931FB8C563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17:01.440" v="1332" actId="14430"/>
          <ac:picMkLst>
            <pc:docMk/>
            <pc:sldMk cId="3513849245" sldId="257"/>
            <ac:picMk id="1034" creationId="{30F2C931-834B-D767-2B64-254FCB96B4B9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17:00.955" v="1331" actId="14429"/>
          <ac:picMkLst>
            <pc:docMk/>
            <pc:sldMk cId="3513849245" sldId="257"/>
            <ac:picMk id="1036" creationId="{04571307-43AA-59DD-6297-A0947BB5C1A2}"/>
          </ac:picMkLst>
        </pc:picChg>
      </pc:sldChg>
      <pc:sldChg chg="del">
        <pc:chgData name="SHERIDAN, COLE N CIV USAF AFMC 579 SWES/MXDPCA" userId="5caa5a45-447f-4dd3-9455-dc5a84ea8b46" providerId="ADAL" clId="{09DA6D66-CEAD-4D39-9AAB-5214018F53CB}" dt="2025-04-10T11:28:09.744" v="0" actId="47"/>
        <pc:sldMkLst>
          <pc:docMk/>
          <pc:sldMk cId="1139061167" sldId="262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0.890" v="1" actId="47"/>
        <pc:sldMkLst>
          <pc:docMk/>
          <pc:sldMk cId="2758101759" sldId="263"/>
        </pc:sldMkLst>
      </pc:sldChg>
      <pc:sldChg chg="del">
        <pc:chgData name="SHERIDAN, COLE N CIV USAF AFMC 579 SWES/MXDPCA" userId="5caa5a45-447f-4dd3-9455-dc5a84ea8b46" providerId="ADAL" clId="{09DA6D66-CEAD-4D39-9AAB-5214018F53CB}" dt="2025-04-10T11:28:21.077" v="6" actId="47"/>
        <pc:sldMkLst>
          <pc:docMk/>
          <pc:sldMk cId="3130623428" sldId="264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2.573" v="2" actId="47"/>
        <pc:sldMkLst>
          <pc:docMk/>
          <pc:sldMk cId="222546443" sldId="265"/>
        </pc:sldMkLst>
      </pc:sldChg>
      <pc:sldChg chg="modSp">
        <pc:chgData name="SHERIDAN, COLE N CIV USAF AFMC 579 SWES/MXDPCA" userId="5caa5a45-447f-4dd3-9455-dc5a84ea8b46" providerId="ADAL" clId="{09DA6D66-CEAD-4D39-9AAB-5214018F53CB}" dt="2025-04-10T12:43:00.882" v="750" actId="20577"/>
        <pc:sldMkLst>
          <pc:docMk/>
          <pc:sldMk cId="2721761537" sldId="273"/>
        </pc:sldMkLst>
        <pc:spChg chg="mod">
          <ac:chgData name="SHERIDAN, COLE N CIV USAF AFMC 579 SWES/MXDPCA" userId="5caa5a45-447f-4dd3-9455-dc5a84ea8b46" providerId="ADAL" clId="{09DA6D66-CEAD-4D39-9AAB-5214018F53CB}" dt="2025-04-10T12:43:00.882" v="750" actId="20577"/>
          <ac:spMkLst>
            <pc:docMk/>
            <pc:sldMk cId="2721761537" sldId="273"/>
            <ac:spMk id="3" creationId="{B8923B0B-FAD1-3174-F416-8C3B880BCD81}"/>
          </ac:spMkLst>
        </pc:spChg>
      </pc:sldChg>
      <pc:sldChg chg="addSp modSp mod">
        <pc:chgData name="SHERIDAN, COLE N CIV USAF AFMC 579 SWES/MXDPCA" userId="5caa5a45-447f-4dd3-9455-dc5a84ea8b46" providerId="ADAL" clId="{09DA6D66-CEAD-4D39-9AAB-5214018F53CB}" dt="2025-04-10T12:12:50.871" v="585" actId="20577"/>
        <pc:sldMkLst>
          <pc:docMk/>
          <pc:sldMk cId="835385721" sldId="276"/>
        </pc:sldMkLst>
        <pc:spChg chg="add mod">
          <ac:chgData name="SHERIDAN, COLE N CIV USAF AFMC 579 SWES/MXDPCA" userId="5caa5a45-447f-4dd3-9455-dc5a84ea8b46" providerId="ADAL" clId="{09DA6D66-CEAD-4D39-9AAB-5214018F53CB}" dt="2025-04-10T12:12:50.871" v="585" actId="20577"/>
          <ac:spMkLst>
            <pc:docMk/>
            <pc:sldMk cId="835385721" sldId="276"/>
            <ac:spMk id="3" creationId="{E2EDD893-A69E-5A06-2BB7-449A9585AE49}"/>
          </ac:spMkLst>
        </pc:spChg>
        <pc:spChg chg="mod">
          <ac:chgData name="SHERIDAN, COLE N CIV USAF AFMC 579 SWES/MXDPCA" userId="5caa5a45-447f-4dd3-9455-dc5a84ea8b46" providerId="ADAL" clId="{09DA6D66-CEAD-4D39-9AAB-5214018F53CB}" dt="2025-04-10T12:11:44.764" v="476" actId="1076"/>
          <ac:spMkLst>
            <pc:docMk/>
            <pc:sldMk cId="835385721" sldId="276"/>
            <ac:spMk id="5" creationId="{D2047A64-8083-3FD7-9071-D480F3D1150D}"/>
          </ac:spMkLst>
        </pc:spChg>
        <pc:graphicFrameChg chg="modGraphic">
          <ac:chgData name="SHERIDAN, COLE N CIV USAF AFMC 579 SWES/MXDPCA" userId="5caa5a45-447f-4dd3-9455-dc5a84ea8b46" providerId="ADAL" clId="{09DA6D66-CEAD-4D39-9AAB-5214018F53CB}" dt="2025-04-10T12:12:28.282" v="580" actId="20577"/>
          <ac:graphicFrameMkLst>
            <pc:docMk/>
            <pc:sldMk cId="835385721" sldId="276"/>
            <ac:graphicFrameMk id="4" creationId="{4E2DB0A8-3EE1-612A-3E17-40654D89A583}"/>
          </ac:graphicFrameMkLst>
        </pc:graphicFrameChg>
      </pc:sldChg>
      <pc:sldChg chg="del">
        <pc:chgData name="SHERIDAN, COLE N CIV USAF AFMC 579 SWES/MXDPCA" userId="5caa5a45-447f-4dd3-9455-dc5a84ea8b46" providerId="ADAL" clId="{09DA6D66-CEAD-4D39-9AAB-5214018F53CB}" dt="2025-04-10T11:28:15.636" v="3" actId="47"/>
        <pc:sldMkLst>
          <pc:docMk/>
          <pc:sldMk cId="1242866812" sldId="277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7.068" v="4" actId="47"/>
        <pc:sldMkLst>
          <pc:docMk/>
          <pc:sldMk cId="1699789659" sldId="278"/>
        </pc:sldMkLst>
      </pc:sldChg>
      <pc:sldChg chg="addSp modSp mod modAnim">
        <pc:chgData name="SHERIDAN, COLE N CIV USAF AFMC 579 SWES/MXDPCA" userId="5caa5a45-447f-4dd3-9455-dc5a84ea8b46" providerId="ADAL" clId="{09DA6D66-CEAD-4D39-9AAB-5214018F53CB}" dt="2025-04-10T14:37:30.512" v="2143"/>
        <pc:sldMkLst>
          <pc:docMk/>
          <pc:sldMk cId="2713894482" sldId="279"/>
        </pc:sldMkLst>
        <pc:spChg chg="mod">
          <ac:chgData name="SHERIDAN, COLE N CIV USAF AFMC 579 SWES/MXDPCA" userId="5caa5a45-447f-4dd3-9455-dc5a84ea8b46" providerId="ADAL" clId="{09DA6D66-CEAD-4D39-9AAB-5214018F53CB}" dt="2025-04-10T12:13:34.986" v="595" actId="20577"/>
          <ac:spMkLst>
            <pc:docMk/>
            <pc:sldMk cId="2713894482" sldId="279"/>
            <ac:spMk id="2" creationId="{D641F550-1468-CA91-2311-25CA8E17D1F9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4" creationId="{169ABC10-146A-099B-B4D1-F9ED5ADFF452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5" creationId="{2C9D5316-9037-AA4E-E337-8D07D5466A13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6:52.455" v="2117" actId="14430"/>
          <ac:spMkLst>
            <pc:docMk/>
            <pc:sldMk cId="2713894482" sldId="279"/>
            <ac:spMk id="46" creationId="{ABD611F5-4FE4-693A-FD46-A397C3033090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7" creationId="{600889C9-3FA6-FF4E-6D37-6A93F12C51CE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8" creationId="{E97C0277-E9B2-E0B1-18EE-6B6D4CE8F608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9" creationId="{1FA373FB-1F51-16C3-1974-53C8AAA17E2C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1:31.762" v="2038" actId="14430"/>
          <ac:spMkLst>
            <pc:docMk/>
            <pc:sldMk cId="2713894482" sldId="279"/>
            <ac:spMk id="50" creationId="{ECCF264F-925A-A3FB-398D-842889D941BA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1" creationId="{4454459D-542E-C77F-802A-27C2EDE06AA9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2" creationId="{05C73FE5-B007-1AA1-5D4D-BF7FFF682D55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3" creationId="{FC64C9C1-8F2B-AD97-2E68-DB8EC68FA147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4" creationId="{1DA24A47-3469-EE35-C2D1-F2CABBAA6504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5" creationId="{0C103358-70D9-835F-B0C8-FC45BC7DC12A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4:37:04.655" v="2127" actId="20577"/>
          <ac:spMkLst>
            <pc:docMk/>
            <pc:sldMk cId="2713894482" sldId="279"/>
            <ac:spMk id="56" creationId="{A1254534-503E-F5BB-3172-11021F38E2AC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4:37:17.215" v="2141" actId="20577"/>
          <ac:spMkLst>
            <pc:docMk/>
            <pc:sldMk cId="2713894482" sldId="279"/>
            <ac:spMk id="57" creationId="{FD356A4A-D621-EF42-466C-253A424491B7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4:36:39.978" v="2109" actId="20577"/>
          <ac:spMkLst>
            <pc:docMk/>
            <pc:sldMk cId="2713894482" sldId="279"/>
            <ac:spMk id="58" creationId="{956426B6-125D-30EB-52DB-DA116C70410E}"/>
          </ac:spMkLst>
        </pc:spChg>
        <pc:picChg chg="add mod ord modVis">
          <ac:chgData name="SHERIDAN, COLE N CIV USAF AFMC 579 SWES/MXDPCA" userId="5caa5a45-447f-4dd3-9455-dc5a84ea8b46" providerId="ADAL" clId="{09DA6D66-CEAD-4D39-9AAB-5214018F53CB}" dt="2025-04-10T14:30:23.806" v="2018" actId="14429"/>
          <ac:picMkLst>
            <pc:docMk/>
            <pc:sldMk cId="2713894482" sldId="279"/>
            <ac:picMk id="5" creationId="{7DE6300F-AB8E-2066-81A3-0ABC43892E16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3:40:19.120" v="1699" actId="14100"/>
          <ac:picMkLst>
            <pc:docMk/>
            <pc:sldMk cId="2713894482" sldId="279"/>
            <ac:picMk id="6" creationId="{4F5BE102-3243-F3BF-F226-5960451DD2B7}"/>
          </ac:picMkLst>
        </pc:picChg>
        <pc:picChg chg="add mod ord modVis">
          <ac:chgData name="SHERIDAN, COLE N CIV USAF AFMC 579 SWES/MXDPCA" userId="5caa5a45-447f-4dd3-9455-dc5a84ea8b46" providerId="ADAL" clId="{09DA6D66-CEAD-4D39-9AAB-5214018F53CB}" dt="2025-04-10T13:41:04.432" v="1709" actId="33935"/>
          <ac:picMkLst>
            <pc:docMk/>
            <pc:sldMk cId="2713894482" sldId="279"/>
            <ac:picMk id="8" creationId="{514A1005-DFA8-BB86-8DC8-0D9121FA7919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3:38:09.466" v="1673" actId="14100"/>
          <ac:picMkLst>
            <pc:docMk/>
            <pc:sldMk cId="2713894482" sldId="279"/>
            <ac:picMk id="12" creationId="{41D093DE-7AF8-05B6-8053-7881D37A06A9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3:41:04.432" v="1709" actId="33935"/>
          <ac:picMkLst>
            <pc:docMk/>
            <pc:sldMk cId="2713894482" sldId="279"/>
            <ac:picMk id="17" creationId="{41464464-7B36-ED37-2CDD-8F5E11EB5B7C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4:30:22.743" v="2016" actId="14429"/>
          <ac:picMkLst>
            <pc:docMk/>
            <pc:sldMk cId="2713894482" sldId="279"/>
            <ac:picMk id="26" creationId="{19D85303-3771-0B8F-0A6C-3A54AA92A4E5}"/>
          </ac:picMkLst>
        </pc:picChg>
        <pc:picChg chg="add mod modVis">
          <ac:chgData name="SHERIDAN, COLE N CIV USAF AFMC 579 SWES/MXDPCA" userId="5caa5a45-447f-4dd3-9455-dc5a84ea8b46" providerId="ADAL" clId="{09DA6D66-CEAD-4D39-9AAB-5214018F53CB}" dt="2025-04-10T13:41:04.432" v="1709" actId="33935"/>
          <ac:picMkLst>
            <pc:docMk/>
            <pc:sldMk cId="2713894482" sldId="279"/>
            <ac:picMk id="27" creationId="{6040204B-E3D6-4B97-DCDF-6A4E0074F2B2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4:30:23.294" v="2017" actId="14429"/>
          <ac:picMkLst>
            <pc:docMk/>
            <pc:sldMk cId="2713894482" sldId="279"/>
            <ac:picMk id="33" creationId="{381C334F-21ED-1AAF-0315-C62345CC1B36}"/>
          </ac:picMkLst>
        </pc:picChg>
        <pc:picChg chg="add mod modVis">
          <ac:chgData name="SHERIDAN, COLE N CIV USAF AFMC 579 SWES/MXDPCA" userId="5caa5a45-447f-4dd3-9455-dc5a84ea8b46" providerId="ADAL" clId="{09DA6D66-CEAD-4D39-9AAB-5214018F53CB}" dt="2025-04-10T13:39:50.753" v="1691" actId="14429"/>
          <ac:picMkLst>
            <pc:docMk/>
            <pc:sldMk cId="2713894482" sldId="279"/>
            <ac:picMk id="36" creationId="{3A2A684F-5A21-53C1-1D11-183182F8E923}"/>
          </ac:picMkLst>
        </pc:picChg>
        <pc:picChg chg="add mod">
          <ac:chgData name="SHERIDAN, COLE N CIV USAF AFMC 579 SWES/MXDPCA" userId="5caa5a45-447f-4dd3-9455-dc5a84ea8b46" providerId="ADAL" clId="{09DA6D66-CEAD-4D39-9AAB-5214018F53CB}" dt="2025-04-10T13:40:47.363" v="1706" actId="962"/>
          <ac:picMkLst>
            <pc:docMk/>
            <pc:sldMk cId="2713894482" sldId="279"/>
            <ac:picMk id="43" creationId="{BBA0D464-855F-60A4-D35B-9EDD3534E155}"/>
          </ac:picMkLst>
        </pc:picChg>
        <pc:cxnChg chg="mod">
          <ac:chgData name="SHERIDAN, COLE N CIV USAF AFMC 579 SWES/MXDPCA" userId="5caa5a45-447f-4dd3-9455-dc5a84ea8b46" providerId="ADAL" clId="{09DA6D66-CEAD-4D39-9AAB-5214018F53CB}" dt="2025-04-10T13:39:28.560" v="1687" actId="14100"/>
          <ac:cxnSpMkLst>
            <pc:docMk/>
            <pc:sldMk cId="2713894482" sldId="279"/>
            <ac:cxnSpMk id="10" creationId="{FE7D653E-94C5-B6BF-CA50-6A60F9D7E95C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9:46.338" v="1690" actId="14100"/>
          <ac:cxnSpMkLst>
            <pc:docMk/>
            <pc:sldMk cId="2713894482" sldId="279"/>
            <ac:cxnSpMk id="14" creationId="{0D44D7E9-CC25-23C7-F073-A3411ED018B2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6:29.391" v="1658" actId="14100"/>
          <ac:cxnSpMkLst>
            <pc:docMk/>
            <pc:sldMk cId="2713894482" sldId="279"/>
            <ac:cxnSpMk id="20" creationId="{63B3FCCA-BDD8-BCB1-160E-9AFD28EB561E}"/>
          </ac:cxnSpMkLst>
        </pc:cxnChg>
        <pc:cxnChg chg="mod modVis">
          <ac:chgData name="SHERIDAN, COLE N CIV USAF AFMC 579 SWES/MXDPCA" userId="5caa5a45-447f-4dd3-9455-dc5a84ea8b46" providerId="ADAL" clId="{09DA6D66-CEAD-4D39-9AAB-5214018F53CB}" dt="2025-04-10T13:37:16.830" v="1664" actId="14100"/>
          <ac:cxnSpMkLst>
            <pc:docMk/>
            <pc:sldMk cId="2713894482" sldId="279"/>
            <ac:cxnSpMk id="28" creationId="{040E6EF6-A056-9D7E-74C8-B6280C17DFF4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9:57.788" v="1694" actId="14100"/>
          <ac:cxnSpMkLst>
            <pc:docMk/>
            <pc:sldMk cId="2713894482" sldId="279"/>
            <ac:cxnSpMk id="35" creationId="{C2408A95-E8AC-FD6B-B282-1D1739EDA09D}"/>
          </ac:cxnSpMkLst>
        </pc:cxnChg>
      </pc:sldChg>
      <pc:sldChg chg="addSp delSp modSp del mod addAnim delAnim modAnim">
        <pc:chgData name="SHERIDAN, COLE N CIV USAF AFMC 579 SWES/MXDPCA" userId="5caa5a45-447f-4dd3-9455-dc5a84ea8b46" providerId="ADAL" clId="{09DA6D66-CEAD-4D39-9AAB-5214018F53CB}" dt="2025-04-10T13:41:06.071" v="1710" actId="47"/>
        <pc:sldMkLst>
          <pc:docMk/>
          <pc:sldMk cId="995801629" sldId="280"/>
        </pc:sldMkLst>
        <pc:picChg chg="del">
          <ac:chgData name="SHERIDAN, COLE N CIV USAF AFMC 579 SWES/MXDPCA" userId="5caa5a45-447f-4dd3-9455-dc5a84ea8b46" providerId="ADAL" clId="{09DA6D66-CEAD-4D39-9AAB-5214018F53CB}" dt="2025-04-10T13:40:23.884" v="1700" actId="21"/>
          <ac:picMkLst>
            <pc:docMk/>
            <pc:sldMk cId="995801629" sldId="280"/>
            <ac:picMk id="6" creationId="{BBA0D464-855F-60A4-D35B-9EDD3534E155}"/>
          </ac:picMkLst>
        </pc:picChg>
        <pc:picChg chg="del">
          <ac:chgData name="SHERIDAN, COLE N CIV USAF AFMC 579 SWES/MXDPCA" userId="5caa5a45-447f-4dd3-9455-dc5a84ea8b46" providerId="ADAL" clId="{09DA6D66-CEAD-4D39-9AAB-5214018F53CB}" dt="2025-04-10T13:38:20.774" v="1676" actId="21"/>
          <ac:picMkLst>
            <pc:docMk/>
            <pc:sldMk cId="995801629" sldId="280"/>
            <ac:picMk id="12" creationId="{3A2A684F-5A21-53C1-1D11-183182F8E923}"/>
          </ac:picMkLst>
        </pc:picChg>
        <pc:picChg chg="del">
          <ac:chgData name="SHERIDAN, COLE N CIV USAF AFMC 579 SWES/MXDPCA" userId="5caa5a45-447f-4dd3-9455-dc5a84ea8b46" providerId="ADAL" clId="{09DA6D66-CEAD-4D39-9AAB-5214018F53CB}" dt="2025-04-10T13:34:48.444" v="1627" actId="21"/>
          <ac:picMkLst>
            <pc:docMk/>
            <pc:sldMk cId="995801629" sldId="280"/>
            <ac:picMk id="17" creationId="{6040204B-E3D6-4B97-DCDF-6A4E0074F2B2}"/>
          </ac:picMkLst>
        </pc:picChg>
        <pc:picChg chg="del">
          <ac:chgData name="SHERIDAN, COLE N CIV USAF AFMC 579 SWES/MXDPCA" userId="5caa5a45-447f-4dd3-9455-dc5a84ea8b46" providerId="ADAL" clId="{09DA6D66-CEAD-4D39-9AAB-5214018F53CB}" dt="2025-04-10T13:26:26.565" v="1556" actId="21"/>
          <ac:picMkLst>
            <pc:docMk/>
            <pc:sldMk cId="995801629" sldId="280"/>
            <ac:picMk id="26" creationId="{514A1005-DFA8-BB86-8DC8-0D9121FA7919}"/>
          </ac:picMkLst>
        </pc:picChg>
        <pc:picChg chg="add del mod">
          <ac:chgData name="SHERIDAN, COLE N CIV USAF AFMC 579 SWES/MXDPCA" userId="5caa5a45-447f-4dd3-9455-dc5a84ea8b46" providerId="ADAL" clId="{09DA6D66-CEAD-4D39-9AAB-5214018F53CB}" dt="2025-04-10T12:14:17.834" v="605" actId="21"/>
          <ac:picMkLst>
            <pc:docMk/>
            <pc:sldMk cId="995801629" sldId="280"/>
            <ac:picMk id="33" creationId="{7DE6300F-AB8E-2066-81A3-0ABC43892E16}"/>
          </ac:picMkLst>
        </pc:picChg>
        <pc:cxnChg chg="mod">
          <ac:chgData name="SHERIDAN, COLE N CIV USAF AFMC 579 SWES/MXDPCA" userId="5caa5a45-447f-4dd3-9455-dc5a84ea8b46" providerId="ADAL" clId="{09DA6D66-CEAD-4D39-9AAB-5214018F53CB}" dt="2025-04-10T13:40:23.884" v="1700" actId="21"/>
          <ac:cxnSpMkLst>
            <pc:docMk/>
            <pc:sldMk cId="995801629" sldId="280"/>
            <ac:cxnSpMk id="10" creationId="{2B89D6C6-D7E1-5176-5198-CF596E2C0EB8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40:23.884" v="1700" actId="21"/>
          <ac:cxnSpMkLst>
            <pc:docMk/>
            <pc:sldMk cId="995801629" sldId="280"/>
            <ac:cxnSpMk id="14" creationId="{5B8B984A-3FE3-35B9-8AF1-7520B9664AC7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4:48.444" v="1627" actId="21"/>
          <ac:cxnSpMkLst>
            <pc:docMk/>
            <pc:sldMk cId="995801629" sldId="280"/>
            <ac:cxnSpMk id="20" creationId="{474D1718-97F2-6151-EBAD-8B23EF9BF138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4:48.444" v="1627" actId="21"/>
          <ac:cxnSpMkLst>
            <pc:docMk/>
            <pc:sldMk cId="995801629" sldId="280"/>
            <ac:cxnSpMk id="28" creationId="{EB27931F-58DE-FDED-45FD-CE7204CF8080}"/>
          </ac:cxnSpMkLst>
        </pc:cxnChg>
      </pc:sldChg>
      <pc:sldChg chg="del modAnim">
        <pc:chgData name="SHERIDAN, COLE N CIV USAF AFMC 579 SWES/MXDPCA" userId="5caa5a45-447f-4dd3-9455-dc5a84ea8b46" providerId="ADAL" clId="{09DA6D66-CEAD-4D39-9AAB-5214018F53CB}" dt="2025-04-10T12:11:29.806" v="475" actId="47"/>
        <pc:sldMkLst>
          <pc:docMk/>
          <pc:sldMk cId="2624952178" sldId="282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8.168" v="5" actId="47"/>
        <pc:sldMkLst>
          <pc:docMk/>
          <pc:sldMk cId="1646169382" sldId="285"/>
        </pc:sldMkLst>
      </pc:sldChg>
      <pc:sldChg chg="modSp mod modAnim">
        <pc:chgData name="SHERIDAN, COLE N CIV USAF AFMC 579 SWES/MXDPCA" userId="5caa5a45-447f-4dd3-9455-dc5a84ea8b46" providerId="ADAL" clId="{09DA6D66-CEAD-4D39-9AAB-5214018F53CB}" dt="2025-04-10T11:38:27.727" v="474" actId="27636"/>
        <pc:sldMkLst>
          <pc:docMk/>
          <pc:sldMk cId="2683983944" sldId="286"/>
        </pc:sldMkLst>
        <pc:spChg chg="mod">
          <ac:chgData name="SHERIDAN, COLE N CIV USAF AFMC 579 SWES/MXDPCA" userId="5caa5a45-447f-4dd3-9455-dc5a84ea8b46" providerId="ADAL" clId="{09DA6D66-CEAD-4D39-9AAB-5214018F53CB}" dt="2025-04-10T11:38:27.727" v="474" actId="27636"/>
          <ac:spMkLst>
            <pc:docMk/>
            <pc:sldMk cId="2683983944" sldId="286"/>
            <ac:spMk id="3" creationId="{A54B842C-9395-DB6D-B323-6BF19BE8EC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5A4A-28F8-4ABD-999F-1F27FB8D3E9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08D9-3907-4CDE-AD66-08FD4E98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find </a:t>
            </a:r>
            <a:r>
              <a:rPr lang="en-US"/>
              <a:t>Video presentation 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C08D9-3907-4CDE-AD66-08FD4E98F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5807-C040-244F-463C-38F4DBA9A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8310D-133C-58CF-BD14-B2F05120B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94CC-7A58-761B-EBDD-404D6ABF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10D7-CAED-7D59-52C2-7A66DA24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C0A7-A4C9-3547-DF9E-C9DBB87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9467-6D45-2D30-6690-25161B26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83566-5091-5C5B-27B6-53821FC54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6D55-59DA-2F48-1581-D65F67CC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408C-76BF-00A2-5B1A-5046F101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58D8-34A3-A925-760C-08E68C1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91506-80FF-8015-39AC-0095CC3A7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95BE-E511-E769-A847-420FD621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5937-A084-5039-9DF9-19DA7699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BDAE-0095-71B2-C3FA-ED95B0F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A114-89B2-4F0E-9219-192521CD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C0A-BB04-B5FB-47CB-63AC8DA6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0E8A-8663-6F05-887F-7F552C13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47F9-ADBA-BBD4-2FA7-5AD476CA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1DB1-877E-D972-26B1-938EC536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93EC-9EF5-F4B1-CD21-62ABBEEF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7CE7-DFD0-4B90-F589-D4C80D06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C704-45D4-8867-2C04-ECC0E90E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BFE3-55A2-13A6-E43A-6B3D6167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567E-9BDD-53BF-389F-8743CEEC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519A-3F69-9102-6BC8-4EE43324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5F7F-D2B6-D5BE-DC27-97AF16EC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0294-8AE9-8DE0-E572-6479ADC8E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2A3E2-A6C7-0CDF-45BB-391D084A8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94D79-489A-019F-7E9D-8BBB64C2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F6040-32C1-2156-0778-BEF45F12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7332A-5C53-9A70-F524-2C58A36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8BD5-775F-E72F-6C67-ED31C899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6431C-08C4-3A51-D8AC-EBDB1DDC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F24D-371E-45A7-D7F5-332EB0E5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AD295-B861-5021-B445-9728DFD37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21F36-C1A0-B9DF-E009-DCD9D7CA1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9A84F-471E-F64C-C902-4DD28420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1690E-0BCD-1D49-3C44-C3990F42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5379-335B-875B-18F1-DAF17C9B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B42D-563C-580E-16C8-34C1E6B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52E0B-EC4C-9CDD-816D-0FD24B89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94BB-1841-94FA-4853-67F86680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F219F-E403-3864-BAD8-672AB08F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3E3E-E155-CF1B-57AE-FE9BCD21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EAE5-A0EC-8FCE-27C7-DEB415B4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C4ADA-636F-7B6C-F111-9EC29877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0A40-A940-452F-7596-327BBE97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0B75-5FD9-FEA8-AE25-0E67C9E8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C4B2B-8595-8C41-CBEB-4A0F707D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98E8D-A1DC-4BC1-3940-C459055F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182D-4D46-C22C-E5BC-41B6027B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CF16F-A01E-6FA0-2BFC-6A0E97A7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4A78-A752-8067-588E-F94D1826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E1339-316B-F8CA-723C-5A23E885C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361C3-4C43-C4A8-FC58-D74338BB1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A6969-1C9C-4E59-AE43-C5B02E25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0C0B9-C292-29D7-B7F3-4BA1F82B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EB9C-1721-C753-3C03-FE8540C0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91E77-81C9-78AD-EE37-EEC96094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53ED-11F6-FB34-384A-C47E6CDA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1313-3FAF-F016-23C7-1CD27950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FDDD-6969-8DA8-C2A2-C28F0B0DE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E13F-CF57-A550-69D9-B56C8D25A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heridan30/CSE6250_TeamA1_Spring2025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b-ml/DynST?utm_source=chatgpt.com" TargetMode="External"/><Relationship Id="rId2" Type="http://schemas.openxmlformats.org/officeDocument/2006/relationships/hyperlink" Target="https://openreview.net/forum?id=6quJeu5gJ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storage/browser/mimic_extract" TargetMode="External"/><Relationship Id="rId2" Type="http://schemas.openxmlformats.org/officeDocument/2006/relationships/hyperlink" Target="https://github.com/MLforHealth/MIMIC_Extra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4613C1-ACDD-BFC5-CF8F-025B03B1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Big Data For Health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33F4-9CC1-C68F-6D12-99F79964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Team A1</a:t>
            </a:r>
          </a:p>
          <a:p>
            <a:r>
              <a:rPr lang="en-US" sz="1600" dirty="0">
                <a:solidFill>
                  <a:schemeClr val="tx2"/>
                </a:solidFill>
              </a:rPr>
              <a:t>Jorge Mateo Jara Fabian and Cole Sheridan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64B307-8766-70C4-63D7-6EA3BA15DB25}"/>
              </a:ext>
            </a:extLst>
          </p:cNvPr>
          <p:cNvSpPr txBox="1"/>
          <p:nvPr/>
        </p:nvSpPr>
        <p:spPr>
          <a:xfrm>
            <a:off x="3049859" y="4754933"/>
            <a:ext cx="677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GitHub: </a:t>
            </a:r>
            <a:r>
              <a:rPr lang="en-US" sz="1400" dirty="0">
                <a:hlinkClick r:id="rId3"/>
              </a:rPr>
              <a:t>https://github.com/csheridan30/CSE6250_TeamA1_Spring2025_Project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50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897E3-A9BF-4472-D385-897A3F08C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230687-6B51-18CD-4B64-008E2680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1F550-1468-CA91-2311-25CA8E17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971287"/>
            <a:ext cx="7257330" cy="113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and MAE Curves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277BBFD3-74E7-EE54-501F-D1E8C1D7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B3123-F75D-96B1-50CF-6566F133CBDB}"/>
              </a:ext>
            </a:extLst>
          </p:cNvPr>
          <p:cNvGraphicFramePr>
            <a:graphicFrameLocks noGrp="1"/>
          </p:cNvGraphicFramePr>
          <p:nvPr/>
        </p:nvGraphicFramePr>
        <p:xfrm>
          <a:off x="9410700" y="353677"/>
          <a:ext cx="2184400" cy="575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371299988"/>
                    </a:ext>
                  </a:extLst>
                </a:gridCol>
              </a:tblGrid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84199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897813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01119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167448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226428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03178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639980D-7D14-5296-0FAC-FBD907BE7431}"/>
              </a:ext>
            </a:extLst>
          </p:cNvPr>
          <p:cNvSpPr/>
          <p:nvPr/>
        </p:nvSpPr>
        <p:spPr>
          <a:xfrm>
            <a:off x="9410700" y="1320800"/>
            <a:ext cx="2184400" cy="9525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E7D653E-94C5-B6BF-CA50-6A60F9D7E95C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8688904" y="1797050"/>
            <a:ext cx="721796" cy="51317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D44D7E9-CC25-23C7-F073-A3411ED018B2}"/>
              </a:ext>
            </a:extLst>
          </p:cNvPr>
          <p:cNvCxnSpPr>
            <a:cxnSpLocks/>
          </p:cNvCxnSpPr>
          <p:nvPr/>
        </p:nvCxnSpPr>
        <p:spPr>
          <a:xfrm rot="10800000">
            <a:off x="8688904" y="2310226"/>
            <a:ext cx="721800" cy="496474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B3FCCA-BDD8-BCB1-160E-9AFD28EB561E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V="1">
            <a:off x="8201026" y="2784035"/>
            <a:ext cx="1325907" cy="378289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6462D5-0535-9669-2FA3-56B096E23604}"/>
              </a:ext>
            </a:extLst>
          </p:cNvPr>
          <p:cNvCxnSpPr/>
          <p:nvPr/>
        </p:nvCxnSpPr>
        <p:spPr>
          <a:xfrm>
            <a:off x="9053115" y="3648881"/>
            <a:ext cx="35758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40E6EF6-A056-9D7E-74C8-B6280C17DFF4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7695654" y="3346330"/>
            <a:ext cx="2408368" cy="336161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D923AC-4755-CAD5-C00B-FFC1B0458650}"/>
              </a:ext>
            </a:extLst>
          </p:cNvPr>
          <p:cNvCxnSpPr/>
          <p:nvPr/>
        </p:nvCxnSpPr>
        <p:spPr>
          <a:xfrm>
            <a:off x="9067914" y="4736883"/>
            <a:ext cx="3575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2408A95-E8AC-FD6B-B282-1D1739EDA09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731757" y="2310227"/>
            <a:ext cx="357585" cy="3328487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D0C8E4-9EFB-A0C7-F5E8-AADC6DF198A7}"/>
              </a:ext>
            </a:extLst>
          </p:cNvPr>
          <p:cNvCxnSpPr/>
          <p:nvPr/>
        </p:nvCxnSpPr>
        <p:spPr>
          <a:xfrm>
            <a:off x="9089342" y="5620426"/>
            <a:ext cx="32135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Loss_5">
            <a:extLst>
              <a:ext uri="{FF2B5EF4-FFF2-40B4-BE49-F238E27FC236}">
                <a16:creationId xmlns:a16="http://schemas.microsoft.com/office/drawing/2014/main" id="{4F5BE102-3243-F3BF-F226-5960451D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751" y="984318"/>
            <a:ext cx="4301966" cy="2664562"/>
          </a:xfrm>
          <a:prstGeom prst="rect">
            <a:avLst/>
          </a:prstGeom>
        </p:spPr>
      </p:pic>
      <p:pic>
        <p:nvPicPr>
          <p:cNvPr id="12" name="Loss_24">
            <a:extLst>
              <a:ext uri="{FF2B5EF4-FFF2-40B4-BE49-F238E27FC236}">
                <a16:creationId xmlns:a16="http://schemas.microsoft.com/office/drawing/2014/main" id="{41D093DE-7AF8-05B6-8053-7881D37A0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755" y="971571"/>
            <a:ext cx="4280531" cy="2677310"/>
          </a:xfrm>
          <a:prstGeom prst="rect">
            <a:avLst/>
          </a:prstGeom>
        </p:spPr>
      </p:pic>
      <p:pic>
        <p:nvPicPr>
          <p:cNvPr id="17" name="Loss_28">
            <a:extLst>
              <a:ext uri="{FF2B5EF4-FFF2-40B4-BE49-F238E27FC236}">
                <a16:creationId xmlns:a16="http://schemas.microsoft.com/office/drawing/2014/main" id="{41464464-7B36-ED37-2CDD-8F5E11EB5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52" y="971571"/>
            <a:ext cx="4232907" cy="2677307"/>
          </a:xfrm>
          <a:prstGeom prst="rect">
            <a:avLst/>
          </a:prstGeom>
        </p:spPr>
      </p:pic>
      <p:pic>
        <p:nvPicPr>
          <p:cNvPr id="26" name="Loss_50">
            <a:extLst>
              <a:ext uri="{FF2B5EF4-FFF2-40B4-BE49-F238E27FC236}">
                <a16:creationId xmlns:a16="http://schemas.microsoft.com/office/drawing/2014/main" id="{19D85303-3771-0B8F-0A6C-3A54AA92A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52" y="971574"/>
            <a:ext cx="4232907" cy="2646272"/>
          </a:xfrm>
          <a:prstGeom prst="rect">
            <a:avLst/>
          </a:prstGeom>
        </p:spPr>
      </p:pic>
      <p:pic>
        <p:nvPicPr>
          <p:cNvPr id="33" name="Loss_76">
            <a:extLst>
              <a:ext uri="{FF2B5EF4-FFF2-40B4-BE49-F238E27FC236}">
                <a16:creationId xmlns:a16="http://schemas.microsoft.com/office/drawing/2014/main" id="{381C334F-21ED-1AAF-0315-C62345CC1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52" y="971574"/>
            <a:ext cx="4232907" cy="2677307"/>
          </a:xfrm>
          <a:prstGeom prst="rect">
            <a:avLst/>
          </a:prstGeom>
        </p:spPr>
      </p:pic>
      <p:pic>
        <p:nvPicPr>
          <p:cNvPr id="5" name="MAE_76">
            <a:extLst>
              <a:ext uri="{FF2B5EF4-FFF2-40B4-BE49-F238E27FC236}">
                <a16:creationId xmlns:a16="http://schemas.microsoft.com/office/drawing/2014/main" id="{7DE6300F-AB8E-2066-81A3-0ABC43892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3487" y="971574"/>
            <a:ext cx="4175417" cy="2677307"/>
          </a:xfrm>
          <a:prstGeom prst="rect">
            <a:avLst/>
          </a:prstGeom>
        </p:spPr>
      </p:pic>
      <p:pic>
        <p:nvPicPr>
          <p:cNvPr id="8" name="MAE_50">
            <a:extLst>
              <a:ext uri="{FF2B5EF4-FFF2-40B4-BE49-F238E27FC236}">
                <a16:creationId xmlns:a16="http://schemas.microsoft.com/office/drawing/2014/main" id="{514A1005-DFA8-BB86-8DC8-0D9121FA79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3486" y="971573"/>
            <a:ext cx="4218271" cy="2677307"/>
          </a:xfrm>
          <a:prstGeom prst="rect">
            <a:avLst/>
          </a:prstGeom>
        </p:spPr>
      </p:pic>
      <p:pic>
        <p:nvPicPr>
          <p:cNvPr id="27" name="MAE_28">
            <a:extLst>
              <a:ext uri="{FF2B5EF4-FFF2-40B4-BE49-F238E27FC236}">
                <a16:creationId xmlns:a16="http://schemas.microsoft.com/office/drawing/2014/main" id="{6040204B-E3D6-4B97-DCDF-6A4E0074F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337" y="971571"/>
            <a:ext cx="4162497" cy="2677309"/>
          </a:xfrm>
          <a:prstGeom prst="rect">
            <a:avLst/>
          </a:prstGeom>
        </p:spPr>
      </p:pic>
      <p:pic>
        <p:nvPicPr>
          <p:cNvPr id="36" name="MAE_24">
            <a:extLst>
              <a:ext uri="{FF2B5EF4-FFF2-40B4-BE49-F238E27FC236}">
                <a16:creationId xmlns:a16="http://schemas.microsoft.com/office/drawing/2014/main" id="{3A2A684F-5A21-53C1-1D11-183182F8E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403" y="971571"/>
            <a:ext cx="4142002" cy="2664562"/>
          </a:xfrm>
          <a:prstGeom prst="rect">
            <a:avLst/>
          </a:prstGeom>
        </p:spPr>
      </p:pic>
      <p:pic>
        <p:nvPicPr>
          <p:cNvPr id="43" name="MAE_5">
            <a:extLst>
              <a:ext uri="{FF2B5EF4-FFF2-40B4-BE49-F238E27FC236}">
                <a16:creationId xmlns:a16="http://schemas.microsoft.com/office/drawing/2014/main" id="{BBA0D464-855F-60A4-D35B-9EDD3534E1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8286" y="971571"/>
            <a:ext cx="4131781" cy="2646275"/>
          </a:xfrm>
          <a:prstGeom prst="rect">
            <a:avLst/>
          </a:prstGeom>
        </p:spPr>
      </p:pic>
      <p:sp>
        <p:nvSpPr>
          <p:cNvPr id="44" name="Text_Loss_5">
            <a:extLst>
              <a:ext uri="{FF2B5EF4-FFF2-40B4-BE49-F238E27FC236}">
                <a16:creationId xmlns:a16="http://schemas.microsoft.com/office/drawing/2014/main" id="{169ABC10-146A-099B-B4D1-F9ED5ADFF452}"/>
              </a:ext>
            </a:extLst>
          </p:cNvPr>
          <p:cNvSpPr txBox="1"/>
          <p:nvPr/>
        </p:nvSpPr>
        <p:spPr>
          <a:xfrm>
            <a:off x="1115532" y="3632717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0.1913</a:t>
            </a:r>
          </a:p>
          <a:p>
            <a:r>
              <a:rPr lang="en-US" dirty="0"/>
              <a:t>Min Val Loss:      0.3031</a:t>
            </a:r>
          </a:p>
        </p:txBody>
      </p:sp>
      <p:sp>
        <p:nvSpPr>
          <p:cNvPr id="45" name="Text_MAE_5">
            <a:extLst>
              <a:ext uri="{FF2B5EF4-FFF2-40B4-BE49-F238E27FC236}">
                <a16:creationId xmlns:a16="http://schemas.microsoft.com/office/drawing/2014/main" id="{2C9D5316-9037-AA4E-E337-8D07D5466A13}"/>
              </a:ext>
            </a:extLst>
          </p:cNvPr>
          <p:cNvSpPr txBox="1"/>
          <p:nvPr/>
        </p:nvSpPr>
        <p:spPr>
          <a:xfrm>
            <a:off x="5374140" y="3581157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2.2483</a:t>
            </a:r>
          </a:p>
          <a:p>
            <a:r>
              <a:rPr lang="en-US" dirty="0"/>
              <a:t>Avg Val MAE:       2.2903</a:t>
            </a:r>
          </a:p>
        </p:txBody>
      </p:sp>
      <p:sp>
        <p:nvSpPr>
          <p:cNvPr id="46" name="Time_5">
            <a:extLst>
              <a:ext uri="{FF2B5EF4-FFF2-40B4-BE49-F238E27FC236}">
                <a16:creationId xmlns:a16="http://schemas.microsoft.com/office/drawing/2014/main" id="{ABD611F5-4FE4-693A-FD46-A397C3033090}"/>
              </a:ext>
            </a:extLst>
          </p:cNvPr>
          <p:cNvSpPr txBox="1"/>
          <p:nvPr/>
        </p:nvSpPr>
        <p:spPr>
          <a:xfrm>
            <a:off x="2580446" y="4220085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55 min, 39.57 sec</a:t>
            </a:r>
          </a:p>
        </p:txBody>
      </p:sp>
      <p:sp>
        <p:nvSpPr>
          <p:cNvPr id="47" name="Text_Loss_24">
            <a:extLst>
              <a:ext uri="{FF2B5EF4-FFF2-40B4-BE49-F238E27FC236}">
                <a16:creationId xmlns:a16="http://schemas.microsoft.com/office/drawing/2014/main" id="{600889C9-3FA6-FF4E-6D37-6A93F12C51CE}"/>
              </a:ext>
            </a:extLst>
          </p:cNvPr>
          <p:cNvSpPr txBox="1"/>
          <p:nvPr/>
        </p:nvSpPr>
        <p:spPr>
          <a:xfrm>
            <a:off x="1116740" y="3634329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0.1061</a:t>
            </a:r>
          </a:p>
          <a:p>
            <a:r>
              <a:rPr lang="en-US" dirty="0"/>
              <a:t>Min Val Loss:      0.2698</a:t>
            </a:r>
          </a:p>
        </p:txBody>
      </p:sp>
      <p:sp>
        <p:nvSpPr>
          <p:cNvPr id="48" name="Text_MAE_24">
            <a:extLst>
              <a:ext uri="{FF2B5EF4-FFF2-40B4-BE49-F238E27FC236}">
                <a16:creationId xmlns:a16="http://schemas.microsoft.com/office/drawing/2014/main" id="{E97C0277-E9B2-E0B1-18EE-6B6D4CE8F608}"/>
              </a:ext>
            </a:extLst>
          </p:cNvPr>
          <p:cNvSpPr txBox="1"/>
          <p:nvPr/>
        </p:nvSpPr>
        <p:spPr>
          <a:xfrm>
            <a:off x="5375348" y="3582769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2.1464</a:t>
            </a:r>
          </a:p>
          <a:p>
            <a:r>
              <a:rPr lang="en-US" dirty="0"/>
              <a:t>Avg Val MAE:       2.1761</a:t>
            </a:r>
          </a:p>
        </p:txBody>
      </p:sp>
      <p:sp>
        <p:nvSpPr>
          <p:cNvPr id="49" name="Time_24">
            <a:extLst>
              <a:ext uri="{FF2B5EF4-FFF2-40B4-BE49-F238E27FC236}">
                <a16:creationId xmlns:a16="http://schemas.microsoft.com/office/drawing/2014/main" id="{1FA373FB-1F51-16C3-1974-53C8AAA17E2C}"/>
              </a:ext>
            </a:extLst>
          </p:cNvPr>
          <p:cNvSpPr txBox="1"/>
          <p:nvPr/>
        </p:nvSpPr>
        <p:spPr>
          <a:xfrm>
            <a:off x="2581654" y="4221697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55 min, 34.91 sec</a:t>
            </a:r>
          </a:p>
        </p:txBody>
      </p:sp>
      <p:sp>
        <p:nvSpPr>
          <p:cNvPr id="50" name="Text_Loss_28">
            <a:extLst>
              <a:ext uri="{FF2B5EF4-FFF2-40B4-BE49-F238E27FC236}">
                <a16:creationId xmlns:a16="http://schemas.microsoft.com/office/drawing/2014/main" id="{ECCF264F-925A-A3FB-398D-842889D941BA}"/>
              </a:ext>
            </a:extLst>
          </p:cNvPr>
          <p:cNvSpPr txBox="1"/>
          <p:nvPr/>
        </p:nvSpPr>
        <p:spPr>
          <a:xfrm>
            <a:off x="1116740" y="3627488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0.0392</a:t>
            </a:r>
          </a:p>
          <a:p>
            <a:r>
              <a:rPr lang="en-US" dirty="0"/>
              <a:t>Min Val Loss:      0.3291</a:t>
            </a:r>
          </a:p>
        </p:txBody>
      </p:sp>
      <p:sp>
        <p:nvSpPr>
          <p:cNvPr id="51" name="Text_MAE_28">
            <a:extLst>
              <a:ext uri="{FF2B5EF4-FFF2-40B4-BE49-F238E27FC236}">
                <a16:creationId xmlns:a16="http://schemas.microsoft.com/office/drawing/2014/main" id="{4454459D-542E-C77F-802A-27C2EDE06AA9}"/>
              </a:ext>
            </a:extLst>
          </p:cNvPr>
          <p:cNvSpPr txBox="1"/>
          <p:nvPr/>
        </p:nvSpPr>
        <p:spPr>
          <a:xfrm>
            <a:off x="5375348" y="3575928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2.2153</a:t>
            </a:r>
          </a:p>
          <a:p>
            <a:r>
              <a:rPr lang="en-US" dirty="0"/>
              <a:t>Avg Val MAE:       2.2548</a:t>
            </a:r>
          </a:p>
        </p:txBody>
      </p:sp>
      <p:sp>
        <p:nvSpPr>
          <p:cNvPr id="52" name="Time_28">
            <a:extLst>
              <a:ext uri="{FF2B5EF4-FFF2-40B4-BE49-F238E27FC236}">
                <a16:creationId xmlns:a16="http://schemas.microsoft.com/office/drawing/2014/main" id="{05C73FE5-B007-1AA1-5D4D-BF7FFF682D55}"/>
              </a:ext>
            </a:extLst>
          </p:cNvPr>
          <p:cNvSpPr txBox="1"/>
          <p:nvPr/>
        </p:nvSpPr>
        <p:spPr>
          <a:xfrm>
            <a:off x="2581654" y="4214856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58 min, 56.80 sec</a:t>
            </a:r>
          </a:p>
        </p:txBody>
      </p:sp>
      <p:sp>
        <p:nvSpPr>
          <p:cNvPr id="53" name="Text_Loss_50">
            <a:extLst>
              <a:ext uri="{FF2B5EF4-FFF2-40B4-BE49-F238E27FC236}">
                <a16:creationId xmlns:a16="http://schemas.microsoft.com/office/drawing/2014/main" id="{FC64C9C1-8F2B-AD97-2E68-DB8EC68FA147}"/>
              </a:ext>
            </a:extLst>
          </p:cNvPr>
          <p:cNvSpPr txBox="1"/>
          <p:nvPr/>
        </p:nvSpPr>
        <p:spPr>
          <a:xfrm>
            <a:off x="1126478" y="362847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0.1149</a:t>
            </a:r>
          </a:p>
          <a:p>
            <a:r>
              <a:rPr lang="en-US" dirty="0"/>
              <a:t>Min Val Loss:      0.3330</a:t>
            </a:r>
          </a:p>
        </p:txBody>
      </p:sp>
      <p:sp>
        <p:nvSpPr>
          <p:cNvPr id="54" name="Text_MAE_50">
            <a:extLst>
              <a:ext uri="{FF2B5EF4-FFF2-40B4-BE49-F238E27FC236}">
                <a16:creationId xmlns:a16="http://schemas.microsoft.com/office/drawing/2014/main" id="{1DA24A47-3469-EE35-C2D1-F2CABBAA6504}"/>
              </a:ext>
            </a:extLst>
          </p:cNvPr>
          <p:cNvSpPr txBox="1"/>
          <p:nvPr/>
        </p:nvSpPr>
        <p:spPr>
          <a:xfrm>
            <a:off x="5385086" y="357691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2.1764</a:t>
            </a:r>
          </a:p>
          <a:p>
            <a:r>
              <a:rPr lang="en-US" dirty="0"/>
              <a:t>Avg Val MAE:       2.2112</a:t>
            </a:r>
          </a:p>
        </p:txBody>
      </p:sp>
      <p:sp>
        <p:nvSpPr>
          <p:cNvPr id="55" name="Time_50">
            <a:extLst>
              <a:ext uri="{FF2B5EF4-FFF2-40B4-BE49-F238E27FC236}">
                <a16:creationId xmlns:a16="http://schemas.microsoft.com/office/drawing/2014/main" id="{0C103358-70D9-835F-B0C8-FC45BC7DC12A}"/>
              </a:ext>
            </a:extLst>
          </p:cNvPr>
          <p:cNvSpPr txBox="1"/>
          <p:nvPr/>
        </p:nvSpPr>
        <p:spPr>
          <a:xfrm>
            <a:off x="2591392" y="4215841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59 min, 24.44 sec</a:t>
            </a:r>
          </a:p>
        </p:txBody>
      </p:sp>
      <p:sp>
        <p:nvSpPr>
          <p:cNvPr id="56" name="Text_Loss_76">
            <a:extLst>
              <a:ext uri="{FF2B5EF4-FFF2-40B4-BE49-F238E27FC236}">
                <a16:creationId xmlns:a16="http://schemas.microsoft.com/office/drawing/2014/main" id="{A1254534-503E-F5BB-3172-11021F38E2AC}"/>
              </a:ext>
            </a:extLst>
          </p:cNvPr>
          <p:cNvSpPr txBox="1"/>
          <p:nvPr/>
        </p:nvSpPr>
        <p:spPr>
          <a:xfrm>
            <a:off x="1111617" y="362847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0.1188</a:t>
            </a:r>
          </a:p>
          <a:p>
            <a:r>
              <a:rPr lang="en-US" dirty="0"/>
              <a:t>Min Val Loss:      0.3533</a:t>
            </a:r>
          </a:p>
        </p:txBody>
      </p:sp>
      <p:sp>
        <p:nvSpPr>
          <p:cNvPr id="57" name="Text_MAE_76">
            <a:extLst>
              <a:ext uri="{FF2B5EF4-FFF2-40B4-BE49-F238E27FC236}">
                <a16:creationId xmlns:a16="http://schemas.microsoft.com/office/drawing/2014/main" id="{FD356A4A-D621-EF42-466C-253A424491B7}"/>
              </a:ext>
            </a:extLst>
          </p:cNvPr>
          <p:cNvSpPr txBox="1"/>
          <p:nvPr/>
        </p:nvSpPr>
        <p:spPr>
          <a:xfrm>
            <a:off x="5370225" y="357691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2.1870</a:t>
            </a:r>
          </a:p>
          <a:p>
            <a:r>
              <a:rPr lang="en-US" dirty="0"/>
              <a:t>Avg Val MAE:       2.2256</a:t>
            </a:r>
          </a:p>
        </p:txBody>
      </p:sp>
      <p:sp>
        <p:nvSpPr>
          <p:cNvPr id="58" name="Time_76">
            <a:extLst>
              <a:ext uri="{FF2B5EF4-FFF2-40B4-BE49-F238E27FC236}">
                <a16:creationId xmlns:a16="http://schemas.microsoft.com/office/drawing/2014/main" id="{956426B6-125D-30EB-52DB-DA116C70410E}"/>
              </a:ext>
            </a:extLst>
          </p:cNvPr>
          <p:cNvSpPr txBox="1"/>
          <p:nvPr/>
        </p:nvSpPr>
        <p:spPr>
          <a:xfrm>
            <a:off x="2576531" y="4215841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56 min, 52.36 sec</a:t>
            </a:r>
          </a:p>
        </p:txBody>
      </p:sp>
    </p:spTree>
    <p:extLst>
      <p:ext uri="{BB962C8B-B14F-4D97-AF65-F5344CB8AC3E}">
        <p14:creationId xmlns:p14="http://schemas.microsoft.com/office/powerpoint/2010/main" val="27138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0.1416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8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4166 L 1.66667E-6 0.2805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8055 L 1.66667E-6 0.41944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41944 L 1.66667E-6 0.55833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3B86-1795-4850-5D85-E491D863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2DB0A8-3EE1-612A-3E17-40654D89A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795628"/>
              </p:ext>
            </p:extLst>
          </p:nvPr>
        </p:nvGraphicFramePr>
        <p:xfrm>
          <a:off x="838200" y="1429699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22674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38463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2829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567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Paper’s 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9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2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5933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47A64-8083-3FD7-9071-D480F3D1150D}"/>
              </a:ext>
            </a:extLst>
          </p:cNvPr>
          <p:cNvSpPr txBox="1"/>
          <p:nvPr/>
        </p:nvSpPr>
        <p:spPr>
          <a:xfrm>
            <a:off x="838200" y="3591612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is fairly accurate for predicting the ATE early on.</a:t>
            </a:r>
          </a:p>
          <a:p>
            <a:r>
              <a:rPr lang="en-US" dirty="0"/>
              <a:t>The model begins to diverge from the expected ATE as cutoff time increases.  Our model indicates the compounding effect of treatment lessens over time.</a:t>
            </a:r>
          </a:p>
          <a:p>
            <a:endParaRPr lang="en-US" dirty="0"/>
          </a:p>
          <a:p>
            <a:r>
              <a:rPr lang="en-US" dirty="0"/>
              <a:t>Possible causes: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Our model has fewer layers than the paper’s model (for sake of compute time).</a:t>
            </a:r>
          </a:p>
          <a:p>
            <a:pPr marL="285750" indent="-285750">
              <a:buFontTx/>
              <a:buChar char="-"/>
            </a:pPr>
            <a:r>
              <a:rPr lang="en-US" dirty="0"/>
              <a:t>Our model has a much smaller MAE than the paper’s, indicating some overfitting towards the training set.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Our model is initialized on a different random seed than the paper’s (42 vs 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DD893-A69E-5A06-2BB7-449A9585AE49}"/>
              </a:ext>
            </a:extLst>
          </p:cNvPr>
          <p:cNvSpPr txBox="1"/>
          <p:nvPr/>
        </p:nvSpPr>
        <p:spPr>
          <a:xfrm>
            <a:off x="1649691" y="2913059"/>
            <a:ext cx="923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Average Treatment Effect for cutoff times (tau) averaged across five trials.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5230-F3CA-C4C7-E3D2-3701D742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842C-9395-DB6D-B323-6BF19BE8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believe the paper is feasible to replicate.</a:t>
            </a:r>
          </a:p>
          <a:p>
            <a:pPr lvl="1"/>
            <a:r>
              <a:rPr lang="en-US" dirty="0"/>
              <a:t>We warn future students attempting to replicate this paper to consider the time commitment needed to train, test, and evaluate the model.</a:t>
            </a:r>
          </a:p>
          <a:p>
            <a:pPr lvl="1"/>
            <a:r>
              <a:rPr lang="en-US" dirty="0"/>
              <a:t>We trained the model using Google </a:t>
            </a:r>
            <a:r>
              <a:rPr lang="en-US" dirty="0" err="1"/>
              <a:t>Colab’s</a:t>
            </a:r>
            <a:r>
              <a:rPr lang="en-US" dirty="0"/>
              <a:t> T4 GPU for acceleration.  Training took approximately 2.5 hours (30 minute per fold).</a:t>
            </a:r>
          </a:p>
          <a:p>
            <a:pPr lvl="1"/>
            <a:r>
              <a:rPr lang="en-US" dirty="0"/>
              <a:t>Prediction following training took approximately 6 minutes using the T4 GPU, 20 minutes otherwise.  </a:t>
            </a:r>
          </a:p>
          <a:p>
            <a:r>
              <a:rPr lang="en-US" dirty="0"/>
              <a:t>We attempted using the dynamic survival transformer to predict patient mortality to determine its effectiveness in other healthcare scenarios.</a:t>
            </a:r>
          </a:p>
          <a:p>
            <a:pPr lvl="1"/>
            <a:r>
              <a:rPr lang="en-US" dirty="0"/>
              <a:t>Model’s accuracy was around 50%, showing that dynamic survival transformers are not universally applicable.</a:t>
            </a:r>
          </a:p>
          <a:p>
            <a:r>
              <a:rPr lang="en-US" dirty="0"/>
              <a:t>Suggestions for further reproductions:</a:t>
            </a:r>
          </a:p>
          <a:p>
            <a:pPr lvl="1"/>
            <a:r>
              <a:rPr lang="en-US" dirty="0"/>
              <a:t>Utilize non-default parameters for MIMIC Extract to obtain new datasets to train and test with.</a:t>
            </a:r>
          </a:p>
          <a:p>
            <a:pPr lvl="1"/>
            <a:r>
              <a:rPr lang="en-US" dirty="0"/>
              <a:t>Evaluate how the model performs when tested on data from newer versions of the MIMIC-III dataset.  How would this impact the data preprocessing phase?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A0D3-18F6-073A-B26A-6A273702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60C0-66AE-C287-F82F-9DFC52F3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017"/>
            <a:ext cx="10515600" cy="343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Dynamic Survival Transformers for Causal Inference</a:t>
            </a:r>
          </a:p>
          <a:p>
            <a:pPr marL="0" indent="0" algn="ctr">
              <a:buNone/>
            </a:pPr>
            <a:r>
              <a:rPr lang="en-US" sz="3200" dirty="0"/>
              <a:t>with Electronic Health Records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400" dirty="0"/>
              <a:t>Prayag Chatha, Yixin Wang, </a:t>
            </a:r>
            <a:r>
              <a:rPr lang="en-US" sz="2400" dirty="0" err="1"/>
              <a:t>Zhenke</a:t>
            </a:r>
            <a:r>
              <a:rPr lang="en-US" sz="2400" dirty="0"/>
              <a:t> Wu, Jeffrey Regier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1600" dirty="0">
                <a:latin typeface="+mj-lt"/>
              </a:rPr>
              <a:t>Link to Paper: </a:t>
            </a:r>
            <a:r>
              <a:rPr lang="en-US" sz="1800" i="0" u="sng" dirty="0">
                <a:solidFill>
                  <a:srgbClr val="1155CC"/>
                </a:solidFill>
                <a:effectLst/>
                <a:latin typeface="+mj-lt"/>
                <a:hlinkClick r:id="rId2"/>
              </a:rPr>
              <a:t>https://openreview.net/forum?id=6quJeu5gJ7</a:t>
            </a:r>
            <a:endParaRPr lang="en-US" sz="1600" dirty="0">
              <a:latin typeface="+mj-lt"/>
            </a:endParaRPr>
          </a:p>
          <a:p>
            <a:pPr marL="0" indent="0" algn="ctr">
              <a:buNone/>
            </a:pPr>
            <a:r>
              <a:rPr lang="en-US" sz="1600" dirty="0">
                <a:latin typeface="+mj-lt"/>
              </a:rPr>
              <a:t>Codebase: </a:t>
            </a:r>
            <a:r>
              <a:rPr lang="en-US" sz="1600" b="0" i="0" dirty="0">
                <a:solidFill>
                  <a:srgbClr val="A8C7FA"/>
                </a:solidFill>
                <a:effectLst/>
                <a:latin typeface="+mj-lt"/>
                <a:hlinkClick r:id="rId3"/>
              </a:rPr>
              <a:t>https://github.com/prob-ml/DynST?utm_source=chatgpt.com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84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D9FD-48AB-A5A3-07A8-DA9A771A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EF9-03BE-0EE7-4A45-8528D5EC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outcome of treatment on patient’s survival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 dynamic survival transformer to determine hazard function (probability of failure) for patients at each hour.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Restricted Mean Survival Time for patients.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Average Treatment Effect (ATE) on entire dataset.</a:t>
            </a:r>
          </a:p>
        </p:txBody>
      </p:sp>
    </p:spTree>
    <p:extLst>
      <p:ext uri="{BB962C8B-B14F-4D97-AF65-F5344CB8AC3E}">
        <p14:creationId xmlns:p14="http://schemas.microsoft.com/office/powerpoint/2010/main" val="220468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6114-07A6-1236-D6A4-07558B9B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3B0B-FAD1-3174-F416-8C3B880B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for this project comes from MIMIC-III and was gathered using MIMIC Extract under the default parameters.</a:t>
            </a:r>
          </a:p>
          <a:p>
            <a:pPr lvl="1"/>
            <a:r>
              <a:rPr lang="en-US" dirty="0"/>
              <a:t>MIMIC Extract: </a:t>
            </a:r>
            <a:r>
              <a:rPr lang="en-US" b="0" i="0" dirty="0">
                <a:solidFill>
                  <a:srgbClr val="A8C7FA"/>
                </a:solidFill>
                <a:effectLst/>
                <a:latin typeface="Roboto" panose="02000000000000000000" pitchFamily="2" charset="0"/>
                <a:hlinkClick r:id="rId2"/>
              </a:rPr>
              <a:t>https://github.com/MLforHealth/MIMIC_Extract</a:t>
            </a:r>
            <a:endParaRPr lang="en-US" dirty="0"/>
          </a:p>
          <a:p>
            <a:pPr lvl="1"/>
            <a:r>
              <a:rPr lang="en-US" dirty="0"/>
              <a:t>This data is also provided via a google bucket: </a:t>
            </a:r>
            <a:r>
              <a:rPr lang="en-US" dirty="0">
                <a:hlinkClick r:id="rId3"/>
              </a:rPr>
              <a:t>https://console.cloud.google.com/storage/browser/mimic_extract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is restricted to patients who have stays between 15 and 127 hours.  </a:t>
            </a:r>
          </a:p>
          <a:p>
            <a:r>
              <a:rPr lang="en-US" dirty="0"/>
              <a:t>All continuous variables are centered to mean 0, std 1.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67D-595D-4FF0-D6DF-3480EF8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2139F-D140-23A6-9C37-E3915A593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Patients are assigned a probability of receiving treatment based on whether they are severely ill.</a:t>
                </a:r>
              </a:p>
              <a:p>
                <a:pPr lvl="1"/>
                <a:r>
                  <a:rPr lang="en-US" dirty="0"/>
                  <a:t>Severely ill is denoted as having two or more of the following: hypertension, coronary atherosclerosis, and atrial fibrillation.</a:t>
                </a:r>
              </a:p>
              <a:p>
                <a:pPr lvl="1"/>
                <a:r>
                  <a:rPr lang="en-US" dirty="0"/>
                  <a:t>Severely ill patients have an 80% chance of treatment, 20% otherwise.</a:t>
                </a:r>
              </a:p>
              <a:p>
                <a:r>
                  <a:rPr lang="en-US" dirty="0"/>
                  <a:t>Survival trajectories are projected by calculating the hazard function at each hourly step using available history of features up to said step with five static features and four time-varying features.</a:t>
                </a:r>
              </a:p>
              <a:p>
                <a:pPr lvl="1"/>
                <a:r>
                  <a:rPr lang="en-US" dirty="0"/>
                  <a:t>Static Features: Treatment indicator, Gender, Presence of hypertension, coronary atherosclerosis, and atrial fibrillation.</a:t>
                </a:r>
              </a:p>
              <a:p>
                <a:pPr lvl="1"/>
                <a:r>
                  <a:rPr lang="en-US" dirty="0"/>
                  <a:t>Time-Varying Features: Hourly vitals for hematocrit, hemoglobin, platelets, and mean blood pressure.</a:t>
                </a:r>
              </a:p>
              <a:p>
                <a:pPr lvl="1"/>
                <a:r>
                  <a:rPr lang="en-US" dirty="0"/>
                  <a:t>Hazards restricted to range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10</m:t>
                        </m:r>
                        <m:r>
                          <m:rPr>
                            <m:nor/>
                          </m:rPr>
                          <a:rPr lang="en-US" dirty="0"/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/>
                  <a:t>, 0.1)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2139F-D140-23A6-9C37-E3915A593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63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2CC4-EB70-2C16-9528-3AE0B717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Hazard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BF0F7-3FB4-9C5A-5A46-C6A687D71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41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smtClean="0"/>
                        <m:t>h</m:t>
                      </m:r>
                      <m:r>
                        <m:rPr>
                          <m:nor/>
                        </m:rPr>
                        <a:rPr lang="el-GR" sz="2400" smtClean="0"/>
                        <m:t>(</m:t>
                      </m:r>
                      <m:r>
                        <m:rPr>
                          <m:nor/>
                        </m:rPr>
                        <a:rPr lang="el-GR" sz="2400" smtClean="0"/>
                        <m:t>𝑡</m:t>
                      </m:r>
                      <m:r>
                        <m:rPr>
                          <m:nor/>
                        </m:rPr>
                        <a:rPr lang="el-GR" sz="2400" smtClean="0"/>
                        <m:t>) = </m:t>
                      </m:r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/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smtClean="0"/>
                        <m:t> 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400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400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2400"/>
                                <m:t>𝜆</m:t>
                              </m:r>
                              <m:r>
                                <m:rPr>
                                  <m:nor/>
                                </m:rPr>
                                <a:rPr lang="el-GR" sz="2400"/>
                                <m:t>𝑡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l-GR" sz="2400" smtClean="0"/>
                        <m:t>· 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400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400"/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l-GR" sz="2400"/>
                                <m:t>𝐴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l-GR" sz="2400" smtClean="0"/>
                        <m:t>· 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400"/>
                            <m:t>𝑒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sz="2400"/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/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l-GR" sz="2400"/>
                            <m:t> )</m:t>
                          </m:r>
                        </m:sup>
                      </m:sSup>
                      <m:r>
                        <m:rPr>
                          <m:nor/>
                        </m:rPr>
                        <a:rPr lang="el-GR" sz="2400" smtClean="0"/>
                        <m:t>·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/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(1.02)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𝑡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sz="2400" b="0" i="0" smtClean="0"/>
                        <m:t> </m:t>
                      </m:r>
                      <m:r>
                        <m:rPr>
                          <m:nor/>
                        </m:rPr>
                        <a:rPr lang="en-US" sz="2400" smtClean="0"/>
                        <m:t>·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BF0F7-3FB4-9C5A-5A46-C6A687D71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4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22E339-AF16-43EA-665C-71760F7098FD}"/>
                  </a:ext>
                </a:extLst>
              </p:cNvPr>
              <p:cNvSpPr txBox="1"/>
              <p:nvPr/>
            </p:nvSpPr>
            <p:spPr>
              <a:xfrm>
                <a:off x="574254" y="2612795"/>
                <a:ext cx="1904214" cy="209288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Baseline Hazard:</a:t>
                </a:r>
              </a:p>
              <a:p>
                <a:r>
                  <a:rPr lang="en-US" sz="1600" dirty="0"/>
                  <a:t>Patient risk decreases the longer they survive.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22E339-AF16-43EA-665C-71760F709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4" y="2612795"/>
                <a:ext cx="1904214" cy="2092881"/>
              </a:xfrm>
              <a:prstGeom prst="rect">
                <a:avLst/>
              </a:prstGeom>
              <a:blipFill>
                <a:blip r:embed="rId3"/>
                <a:stretch>
                  <a:fillRect l="-1266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1FD1C-0603-6109-18BC-9CB87D5A4BE2}"/>
                  </a:ext>
                </a:extLst>
              </p:cNvPr>
              <p:cNvSpPr txBox="1"/>
              <p:nvPr/>
            </p:nvSpPr>
            <p:spPr>
              <a:xfrm>
                <a:off x="2553882" y="2612795"/>
                <a:ext cx="1904214" cy="209288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Treatment Effect:</a:t>
                </a:r>
              </a:p>
              <a:p>
                <a:r>
                  <a:rPr lang="en-US" sz="1600" dirty="0"/>
                  <a:t>Receiving treatment 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) reduces risk.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1FD1C-0603-6109-18BC-9CB87D5A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82" y="2612795"/>
                <a:ext cx="1904214" cy="2092881"/>
              </a:xfrm>
              <a:prstGeom prst="rect">
                <a:avLst/>
              </a:prstGeom>
              <a:blipFill>
                <a:blip r:embed="rId4"/>
                <a:stretch>
                  <a:fillRect l="-1587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C70CA-6E0D-8763-D0AC-CD7CD976E9F3}"/>
                  </a:ext>
                </a:extLst>
              </p:cNvPr>
              <p:cNvSpPr txBox="1"/>
              <p:nvPr/>
            </p:nvSpPr>
            <p:spPr>
              <a:xfrm>
                <a:off x="4533510" y="2570565"/>
                <a:ext cx="2158739" cy="359002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Static Variables: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b="0" dirty="0"/>
                  <a:t>represent gender and the presence of </a:t>
                </a:r>
                <a:r>
                  <a:rPr lang="en-US" sz="1600" dirty="0"/>
                  <a:t>hypertension, coronary atherosclerosis, and atrial fibrillation.</a:t>
                </a:r>
              </a:p>
              <a:p>
                <a:endParaRPr lang="en-US" sz="1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b="0" dirty="0"/>
                  <a:t> are uniformly distributed coefficients between (0.7, 1.2)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C70CA-6E0D-8763-D0AC-CD7CD976E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10" y="2570565"/>
                <a:ext cx="2158739" cy="3590022"/>
              </a:xfrm>
              <a:prstGeom prst="rect">
                <a:avLst/>
              </a:prstGeom>
              <a:blipFill>
                <a:blip r:embed="rId5"/>
                <a:stretch>
                  <a:fillRect l="-1401" t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F0E78B-AEEF-118D-27E2-B295BE1DA982}"/>
                  </a:ext>
                </a:extLst>
              </p:cNvPr>
              <p:cNvSpPr txBox="1"/>
              <p:nvPr/>
            </p:nvSpPr>
            <p:spPr>
              <a:xfrm>
                <a:off x="6779049" y="2570565"/>
                <a:ext cx="1983554" cy="240065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Temporal Interaction Term:</a:t>
                </a:r>
              </a:p>
              <a:p>
                <a:r>
                  <a:rPr lang="en-US" sz="1600" dirty="0"/>
                  <a:t>Hazard increases by 2% each hour for severely ill patients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1600" dirty="0"/>
                  <a:t>).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F0E78B-AEEF-118D-27E2-B295BE1D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49" y="2570565"/>
                <a:ext cx="1983554" cy="2400657"/>
              </a:xfrm>
              <a:prstGeom prst="rect">
                <a:avLst/>
              </a:prstGeom>
              <a:blipFill>
                <a:blip r:embed="rId6"/>
                <a:stretch>
                  <a:fillRect l="-1220" t="-505"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9A720-7AEC-4798-1154-549DE7B4DD6F}"/>
                  </a:ext>
                </a:extLst>
              </p:cNvPr>
              <p:cNvSpPr txBox="1"/>
              <p:nvPr/>
            </p:nvSpPr>
            <p:spPr>
              <a:xfrm>
                <a:off x="8849403" y="2604760"/>
                <a:ext cx="3188626" cy="380944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Dynamic Variables:</a:t>
                </a:r>
              </a:p>
              <a:p>
                <a:r>
                  <a:rPr lang="en-US" sz="1600" dirty="0"/>
                  <a:t>Vital readings for hematocrit, hemoglobin, platelets, and mean blood pressure.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b="0" dirty="0"/>
                  <a:t> are uniformly distributed coefficients between (0.1, 0.3)</a:t>
                </a:r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0,                     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,3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9A720-7AEC-4798-1154-549DE7B4D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403" y="2604760"/>
                <a:ext cx="3188626" cy="3809441"/>
              </a:xfrm>
              <a:prstGeom prst="rect">
                <a:avLst/>
              </a:prstGeom>
              <a:blipFill>
                <a:blip r:embed="rId7"/>
                <a:stretch>
                  <a:fillRect l="-951" t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D85D68A0-4551-78D2-B118-D366DD061BE9}"/>
              </a:ext>
            </a:extLst>
          </p:cNvPr>
          <p:cNvSpPr/>
          <p:nvPr/>
        </p:nvSpPr>
        <p:spPr>
          <a:xfrm rot="16200000">
            <a:off x="2968664" y="1791791"/>
            <a:ext cx="330720" cy="116028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380C2CC-03C6-85BD-3A8E-416F9FF91356}"/>
              </a:ext>
            </a:extLst>
          </p:cNvPr>
          <p:cNvCxnSpPr>
            <a:cxnSpLocks/>
            <a:stCxn id="10" idx="1"/>
            <a:endCxn id="4" idx="0"/>
          </p:cNvCxnSpPr>
          <p:nvPr/>
        </p:nvCxnSpPr>
        <p:spPr>
          <a:xfrm rot="5400000">
            <a:off x="2292442" y="1771211"/>
            <a:ext cx="75503" cy="1607664"/>
          </a:xfrm>
          <a:prstGeom prst="bentConnector5">
            <a:avLst>
              <a:gd name="adj1" fmla="val 3127"/>
              <a:gd name="adj2" fmla="val 55436"/>
              <a:gd name="adj3" fmla="val -3001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E1DF0AC5-54DA-F79C-4C9D-E8FC70D9359B}"/>
              </a:ext>
            </a:extLst>
          </p:cNvPr>
          <p:cNvSpPr/>
          <p:nvPr/>
        </p:nvSpPr>
        <p:spPr>
          <a:xfrm rot="16200000">
            <a:off x="4081516" y="1956509"/>
            <a:ext cx="330720" cy="763377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16BFB87-1419-2CB6-394C-449F7800AD28}"/>
              </a:ext>
            </a:extLst>
          </p:cNvPr>
          <p:cNvCxnSpPr>
            <a:cxnSpLocks/>
            <a:stCxn id="17" idx="1"/>
            <a:endCxn id="6" idx="0"/>
          </p:cNvCxnSpPr>
          <p:nvPr/>
        </p:nvCxnSpPr>
        <p:spPr>
          <a:xfrm rot="5400000">
            <a:off x="3821815" y="2187732"/>
            <a:ext cx="109237" cy="740888"/>
          </a:xfrm>
          <a:prstGeom prst="bentConnector5">
            <a:avLst>
              <a:gd name="adj1" fmla="val 2155"/>
              <a:gd name="adj2" fmla="val 101590"/>
              <a:gd name="adj3" fmla="val -5716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23765461-AA7D-2700-4FC7-8FAB7974F824}"/>
              </a:ext>
            </a:extLst>
          </p:cNvPr>
          <p:cNvSpPr/>
          <p:nvPr/>
        </p:nvSpPr>
        <p:spPr>
          <a:xfrm rot="16200000">
            <a:off x="5420025" y="1619922"/>
            <a:ext cx="330720" cy="1555422"/>
          </a:xfrm>
          <a:prstGeom prst="leftBrace">
            <a:avLst>
              <a:gd name="adj1" fmla="val 8333"/>
              <a:gd name="adj2" fmla="val 50606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25D0E20-2863-4A47-B4C2-FB6D8704BE5E}"/>
              </a:ext>
            </a:extLst>
          </p:cNvPr>
          <p:cNvSpPr/>
          <p:nvPr/>
        </p:nvSpPr>
        <p:spPr>
          <a:xfrm rot="16200000">
            <a:off x="7272005" y="1457189"/>
            <a:ext cx="330720" cy="1904989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AE358CA-BCD1-1382-E280-B36F4AD0EB80}"/>
              </a:ext>
            </a:extLst>
          </p:cNvPr>
          <p:cNvSpPr/>
          <p:nvPr/>
        </p:nvSpPr>
        <p:spPr>
          <a:xfrm rot="16200000">
            <a:off x="9348209" y="1459452"/>
            <a:ext cx="330720" cy="1824959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1CC1D27-BEBD-A5C4-E684-A16D9A95D9FC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6200000" flipH="1">
            <a:off x="9944909" y="2105953"/>
            <a:ext cx="67468" cy="930146"/>
          </a:xfrm>
          <a:prstGeom prst="bentConnector5">
            <a:avLst>
              <a:gd name="adj1" fmla="val 3492"/>
              <a:gd name="adj2" fmla="val 98353"/>
              <a:gd name="adj3" fmla="val -15271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31" grpId="0" animBg="1"/>
      <p:bldP spid="35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62C3FA-EE10-4283-83A9-F407C925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Length_of_stay_hist">
            <a:extLst>
              <a:ext uri="{FF2B5EF4-FFF2-40B4-BE49-F238E27FC236}">
                <a16:creationId xmlns:a16="http://schemas.microsoft.com/office/drawing/2014/main" id="{CBADFEC6-39A7-FB35-6A15-3441C8E3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1" y="175611"/>
            <a:ext cx="6597388" cy="4201131"/>
          </a:xfrm>
          <a:prstGeom prst="rect">
            <a:avLst/>
          </a:prstGeom>
        </p:spPr>
      </p:pic>
      <p:pic>
        <p:nvPicPr>
          <p:cNvPr id="1032" name="Censored_vs_Uncensored">
            <a:extLst>
              <a:ext uri="{FF2B5EF4-FFF2-40B4-BE49-F238E27FC236}">
                <a16:creationId xmlns:a16="http://schemas.microsoft.com/office/drawing/2014/main" id="{B51A7D56-4382-96B6-7A48-56931FB8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9" y="291933"/>
            <a:ext cx="4054321" cy="407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Male_to_Female_Split">
            <a:extLst>
              <a:ext uri="{FF2B5EF4-FFF2-40B4-BE49-F238E27FC236}">
                <a16:creationId xmlns:a16="http://schemas.microsoft.com/office/drawing/2014/main" id="{2D0093EE-99C1-D21C-E21E-C06741B7F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43" y="141744"/>
            <a:ext cx="4762500" cy="4800600"/>
          </a:xfrm>
          <a:prstGeom prst="rect">
            <a:avLst/>
          </a:prstGeom>
        </p:spPr>
      </p:pic>
      <p:pic>
        <p:nvPicPr>
          <p:cNvPr id="1030" name="Treatment_control_split">
            <a:extLst>
              <a:ext uri="{FF2B5EF4-FFF2-40B4-BE49-F238E27FC236}">
                <a16:creationId xmlns:a16="http://schemas.microsoft.com/office/drawing/2014/main" id="{1A89EAD5-0D8A-664D-2BF6-842432F4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3" y="519769"/>
            <a:ext cx="3809993" cy="37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Heart_failure_split">
            <a:extLst>
              <a:ext uri="{FF2B5EF4-FFF2-40B4-BE49-F238E27FC236}">
                <a16:creationId xmlns:a16="http://schemas.microsoft.com/office/drawing/2014/main" id="{30F2C931-834B-D767-2B64-254FCB96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04" y="448492"/>
            <a:ext cx="5494283" cy="38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Time_before_failure">
            <a:extLst>
              <a:ext uri="{FF2B5EF4-FFF2-40B4-BE49-F238E27FC236}">
                <a16:creationId xmlns:a16="http://schemas.microsoft.com/office/drawing/2014/main" id="{04571307-43AA-59DD-6297-A0947BB5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04" y="93069"/>
            <a:ext cx="6672596" cy="424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E560B-56AC-D151-2674-1D61F308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646408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Patient Demographics</a:t>
            </a:r>
          </a:p>
        </p:txBody>
      </p:sp>
      <p:pic>
        <p:nvPicPr>
          <p:cNvPr id="5" name="Population" descr="Group of people outline">
            <a:extLst>
              <a:ext uri="{FF2B5EF4-FFF2-40B4-BE49-F238E27FC236}">
                <a16:creationId xmlns:a16="http://schemas.microsoft.com/office/drawing/2014/main" id="{7150C428-89DC-AACE-70E8-BD3ED4C85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134" y="776142"/>
            <a:ext cx="2832070" cy="2832070"/>
          </a:xfrm>
          <a:prstGeom prst="rect">
            <a:avLst/>
          </a:prstGeom>
        </p:spPr>
      </p:pic>
      <p:pic>
        <p:nvPicPr>
          <p:cNvPr id="7" name="Length_of_stay" descr="Hourglass 90% outline">
            <a:extLst>
              <a:ext uri="{FF2B5EF4-FFF2-40B4-BE49-F238E27FC236}">
                <a16:creationId xmlns:a16="http://schemas.microsoft.com/office/drawing/2014/main" id="{D8A5C195-FE59-C5AB-AF17-7B34C36F56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135" y="776143"/>
            <a:ext cx="2832069" cy="2832069"/>
          </a:xfrm>
          <a:prstGeom prst="rect">
            <a:avLst/>
          </a:prstGeom>
        </p:spPr>
      </p:pic>
      <p:pic>
        <p:nvPicPr>
          <p:cNvPr id="13" name="Heart_failure" descr="Heart with pulse outline">
            <a:extLst>
              <a:ext uri="{FF2B5EF4-FFF2-40B4-BE49-F238E27FC236}">
                <a16:creationId xmlns:a16="http://schemas.microsoft.com/office/drawing/2014/main" id="{728B0B80-5C84-7CA4-29CC-94F397E305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804" y="843877"/>
            <a:ext cx="2832069" cy="2832069"/>
          </a:xfrm>
          <a:prstGeom prst="rect">
            <a:avLst/>
          </a:prstGeom>
        </p:spPr>
      </p:pic>
      <p:pic>
        <p:nvPicPr>
          <p:cNvPr id="19" name="Treatment_control" descr="Medicine outline">
            <a:extLst>
              <a:ext uri="{FF2B5EF4-FFF2-40B4-BE49-F238E27FC236}">
                <a16:creationId xmlns:a16="http://schemas.microsoft.com/office/drawing/2014/main" id="{46C783DE-B9EB-18CB-E211-C671736596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404" y="810010"/>
            <a:ext cx="2832069" cy="2832069"/>
          </a:xfrm>
          <a:prstGeom prst="rect">
            <a:avLst/>
          </a:prstGeom>
        </p:spPr>
      </p:pic>
      <p:sp>
        <p:nvSpPr>
          <p:cNvPr id="33" name="sketch line">
            <a:extLst>
              <a:ext uri="{FF2B5EF4-FFF2-40B4-BE49-F238E27FC236}">
                <a16:creationId xmlns:a16="http://schemas.microsoft.com/office/drawing/2014/main" id="{419C4429-E272-408D-979C-9E5F7C0D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5575131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ngth_of_stay_text">
            <a:extLst>
              <a:ext uri="{FF2B5EF4-FFF2-40B4-BE49-F238E27FC236}">
                <a16:creationId xmlns:a16="http://schemas.microsoft.com/office/drawing/2014/main" id="{560B93DF-59DB-5E7C-98C4-60EA035AF29B}"/>
              </a:ext>
            </a:extLst>
          </p:cNvPr>
          <p:cNvSpPr txBox="1"/>
          <p:nvPr/>
        </p:nvSpPr>
        <p:spPr>
          <a:xfrm>
            <a:off x="3120272" y="4353581"/>
            <a:ext cx="6202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length of stay: 50 hours, 4 minutes, 12 seconds</a:t>
            </a:r>
          </a:p>
          <a:p>
            <a:r>
              <a:rPr lang="en-US" dirty="0"/>
              <a:t>Num patients with min stay (15 hours): 231</a:t>
            </a:r>
          </a:p>
          <a:p>
            <a:r>
              <a:rPr lang="en-US" dirty="0"/>
              <a:t>Num patients with max stay (127 hours): 51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ime_Text">
            <a:extLst>
              <a:ext uri="{FF2B5EF4-FFF2-40B4-BE49-F238E27FC236}">
                <a16:creationId xmlns:a16="http://schemas.microsoft.com/office/drawing/2014/main" id="{40C5F096-41B9-A23F-C59B-774C881DBDFC}"/>
              </a:ext>
            </a:extLst>
          </p:cNvPr>
          <p:cNvSpPr txBox="1"/>
          <p:nvPr/>
        </p:nvSpPr>
        <p:spPr>
          <a:xfrm>
            <a:off x="1259768" y="634399"/>
            <a:ext cx="70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" name="Text_NumCens">
            <a:extLst>
              <a:ext uri="{FF2B5EF4-FFF2-40B4-BE49-F238E27FC236}">
                <a16:creationId xmlns:a16="http://schemas.microsoft.com/office/drawing/2014/main" id="{CA8B1C48-17E5-A7E4-8C3B-174CC47FD69A}"/>
              </a:ext>
            </a:extLst>
          </p:cNvPr>
          <p:cNvSpPr txBox="1"/>
          <p:nvPr/>
        </p:nvSpPr>
        <p:spPr>
          <a:xfrm>
            <a:off x="3619893" y="4543720"/>
            <a:ext cx="538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censored patients: 9,310</a:t>
            </a:r>
          </a:p>
          <a:p>
            <a:r>
              <a:rPr lang="en-US" dirty="0"/>
              <a:t>Num uncensored patients: 21,013 </a:t>
            </a:r>
          </a:p>
        </p:txBody>
      </p:sp>
      <p:sp>
        <p:nvSpPr>
          <p:cNvPr id="8" name="Population_Text">
            <a:extLst>
              <a:ext uri="{FF2B5EF4-FFF2-40B4-BE49-F238E27FC236}">
                <a16:creationId xmlns:a16="http://schemas.microsoft.com/office/drawing/2014/main" id="{474DA1DE-C883-0281-5FD0-C970F235A610}"/>
              </a:ext>
            </a:extLst>
          </p:cNvPr>
          <p:cNvSpPr txBox="1"/>
          <p:nvPr/>
        </p:nvSpPr>
        <p:spPr>
          <a:xfrm>
            <a:off x="1036949" y="59147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</a:t>
            </a:r>
          </a:p>
        </p:txBody>
      </p:sp>
      <p:sp>
        <p:nvSpPr>
          <p:cNvPr id="9" name="Text_Avg_Age">
            <a:extLst>
              <a:ext uri="{FF2B5EF4-FFF2-40B4-BE49-F238E27FC236}">
                <a16:creationId xmlns:a16="http://schemas.microsoft.com/office/drawing/2014/main" id="{4508AFAE-BEF7-08BA-86CF-DB469761650D}"/>
              </a:ext>
            </a:extLst>
          </p:cNvPr>
          <p:cNvSpPr txBox="1"/>
          <p:nvPr/>
        </p:nvSpPr>
        <p:spPr>
          <a:xfrm>
            <a:off x="720808" y="3511018"/>
            <a:ext cx="2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Age: 75</a:t>
            </a:r>
          </a:p>
        </p:txBody>
      </p:sp>
      <p:sp>
        <p:nvSpPr>
          <p:cNvPr id="10" name="Text_Num_Male_Female">
            <a:extLst>
              <a:ext uri="{FF2B5EF4-FFF2-40B4-BE49-F238E27FC236}">
                <a16:creationId xmlns:a16="http://schemas.microsoft.com/office/drawing/2014/main" id="{4968A6B5-DAB7-B1A5-00BC-DBE2D34C3806}"/>
              </a:ext>
            </a:extLst>
          </p:cNvPr>
          <p:cNvSpPr txBox="1"/>
          <p:nvPr/>
        </p:nvSpPr>
        <p:spPr>
          <a:xfrm>
            <a:off x="3826529" y="4645673"/>
            <a:ext cx="419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 Male: 13,123</a:t>
            </a:r>
          </a:p>
          <a:p>
            <a:pPr algn="ctr"/>
            <a:r>
              <a:rPr lang="en-US" dirty="0"/>
              <a:t>Num Female: 17,000</a:t>
            </a:r>
          </a:p>
        </p:txBody>
      </p:sp>
      <p:sp>
        <p:nvSpPr>
          <p:cNvPr id="11" name="Treatment_Text">
            <a:extLst>
              <a:ext uri="{FF2B5EF4-FFF2-40B4-BE49-F238E27FC236}">
                <a16:creationId xmlns:a16="http://schemas.microsoft.com/office/drawing/2014/main" id="{31CAA7DA-B73A-CF38-53E2-17B305F1EBE7}"/>
              </a:ext>
            </a:extLst>
          </p:cNvPr>
          <p:cNvSpPr txBox="1"/>
          <p:nvPr/>
        </p:nvSpPr>
        <p:spPr>
          <a:xfrm>
            <a:off x="1135146" y="668266"/>
            <a:ext cx="17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2" name="Text_NumTreated">
            <a:extLst>
              <a:ext uri="{FF2B5EF4-FFF2-40B4-BE49-F238E27FC236}">
                <a16:creationId xmlns:a16="http://schemas.microsoft.com/office/drawing/2014/main" id="{49E67245-236D-03E6-2468-B9D7446972BB}"/>
              </a:ext>
            </a:extLst>
          </p:cNvPr>
          <p:cNvSpPr txBox="1"/>
          <p:nvPr/>
        </p:nvSpPr>
        <p:spPr>
          <a:xfrm>
            <a:off x="3978111" y="3895551"/>
            <a:ext cx="410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 Treated: 10,909</a:t>
            </a:r>
          </a:p>
          <a:p>
            <a:pPr algn="ctr"/>
            <a:r>
              <a:rPr lang="en-US" dirty="0"/>
              <a:t>Num Untreated: 19,414</a:t>
            </a:r>
          </a:p>
        </p:txBody>
      </p:sp>
      <p:sp>
        <p:nvSpPr>
          <p:cNvPr id="14" name="Text_NumFailures">
            <a:extLst>
              <a:ext uri="{FF2B5EF4-FFF2-40B4-BE49-F238E27FC236}">
                <a16:creationId xmlns:a16="http://schemas.microsoft.com/office/drawing/2014/main" id="{A216893F-1B28-107C-D314-9280C0948E76}"/>
              </a:ext>
            </a:extLst>
          </p:cNvPr>
          <p:cNvSpPr txBox="1"/>
          <p:nvPr/>
        </p:nvSpPr>
        <p:spPr>
          <a:xfrm>
            <a:off x="7137128" y="2505670"/>
            <a:ext cx="451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without heart failure: 11,706</a:t>
            </a:r>
          </a:p>
          <a:p>
            <a:r>
              <a:rPr lang="en-US" dirty="0"/>
              <a:t>Num with one heart failure: 7,173</a:t>
            </a:r>
          </a:p>
          <a:p>
            <a:r>
              <a:rPr lang="en-US" dirty="0"/>
              <a:t>Num with multiple heart failures: 11,444</a:t>
            </a:r>
          </a:p>
        </p:txBody>
      </p:sp>
      <p:sp>
        <p:nvSpPr>
          <p:cNvPr id="15" name="Text_HeartFailure">
            <a:extLst>
              <a:ext uri="{FF2B5EF4-FFF2-40B4-BE49-F238E27FC236}">
                <a16:creationId xmlns:a16="http://schemas.microsoft.com/office/drawing/2014/main" id="{FD50AA23-E076-4F58-E232-63A98F5DBC8D}"/>
              </a:ext>
            </a:extLst>
          </p:cNvPr>
          <p:cNvSpPr txBox="1"/>
          <p:nvPr/>
        </p:nvSpPr>
        <p:spPr>
          <a:xfrm>
            <a:off x="980388" y="862730"/>
            <a:ext cx="156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Failure</a:t>
            </a:r>
          </a:p>
        </p:txBody>
      </p:sp>
      <p:sp>
        <p:nvSpPr>
          <p:cNvPr id="16" name="Text_Failure_Length">
            <a:extLst>
              <a:ext uri="{FF2B5EF4-FFF2-40B4-BE49-F238E27FC236}">
                <a16:creationId xmlns:a16="http://schemas.microsoft.com/office/drawing/2014/main" id="{A33A0B19-0A97-0E48-DA47-F2AF49F14169}"/>
              </a:ext>
            </a:extLst>
          </p:cNvPr>
          <p:cNvSpPr txBox="1"/>
          <p:nvPr/>
        </p:nvSpPr>
        <p:spPr>
          <a:xfrm>
            <a:off x="4958500" y="493398"/>
            <a:ext cx="4666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 Time before 1</a:t>
            </a:r>
            <a:r>
              <a:rPr lang="en-US" sz="1600" baseline="30000" dirty="0"/>
              <a:t>st</a:t>
            </a:r>
            <a:r>
              <a:rPr lang="en-US" sz="1600" dirty="0"/>
              <a:t> failure: 19 hours, 0 min, 36 sec</a:t>
            </a:r>
          </a:p>
          <a:p>
            <a:r>
              <a:rPr lang="en-US" sz="1600" dirty="0"/>
              <a:t>Min hours before 1</a:t>
            </a:r>
            <a:r>
              <a:rPr lang="en-US" sz="1600" baseline="30000" dirty="0"/>
              <a:t>st</a:t>
            </a:r>
            <a:r>
              <a:rPr lang="en-US" sz="1600" dirty="0"/>
              <a:t> failure: 0 hours, Num min: 213</a:t>
            </a:r>
          </a:p>
          <a:p>
            <a:r>
              <a:rPr lang="en-US" sz="1600" dirty="0"/>
              <a:t>Max hours before 1</a:t>
            </a:r>
            <a:r>
              <a:rPr lang="en-US" sz="1600" baseline="30000" dirty="0"/>
              <a:t>st</a:t>
            </a:r>
            <a:r>
              <a:rPr lang="en-US" sz="1600" dirty="0"/>
              <a:t> failure: 126 hours, Num max: 1</a:t>
            </a:r>
          </a:p>
        </p:txBody>
      </p:sp>
    </p:spTree>
    <p:extLst>
      <p:ext uri="{BB962C8B-B14F-4D97-AF65-F5344CB8AC3E}">
        <p14:creationId xmlns:p14="http://schemas.microsoft.com/office/powerpoint/2010/main" val="35138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30026 0.37315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18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0.03945 0.4240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25 -4.44444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19505 0.42662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2131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44444E-6 L -0.11445 0.4129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2064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2408 0.40649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29896 0.37801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1895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0.55026 0.40393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3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5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0.37891 0.18958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5" y="946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DAA3E-9133-F393-17CC-873404F0D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39AA8-9738-3323-D394-C0AC35C0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5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67229C-C9A1-B115-FCFB-236193170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06D8AD0-F5CB-DC33-C3DC-EF8DC1C4A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C6B1-94AC-B063-2CF7-3BD812CD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595"/>
            <a:ext cx="10512552" cy="852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Function ( Modified Cross-Entropy Loss)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09890E72-688D-7463-12A6-B0187C015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CCC908-BD38-8E0A-3571-965B73C95D49}"/>
                  </a:ext>
                </a:extLst>
              </p:cNvPr>
              <p:cNvSpPr txBox="1"/>
              <p:nvPr/>
            </p:nvSpPr>
            <p:spPr>
              <a:xfrm>
                <a:off x="1102936" y="1926642"/>
                <a:ext cx="756072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CCC908-BD38-8E0A-3571-965B73C95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6" y="1926642"/>
                <a:ext cx="7560724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D6ABF-B14A-3F4B-D23C-B27C5015D93E}"/>
                  </a:ext>
                </a:extLst>
              </p:cNvPr>
              <p:cNvSpPr txBox="1"/>
              <p:nvPr/>
            </p:nvSpPr>
            <p:spPr>
              <a:xfrm>
                <a:off x="1197204" y="3304389"/>
                <a:ext cx="4632166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D6ABF-B14A-3F4B-D23C-B27C5015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04" y="3304389"/>
                <a:ext cx="4632166" cy="313291"/>
              </a:xfrm>
              <a:prstGeom prst="rect">
                <a:avLst/>
              </a:prstGeom>
              <a:blipFill>
                <a:blip r:embed="rId3"/>
                <a:stretch>
                  <a:fillRect l="-789" t="-1176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CC902B-5F0E-ECDE-5F1C-3742E9F4C2B5}"/>
                  </a:ext>
                </a:extLst>
              </p:cNvPr>
              <p:cNvSpPr txBox="1"/>
              <p:nvPr/>
            </p:nvSpPr>
            <p:spPr>
              <a:xfrm>
                <a:off x="4477732" y="878169"/>
                <a:ext cx="25503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CC902B-5F0E-ECDE-5F1C-3742E9F4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732" y="878169"/>
                <a:ext cx="255037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4BA4EBA-22A1-68C3-4DA6-B9BC0CE7908B}"/>
              </a:ext>
            </a:extLst>
          </p:cNvPr>
          <p:cNvSpPr txBox="1"/>
          <p:nvPr/>
        </p:nvSpPr>
        <p:spPr>
          <a:xfrm>
            <a:off x="838200" y="1624496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65AC5-AC08-169C-C6E9-A0B0B11B3661}"/>
                  </a:ext>
                </a:extLst>
              </p:cNvPr>
              <p:cNvSpPr txBox="1"/>
              <p:nvPr/>
            </p:nvSpPr>
            <p:spPr>
              <a:xfrm>
                <a:off x="838200" y="4050990"/>
                <a:ext cx="8776120" cy="37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 for censored patients, 1 otherwise,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estimated survival probability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65AC5-AC08-169C-C6E9-A0B0B11B3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990"/>
                <a:ext cx="8776120" cy="378758"/>
              </a:xfrm>
              <a:prstGeom prst="rect">
                <a:avLst/>
              </a:prstGeom>
              <a:blipFill>
                <a:blip r:embed="rId5"/>
                <a:stretch>
                  <a:fillRect l="-625" t="-8065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8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654</TotalTime>
  <Words>1142</Words>
  <Application>Microsoft Office PowerPoint</Application>
  <PresentationFormat>Widescreen</PresentationFormat>
  <Paragraphs>161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Roboto</vt:lpstr>
      <vt:lpstr>Office Theme</vt:lpstr>
      <vt:lpstr>Big Data For Health Final Presentation</vt:lpstr>
      <vt:lpstr>Our Paper</vt:lpstr>
      <vt:lpstr>The Goals</vt:lpstr>
      <vt:lpstr>Dataset</vt:lpstr>
      <vt:lpstr>Methods</vt:lpstr>
      <vt:lpstr>The Hazard Function</vt:lpstr>
      <vt:lpstr>Patient Demographics</vt:lpstr>
      <vt:lpstr>Model</vt:lpstr>
      <vt:lpstr>Loss Function ( Modified Cross-Entropy Loss)</vt:lpstr>
      <vt:lpstr>Loss and MAE Curves</vt:lpstr>
      <vt:lpstr>Comparison of Results</vt:lpstr>
      <vt:lpstr>Conclusion</vt:lpstr>
    </vt:vector>
  </TitlesOfParts>
  <Company>USAF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SHERIDAN, COLE N CIV USAF AFMC 579 SWES/MXDPCA</dc:creator>
  <cp:lastModifiedBy>Cole Sheridan</cp:lastModifiedBy>
  <cp:revision>24</cp:revision>
  <dcterms:created xsi:type="dcterms:W3CDTF">2025-04-08T14:48:39Z</dcterms:created>
  <dcterms:modified xsi:type="dcterms:W3CDTF">2025-04-10T22:39:26Z</dcterms:modified>
</cp:coreProperties>
</file>