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1" r:id="rId2"/>
    <p:sldId id="300" r:id="rId3"/>
    <p:sldId id="329" r:id="rId4"/>
    <p:sldId id="330" r:id="rId5"/>
    <p:sldId id="340" r:id="rId6"/>
    <p:sldId id="341" r:id="rId7"/>
    <p:sldId id="342" r:id="rId8"/>
    <p:sldId id="343" r:id="rId9"/>
    <p:sldId id="339" r:id="rId10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7B1"/>
    <a:srgbClr val="1E9D7A"/>
    <a:srgbClr val="000000"/>
    <a:srgbClr val="0F0F0F"/>
    <a:srgbClr val="DFA404"/>
    <a:srgbClr val="4FB2E7"/>
    <a:srgbClr val="F3F2F1"/>
    <a:srgbClr val="00539B"/>
    <a:srgbClr val="F6F3F2"/>
    <a:srgbClr val="2D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61" autoAdjust="0"/>
  </p:normalViewPr>
  <p:slideViewPr>
    <p:cSldViewPr snapToGrid="0" snapToObjects="1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16EDB-4A76-429A-B170-D2324A5DFBE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654D4B-F3D7-4449-B5CD-3FDB80A20596}">
      <dgm:prSet/>
      <dgm:spPr/>
      <dgm:t>
        <a:bodyPr/>
        <a:lstStyle/>
        <a:p>
          <a:r>
            <a:rPr lang="en-US"/>
            <a:t>Fixed effects models: effective in controlling time-invariant unmeasured confounders, best with large N</a:t>
          </a:r>
        </a:p>
      </dgm:t>
    </dgm:pt>
    <dgm:pt modelId="{FD921992-CAC1-4FBB-A685-1AEF7225EFFC}" type="parTrans" cxnId="{1B872048-8363-4EC3-8D92-CED853C645AD}">
      <dgm:prSet/>
      <dgm:spPr/>
      <dgm:t>
        <a:bodyPr/>
        <a:lstStyle/>
        <a:p>
          <a:endParaRPr lang="en-US"/>
        </a:p>
      </dgm:t>
    </dgm:pt>
    <dgm:pt modelId="{2A28CE07-FD00-4A50-AA8E-8CB5FF0FCB5F}" type="sibTrans" cxnId="{1B872048-8363-4EC3-8D92-CED853C645AD}">
      <dgm:prSet phldrT="01" phldr="0"/>
      <dgm:spPr/>
      <dgm:t>
        <a:bodyPr/>
        <a:lstStyle/>
        <a:p>
          <a:endParaRPr lang="en-US"/>
        </a:p>
      </dgm:t>
    </dgm:pt>
    <dgm:pt modelId="{60DEC4D9-CCFB-440F-B1FC-C8FC2F3942CF}">
      <dgm:prSet/>
      <dgm:spPr/>
      <dgm:t>
        <a:bodyPr/>
        <a:lstStyle/>
        <a:p>
          <a:r>
            <a:rPr lang="en-US"/>
            <a:t>Random effects models: more efficient and flexible when dealing with multiple time points, best with small N and large T</a:t>
          </a:r>
        </a:p>
      </dgm:t>
    </dgm:pt>
    <dgm:pt modelId="{407B36F0-9A36-48CA-BDDD-1B9709F13911}" type="parTrans" cxnId="{059B7607-F2AB-4D7D-9440-2464CBB29787}">
      <dgm:prSet/>
      <dgm:spPr/>
      <dgm:t>
        <a:bodyPr/>
        <a:lstStyle/>
        <a:p>
          <a:endParaRPr lang="en-US"/>
        </a:p>
      </dgm:t>
    </dgm:pt>
    <dgm:pt modelId="{B668396C-3778-4D05-9305-CE24402BC3A2}" type="sibTrans" cxnId="{059B7607-F2AB-4D7D-9440-2464CBB29787}">
      <dgm:prSet phldrT="02" phldr="0"/>
      <dgm:spPr/>
      <dgm:t>
        <a:bodyPr/>
        <a:lstStyle/>
        <a:p>
          <a:endParaRPr lang="en-US"/>
        </a:p>
      </dgm:t>
    </dgm:pt>
    <dgm:pt modelId="{72434358-059F-4BC0-8193-6E84B8C5A1FA}">
      <dgm:prSet/>
      <dgm:spPr/>
      <dgm:t>
        <a:bodyPr/>
        <a:lstStyle/>
        <a:p>
          <a:r>
            <a:rPr lang="en-US"/>
            <a:t>Complex models needed for unmeasured time-varying confounders</a:t>
          </a:r>
        </a:p>
      </dgm:t>
    </dgm:pt>
    <dgm:pt modelId="{87AAB9AA-FF9A-471F-B89E-21DE60E6C94A}" type="parTrans" cxnId="{A8020C71-741E-48A0-AA96-8E83425F20AB}">
      <dgm:prSet/>
      <dgm:spPr/>
      <dgm:t>
        <a:bodyPr/>
        <a:lstStyle/>
        <a:p>
          <a:endParaRPr lang="en-US"/>
        </a:p>
      </dgm:t>
    </dgm:pt>
    <dgm:pt modelId="{61361808-63D2-485A-9F66-A7E7781AA382}" type="sibTrans" cxnId="{A8020C71-741E-48A0-AA96-8E83425F20AB}">
      <dgm:prSet phldrT="03" phldr="0"/>
      <dgm:spPr/>
      <dgm:t>
        <a:bodyPr/>
        <a:lstStyle/>
        <a:p>
          <a:endParaRPr lang="en-US"/>
        </a:p>
      </dgm:t>
    </dgm:pt>
    <dgm:pt modelId="{FA379034-A70D-47FD-AD14-568ECAD83286}" type="pres">
      <dgm:prSet presAssocID="{AEC16EDB-4A76-429A-B170-D2324A5DFBE3}" presName="vert0" presStyleCnt="0">
        <dgm:presLayoutVars>
          <dgm:dir/>
          <dgm:animOne val="branch"/>
          <dgm:animLvl val="lvl"/>
        </dgm:presLayoutVars>
      </dgm:prSet>
      <dgm:spPr/>
    </dgm:pt>
    <dgm:pt modelId="{78648232-6DCB-4886-A11A-E3FE930F97D2}" type="pres">
      <dgm:prSet presAssocID="{57654D4B-F3D7-4449-B5CD-3FDB80A20596}" presName="thickLine" presStyleLbl="alignNode1" presStyleIdx="0" presStyleCnt="3"/>
      <dgm:spPr/>
    </dgm:pt>
    <dgm:pt modelId="{2C4BBABA-E078-413A-BC80-7D6B6900FA69}" type="pres">
      <dgm:prSet presAssocID="{57654D4B-F3D7-4449-B5CD-3FDB80A20596}" presName="horz1" presStyleCnt="0"/>
      <dgm:spPr/>
    </dgm:pt>
    <dgm:pt modelId="{AA45F033-3DD3-4C5B-8B9E-90A3A384C986}" type="pres">
      <dgm:prSet presAssocID="{57654D4B-F3D7-4449-B5CD-3FDB80A20596}" presName="tx1" presStyleLbl="revTx" presStyleIdx="0" presStyleCnt="3"/>
      <dgm:spPr/>
    </dgm:pt>
    <dgm:pt modelId="{7D72D6EA-4C57-405C-9098-C9B50247A848}" type="pres">
      <dgm:prSet presAssocID="{57654D4B-F3D7-4449-B5CD-3FDB80A20596}" presName="vert1" presStyleCnt="0"/>
      <dgm:spPr/>
    </dgm:pt>
    <dgm:pt modelId="{2B3F9853-0DA3-4F33-9C27-935565B5CD3F}" type="pres">
      <dgm:prSet presAssocID="{60DEC4D9-CCFB-440F-B1FC-C8FC2F3942CF}" presName="thickLine" presStyleLbl="alignNode1" presStyleIdx="1" presStyleCnt="3"/>
      <dgm:spPr/>
    </dgm:pt>
    <dgm:pt modelId="{2DD75893-1A97-4EBF-9A43-C1DAEAC46C93}" type="pres">
      <dgm:prSet presAssocID="{60DEC4D9-CCFB-440F-B1FC-C8FC2F3942CF}" presName="horz1" presStyleCnt="0"/>
      <dgm:spPr/>
    </dgm:pt>
    <dgm:pt modelId="{6BFDF79D-B923-42B2-97D7-3267348D75AA}" type="pres">
      <dgm:prSet presAssocID="{60DEC4D9-CCFB-440F-B1FC-C8FC2F3942CF}" presName="tx1" presStyleLbl="revTx" presStyleIdx="1" presStyleCnt="3"/>
      <dgm:spPr/>
    </dgm:pt>
    <dgm:pt modelId="{7FD5E77B-E327-447A-8C23-3595B8A01FCC}" type="pres">
      <dgm:prSet presAssocID="{60DEC4D9-CCFB-440F-B1FC-C8FC2F3942CF}" presName="vert1" presStyleCnt="0"/>
      <dgm:spPr/>
    </dgm:pt>
    <dgm:pt modelId="{2BF1FF44-3059-4973-8142-F1E26727F2CD}" type="pres">
      <dgm:prSet presAssocID="{72434358-059F-4BC0-8193-6E84B8C5A1FA}" presName="thickLine" presStyleLbl="alignNode1" presStyleIdx="2" presStyleCnt="3"/>
      <dgm:spPr/>
    </dgm:pt>
    <dgm:pt modelId="{3FCA763A-D5F6-4040-8C8F-549D11C88310}" type="pres">
      <dgm:prSet presAssocID="{72434358-059F-4BC0-8193-6E84B8C5A1FA}" presName="horz1" presStyleCnt="0"/>
      <dgm:spPr/>
    </dgm:pt>
    <dgm:pt modelId="{E13FE233-ADF4-4EE3-95C6-EC6B59C9C309}" type="pres">
      <dgm:prSet presAssocID="{72434358-059F-4BC0-8193-6E84B8C5A1FA}" presName="tx1" presStyleLbl="revTx" presStyleIdx="2" presStyleCnt="3"/>
      <dgm:spPr/>
    </dgm:pt>
    <dgm:pt modelId="{247F86F7-ECE5-459E-902B-F4A262B0441A}" type="pres">
      <dgm:prSet presAssocID="{72434358-059F-4BC0-8193-6E84B8C5A1FA}" presName="vert1" presStyleCnt="0"/>
      <dgm:spPr/>
    </dgm:pt>
  </dgm:ptLst>
  <dgm:cxnLst>
    <dgm:cxn modelId="{059B7607-F2AB-4D7D-9440-2464CBB29787}" srcId="{AEC16EDB-4A76-429A-B170-D2324A5DFBE3}" destId="{60DEC4D9-CCFB-440F-B1FC-C8FC2F3942CF}" srcOrd="1" destOrd="0" parTransId="{407B36F0-9A36-48CA-BDDD-1B9709F13911}" sibTransId="{B668396C-3778-4D05-9305-CE24402BC3A2}"/>
    <dgm:cxn modelId="{490EC429-3CAE-4DC7-A38E-0BFFB66976F3}" type="presOf" srcId="{72434358-059F-4BC0-8193-6E84B8C5A1FA}" destId="{E13FE233-ADF4-4EE3-95C6-EC6B59C9C309}" srcOrd="0" destOrd="0" presId="urn:microsoft.com/office/officeart/2008/layout/LinedList"/>
    <dgm:cxn modelId="{C2830F32-D74A-45E5-8530-891231C51CD2}" type="presOf" srcId="{60DEC4D9-CCFB-440F-B1FC-C8FC2F3942CF}" destId="{6BFDF79D-B923-42B2-97D7-3267348D75AA}" srcOrd="0" destOrd="0" presId="urn:microsoft.com/office/officeart/2008/layout/LinedList"/>
    <dgm:cxn modelId="{3967C540-36B5-4ECE-95EB-4AAEC4BA3FA0}" type="presOf" srcId="{57654D4B-F3D7-4449-B5CD-3FDB80A20596}" destId="{AA45F033-3DD3-4C5B-8B9E-90A3A384C986}" srcOrd="0" destOrd="0" presId="urn:microsoft.com/office/officeart/2008/layout/LinedList"/>
    <dgm:cxn modelId="{1B872048-8363-4EC3-8D92-CED853C645AD}" srcId="{AEC16EDB-4A76-429A-B170-D2324A5DFBE3}" destId="{57654D4B-F3D7-4449-B5CD-3FDB80A20596}" srcOrd="0" destOrd="0" parTransId="{FD921992-CAC1-4FBB-A685-1AEF7225EFFC}" sibTransId="{2A28CE07-FD00-4A50-AA8E-8CB5FF0FCB5F}"/>
    <dgm:cxn modelId="{A8020C71-741E-48A0-AA96-8E83425F20AB}" srcId="{AEC16EDB-4A76-429A-B170-D2324A5DFBE3}" destId="{72434358-059F-4BC0-8193-6E84B8C5A1FA}" srcOrd="2" destOrd="0" parTransId="{87AAB9AA-FF9A-471F-B89E-21DE60E6C94A}" sibTransId="{61361808-63D2-485A-9F66-A7E7781AA382}"/>
    <dgm:cxn modelId="{83DDE991-FAA2-4417-A2C6-5F06DE04E792}" type="presOf" srcId="{AEC16EDB-4A76-429A-B170-D2324A5DFBE3}" destId="{FA379034-A70D-47FD-AD14-568ECAD83286}" srcOrd="0" destOrd="0" presId="urn:microsoft.com/office/officeart/2008/layout/LinedList"/>
    <dgm:cxn modelId="{5575AAB5-3637-441E-AEE4-E56F17ED9EFA}" type="presParOf" srcId="{FA379034-A70D-47FD-AD14-568ECAD83286}" destId="{78648232-6DCB-4886-A11A-E3FE930F97D2}" srcOrd="0" destOrd="0" presId="urn:microsoft.com/office/officeart/2008/layout/LinedList"/>
    <dgm:cxn modelId="{E285D8B8-C347-48A0-8001-55EE8D778823}" type="presParOf" srcId="{FA379034-A70D-47FD-AD14-568ECAD83286}" destId="{2C4BBABA-E078-413A-BC80-7D6B6900FA69}" srcOrd="1" destOrd="0" presId="urn:microsoft.com/office/officeart/2008/layout/LinedList"/>
    <dgm:cxn modelId="{51D10C87-B9E4-482F-878F-3DBEC686ABB8}" type="presParOf" srcId="{2C4BBABA-E078-413A-BC80-7D6B6900FA69}" destId="{AA45F033-3DD3-4C5B-8B9E-90A3A384C986}" srcOrd="0" destOrd="0" presId="urn:microsoft.com/office/officeart/2008/layout/LinedList"/>
    <dgm:cxn modelId="{6EBF548B-E50F-4657-9F00-E274CD3727CE}" type="presParOf" srcId="{2C4BBABA-E078-413A-BC80-7D6B6900FA69}" destId="{7D72D6EA-4C57-405C-9098-C9B50247A848}" srcOrd="1" destOrd="0" presId="urn:microsoft.com/office/officeart/2008/layout/LinedList"/>
    <dgm:cxn modelId="{30E5794A-0D55-4ACA-952E-75A45B92ECE0}" type="presParOf" srcId="{FA379034-A70D-47FD-AD14-568ECAD83286}" destId="{2B3F9853-0DA3-4F33-9C27-935565B5CD3F}" srcOrd="2" destOrd="0" presId="urn:microsoft.com/office/officeart/2008/layout/LinedList"/>
    <dgm:cxn modelId="{8BCCC7A1-62F4-496A-ADF5-1186C6D05AE2}" type="presParOf" srcId="{FA379034-A70D-47FD-AD14-568ECAD83286}" destId="{2DD75893-1A97-4EBF-9A43-C1DAEAC46C93}" srcOrd="3" destOrd="0" presId="urn:microsoft.com/office/officeart/2008/layout/LinedList"/>
    <dgm:cxn modelId="{1EA1D5FE-C2D8-4B6F-9AA2-4974273546E1}" type="presParOf" srcId="{2DD75893-1A97-4EBF-9A43-C1DAEAC46C93}" destId="{6BFDF79D-B923-42B2-97D7-3267348D75AA}" srcOrd="0" destOrd="0" presId="urn:microsoft.com/office/officeart/2008/layout/LinedList"/>
    <dgm:cxn modelId="{6F91E1F8-2426-43BE-A20E-464D4F95F6BE}" type="presParOf" srcId="{2DD75893-1A97-4EBF-9A43-C1DAEAC46C93}" destId="{7FD5E77B-E327-447A-8C23-3595B8A01FCC}" srcOrd="1" destOrd="0" presId="urn:microsoft.com/office/officeart/2008/layout/LinedList"/>
    <dgm:cxn modelId="{D6F5EE60-58FB-4AED-B768-ACE13E04C711}" type="presParOf" srcId="{FA379034-A70D-47FD-AD14-568ECAD83286}" destId="{2BF1FF44-3059-4973-8142-F1E26727F2CD}" srcOrd="4" destOrd="0" presId="urn:microsoft.com/office/officeart/2008/layout/LinedList"/>
    <dgm:cxn modelId="{79102A87-AC89-4ED5-A481-C07BCD206547}" type="presParOf" srcId="{FA379034-A70D-47FD-AD14-568ECAD83286}" destId="{3FCA763A-D5F6-4040-8C8F-549D11C88310}" srcOrd="5" destOrd="0" presId="urn:microsoft.com/office/officeart/2008/layout/LinedList"/>
    <dgm:cxn modelId="{EEEE1649-C42A-4224-BD43-81E2893F1D87}" type="presParOf" srcId="{3FCA763A-D5F6-4040-8C8F-549D11C88310}" destId="{E13FE233-ADF4-4EE3-95C6-EC6B59C9C309}" srcOrd="0" destOrd="0" presId="urn:microsoft.com/office/officeart/2008/layout/LinedList"/>
    <dgm:cxn modelId="{9CF07870-B613-4D15-8185-B6B431FFB317}" type="presParOf" srcId="{3FCA763A-D5F6-4040-8C8F-549D11C88310}" destId="{247F86F7-ECE5-459E-902B-F4A262B044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48232-6DCB-4886-A11A-E3FE930F97D2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F033-3DD3-4C5B-8B9E-90A3A384C986}">
      <dsp:nvSpPr>
        <dsp:cNvPr id="0" name=""/>
        <dsp:cNvSpPr/>
      </dsp:nvSpPr>
      <dsp:spPr>
        <a:xfrm>
          <a:off x="0" y="2047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Fixed effects models: effective in controlling time-invariant unmeasured confounders, best with large N</a:t>
          </a:r>
        </a:p>
      </dsp:txBody>
      <dsp:txXfrm>
        <a:off x="0" y="2047"/>
        <a:ext cx="10927829" cy="1396236"/>
      </dsp:txXfrm>
    </dsp:sp>
    <dsp:sp modelId="{2B3F9853-0DA3-4F33-9C27-935565B5CD3F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DF79D-B923-42B2-97D7-3267348D75AA}">
      <dsp:nvSpPr>
        <dsp:cNvPr id="0" name=""/>
        <dsp:cNvSpPr/>
      </dsp:nvSpPr>
      <dsp:spPr>
        <a:xfrm>
          <a:off x="0" y="1398284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Random effects models: more efficient and flexible when dealing with multiple time points, best with small N and large T</a:t>
          </a:r>
        </a:p>
      </dsp:txBody>
      <dsp:txXfrm>
        <a:off x="0" y="1398284"/>
        <a:ext cx="10927829" cy="1396236"/>
      </dsp:txXfrm>
    </dsp:sp>
    <dsp:sp modelId="{2BF1FF44-3059-4973-8142-F1E26727F2CD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E233-ADF4-4EE3-95C6-EC6B59C9C309}">
      <dsp:nvSpPr>
        <dsp:cNvPr id="0" name=""/>
        <dsp:cNvSpPr/>
      </dsp:nvSpPr>
      <dsp:spPr>
        <a:xfrm>
          <a:off x="0" y="2794520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Complex models needed for unmeasured time-varying confounders</a:t>
          </a:r>
        </a:p>
      </dsp:txBody>
      <dsp:txXfrm>
        <a:off x="0" y="2794520"/>
        <a:ext cx="10927829" cy="1396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87D72-ED58-47BE-ADDC-DFBEA8DC808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64279-0335-4EF7-8A5C-92380C272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64279-0335-4EF7-8A5C-92380C272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4D043D-1643-4CA7-AEDB-CBFC507ECE1C}"/>
              </a:ext>
            </a:extLst>
          </p:cNvPr>
          <p:cNvSpPr txBox="1">
            <a:spLocks/>
          </p:cNvSpPr>
          <p:nvPr/>
        </p:nvSpPr>
        <p:spPr>
          <a:xfrm>
            <a:off x="1329766" y="1146412"/>
            <a:ext cx="9014348" cy="2402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Fixed/random Effects Analysis of Repeated Measures Data 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66C3E-5DA9-47FD-A72A-0B3472BB308C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9C3F6-6803-4151-B4A5-C35CD4ACC8E3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Panel data analysis and the challenge of unmeasured confounding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Fixed and random effects models for causal estimation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Objective: Explore how fixed and random effects models perform under different conditions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154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66C3E-5DA9-47FD-A72A-0B3472BB308C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9C3F6-6803-4151-B4A5-C35CD4ACC8E3}"/>
              </a:ext>
            </a:extLst>
          </p:cNvPr>
          <p:cNvSpPr txBox="1"/>
          <p:nvPr/>
        </p:nvSpPr>
        <p:spPr>
          <a:xfrm>
            <a:off x="4698858" y="1331535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Three data generating processes (DGPs):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 Time-invariant confounding with no correlation between the confounder and treatment variable.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 Time-invariant confounding with a correlation between the confounder and treatment variable.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3. Time-varying confounding with a correlation between the confounder and treatment variable.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Union membership and worker's wage as the research question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Four scenarios with different numbers of individuals (N) and time points (T)Panel data analysis and the challenge of unmeasured confounding: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small N and small T;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small N and large T;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N and small T;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 N and large 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4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66C3E-5DA9-47FD-A72A-0B3472BB308C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9C3F6-6803-4151-B4A5-C35CD4ACC8E3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Time-invariant unmeasured confounding with no correlation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Time-invariant unmeasured confounding with a correlation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Time-varying unmeasured confounding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Effects of N and T on fixed and random effects models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1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89B8-4F9A-121B-E148-A72D87D5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2800"/>
              <a:t>Time-invariant unmeasured confounding with no correlation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3809-BE4B-B51A-684B-8FF2AB9E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Both fixed and random effects models perform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Random effects model is more reasonable, as it estimates the effects of time-invariant variables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E063B-5B0E-CA6C-4A32-3828BCF3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934868"/>
            <a:ext cx="5201023" cy="2574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2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89B8-4F9A-121B-E148-A72D87D5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2800"/>
              <a:t>Time-invariant unmeasured confounding with a correlation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3809-BE4B-B51A-684B-8FF2AB9E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Fixed effects model performs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Random effects model may not fully control for confounders and can be biased</a:t>
            </a:r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A0558-D80C-EF77-0D38-CF7B5E54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934868"/>
            <a:ext cx="5201023" cy="2574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89B8-4F9A-121B-E148-A72D87D5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400"/>
              <a:t>Time-varying unmeasured confounding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3809-BE4B-B51A-684B-8FF2AB9E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Fixed effects model cannot control for time-varying confounding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Random effects model may be biased if confounder is correlated with treatment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Additional techniques required, such as instrumental variables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87CD3-0095-0D40-9420-F4DDCB4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934868"/>
            <a:ext cx="5201023" cy="25745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89B8-4F9A-121B-E148-A72D87D5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400"/>
              <a:t>Effects of N and T on fixed and random effects models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3809-BE4B-B51A-684B-8FF2AB9E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Fixed effects model performs better in scenarios 1, 3,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When N and T are large, fixed and random effects models perform similarly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Random effects models are preferred when N is small and T is large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28E3-4F6B-F38E-56FF-5D6F840B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2" y="1528765"/>
            <a:ext cx="5201023" cy="3386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66C3E-5DA9-47FD-A72A-0B3472BB308C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graphicFrame>
        <p:nvGraphicFramePr>
          <p:cNvPr id="14" name="TextBox 1">
            <a:extLst>
              <a:ext uri="{FF2B5EF4-FFF2-40B4-BE49-F238E27FC236}">
                <a16:creationId xmlns:a16="http://schemas.microsoft.com/office/drawing/2014/main" id="{55E3652F-C434-C488-6243-12BEBFD17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075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3030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F012498B-E540-C44A-8ED7-B051E4024073}" vid="{BA95731C-8830-3846-A267-61CAFFAA6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duke_light_b_l</Template>
  <TotalTime>3890</TotalTime>
  <Words>368</Words>
  <Application>Microsoft Office PowerPoint</Application>
  <PresentationFormat>Widescreen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Söhne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Time-invariant unmeasured confounding with no correlation </vt:lpstr>
      <vt:lpstr>Time-invariant unmeasured confounding with a correlation </vt:lpstr>
      <vt:lpstr>Time-varying unmeasured confounding </vt:lpstr>
      <vt:lpstr>Effects of N and T on fixed and random effects models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Yingzhi Xu</dc:creator>
  <cp:lastModifiedBy>Lindsay Yingzhi Xu</cp:lastModifiedBy>
  <cp:revision>131</cp:revision>
  <cp:lastPrinted>2023-03-02T20:12:52Z</cp:lastPrinted>
  <dcterms:created xsi:type="dcterms:W3CDTF">2022-04-02T18:57:25Z</dcterms:created>
  <dcterms:modified xsi:type="dcterms:W3CDTF">2023-04-30T03:28:32Z</dcterms:modified>
</cp:coreProperties>
</file>