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12/16/18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DDC2-C72C-FE45-8C8C-87452DF45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for ramen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F2BF4-4FDC-0246-A74A-43C5DAA73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Shibo</a:t>
            </a:r>
            <a:r>
              <a:rPr lang="en-US" dirty="0"/>
              <a:t> Cao</a:t>
            </a:r>
          </a:p>
          <a:p>
            <a:r>
              <a:rPr lang="en-US" dirty="0"/>
              <a:t>CS544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253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41FD-329C-444A-8C6D-6DC27330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Top Ten using Tibble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8C0B-A922-6046-909F-80376237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13299"/>
            <a:ext cx="10058400" cy="44828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Compare the count of ramen from each country every year in descending order:</a:t>
            </a:r>
          </a:p>
          <a:p>
            <a:pPr lvl="1"/>
            <a:r>
              <a:rPr lang="en-US" dirty="0"/>
              <a:t>2012: Indonesia – 3; Japan – 3; Hong Kong – 1; Singapore – 1; South Korea – 1</a:t>
            </a:r>
          </a:p>
          <a:p>
            <a:pPr lvl="1"/>
            <a:r>
              <a:rPr lang="en-US" dirty="0"/>
              <a:t>2013: Singapore – 2; Indonesia – 1; Japan – 1; </a:t>
            </a:r>
            <a:r>
              <a:rPr lang="en-US"/>
              <a:t>South Korea </a:t>
            </a:r>
            <a:r>
              <a:rPr lang="en-US" dirty="0"/>
              <a:t>– 1; Thailand – 1; USA – 1</a:t>
            </a:r>
          </a:p>
          <a:p>
            <a:pPr lvl="1"/>
            <a:r>
              <a:rPr lang="en-US" dirty="0"/>
              <a:t>2014: South Korea – 3; Malaysia – 2; Japan – 1; Singapore – 1; Thailand – 1</a:t>
            </a:r>
          </a:p>
          <a:p>
            <a:pPr lvl="1"/>
            <a:r>
              <a:rPr lang="en-US" dirty="0"/>
              <a:t>2015: Malaysia – 4; Japan – 1; Taiwan – 1; Thailand – 1</a:t>
            </a:r>
          </a:p>
          <a:p>
            <a:pPr lvl="1"/>
            <a:r>
              <a:rPr lang="en-US" dirty="0"/>
              <a:t>2016: Singapore – 3; China – 1; Myanmar – 1; Taiwan – 1</a:t>
            </a:r>
          </a:p>
          <a:p>
            <a:r>
              <a:rPr lang="en-US" dirty="0"/>
              <a:t>Compare the count of ramen for each country (2012 ~ 2016)</a:t>
            </a:r>
          </a:p>
          <a:p>
            <a:pPr lvl="1"/>
            <a:r>
              <a:rPr lang="en-US" dirty="0"/>
              <a:t>Singapore – 7; </a:t>
            </a:r>
          </a:p>
          <a:p>
            <a:pPr lvl="1"/>
            <a:r>
              <a:rPr lang="en-US" dirty="0"/>
              <a:t>Japan – 6; </a:t>
            </a:r>
          </a:p>
          <a:p>
            <a:pPr lvl="1"/>
            <a:r>
              <a:rPr lang="en-US" dirty="0"/>
              <a:t>Malaysia – 6;</a:t>
            </a:r>
          </a:p>
          <a:p>
            <a:pPr lvl="1"/>
            <a:r>
              <a:rPr lang="en-US" dirty="0"/>
              <a:t>South Korea – 5;</a:t>
            </a:r>
          </a:p>
          <a:p>
            <a:pPr lvl="1"/>
            <a:r>
              <a:rPr lang="en-US" dirty="0"/>
              <a:t>Indonesia – 4;</a:t>
            </a:r>
          </a:p>
          <a:p>
            <a:pPr lvl="1"/>
            <a:r>
              <a:rPr lang="en-US" dirty="0"/>
              <a:t>Thailand – 3; </a:t>
            </a:r>
          </a:p>
          <a:p>
            <a:pPr lvl="1"/>
            <a:r>
              <a:rPr lang="en-US" dirty="0"/>
              <a:t>Taiwan – 2;</a:t>
            </a:r>
          </a:p>
          <a:p>
            <a:pPr lvl="1"/>
            <a:r>
              <a:rPr lang="en-US" dirty="0"/>
              <a:t>China – 1;</a:t>
            </a:r>
          </a:p>
          <a:p>
            <a:pPr lvl="1"/>
            <a:r>
              <a:rPr lang="en-US" dirty="0"/>
              <a:t>Hong Kong – 1;</a:t>
            </a:r>
          </a:p>
          <a:p>
            <a:pPr lvl="1"/>
            <a:r>
              <a:rPr lang="en-US" dirty="0"/>
              <a:t>Myanmar – 1;</a:t>
            </a:r>
          </a:p>
          <a:p>
            <a:pPr lvl="1"/>
            <a:r>
              <a:rPr lang="en-US" dirty="0"/>
              <a:t>USA –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55A0-D902-6241-A2FC-163CBF42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41" y="2282435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816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500B-3F56-8042-825E-58278C97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5296-23F9-E840-8C8B-9C6A7C64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2580 observations of Ramen in this dataset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Review #: Unique identifiers for each ramen surveyed [Numeric, from 1 to 2580]</a:t>
            </a:r>
          </a:p>
          <a:p>
            <a:pPr lvl="1"/>
            <a:r>
              <a:rPr lang="en-US" dirty="0"/>
              <a:t>Brand: brand name of the ramen product [String]</a:t>
            </a:r>
          </a:p>
          <a:p>
            <a:pPr lvl="1"/>
            <a:r>
              <a:rPr lang="en-US" dirty="0"/>
              <a:t>Variety: Detailed information of each ramen product [String]</a:t>
            </a:r>
          </a:p>
          <a:p>
            <a:pPr lvl="1"/>
            <a:r>
              <a:rPr lang="en-US" dirty="0"/>
              <a:t>Style: package genre of ramen (e.g. cup, pack, </a:t>
            </a:r>
            <a:r>
              <a:rPr lang="en-US" dirty="0" err="1"/>
              <a:t>etc</a:t>
            </a:r>
            <a:r>
              <a:rPr lang="en-US" dirty="0"/>
              <a:t>) [String]</a:t>
            </a:r>
          </a:p>
          <a:p>
            <a:pPr lvl="1"/>
            <a:r>
              <a:rPr lang="en-US" dirty="0"/>
              <a:t>Country: Country of origin of ramen product [String]</a:t>
            </a:r>
          </a:p>
          <a:p>
            <a:pPr lvl="1"/>
            <a:r>
              <a:rPr lang="en-US" dirty="0"/>
              <a:t>Stars: Rating of Ramen [Numeric, range from 0 to 5]</a:t>
            </a:r>
          </a:p>
          <a:p>
            <a:pPr lvl="1"/>
            <a:r>
              <a:rPr lang="en-US" dirty="0"/>
              <a:t>Top Ten: Only if the ramen product was ranked Top 10 from 2012-2016 [String]</a:t>
            </a:r>
          </a:p>
          <a:p>
            <a:r>
              <a:rPr lang="en-US" dirty="0"/>
              <a:t>After preprocessing of data: 2575 observations (5 of them contained incomplete information)</a:t>
            </a:r>
          </a:p>
        </p:txBody>
      </p:sp>
    </p:spTree>
    <p:extLst>
      <p:ext uri="{BB962C8B-B14F-4D97-AF65-F5344CB8AC3E}">
        <p14:creationId xmlns:p14="http://schemas.microsoft.com/office/powerpoint/2010/main" val="94760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5F59-14BC-F34E-B0F7-B2D01F4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analysis: Country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60362E-27F9-E74F-999B-21AF7C744B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7" y="1737515"/>
            <a:ext cx="6210407" cy="407822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00BF65-1C28-B944-B37A-599757F27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3145846"/>
            <a:ext cx="4918542" cy="1410656"/>
          </a:xfrm>
        </p:spPr>
        <p:txBody>
          <a:bodyPr>
            <a:normAutofit/>
          </a:bodyPr>
          <a:lstStyle/>
          <a:p>
            <a:r>
              <a:rPr lang="en-US" dirty="0"/>
              <a:t>37 countries in total</a:t>
            </a:r>
          </a:p>
          <a:p>
            <a:r>
              <a:rPr lang="en-US" dirty="0"/>
              <a:t>all the countries with less than 100 products in the dataset - “Others”</a:t>
            </a:r>
          </a:p>
        </p:txBody>
      </p:sp>
    </p:spTree>
    <p:extLst>
      <p:ext uri="{BB962C8B-B14F-4D97-AF65-F5344CB8AC3E}">
        <p14:creationId xmlns:p14="http://schemas.microsoft.com/office/powerpoint/2010/main" val="158674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7FE-501A-4E4F-B657-DDE64BA4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analysis: Stars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CF4BB2-F05E-BA43-8631-D65149C009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2" y="2194560"/>
            <a:ext cx="6057236" cy="397764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AE26-E6AE-EB48-A17E-53399E2E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5327" y="2975676"/>
            <a:ext cx="4754880" cy="2109706"/>
          </a:xfrm>
        </p:spPr>
        <p:txBody>
          <a:bodyPr>
            <a:normAutofit/>
          </a:bodyPr>
          <a:lstStyle/>
          <a:p>
            <a:r>
              <a:rPr lang="en-US" dirty="0"/>
              <a:t>Mean = 3.765175</a:t>
            </a:r>
          </a:p>
          <a:p>
            <a:r>
              <a:rPr lang="en-US" dirty="0"/>
              <a:t>Median = 3.74</a:t>
            </a:r>
          </a:p>
          <a:p>
            <a:r>
              <a:rPr lang="en-US" dirty="0"/>
              <a:t>Mode = 4</a:t>
            </a:r>
          </a:p>
          <a:p>
            <a:r>
              <a:rPr lang="en-US" dirty="0"/>
              <a:t>Variance = 1.031527</a:t>
            </a:r>
          </a:p>
          <a:p>
            <a:r>
              <a:rPr lang="en-US" dirty="0"/>
              <a:t>Standard deviation = 1.015641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52C299-80B9-6548-9C8B-350BCF89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analysis: Stars (CTD)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3173DC-2828-5048-923F-36AB0CCF3A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" y="1921789"/>
            <a:ext cx="6242075" cy="4099019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4FE724-649E-3448-8036-95A94B534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5327" y="3062401"/>
            <a:ext cx="4754880" cy="1989982"/>
          </a:xfrm>
        </p:spPr>
        <p:txBody>
          <a:bodyPr/>
          <a:lstStyle/>
          <a:p>
            <a:r>
              <a:rPr lang="en-US" dirty="0"/>
              <a:t>Five number summary = 0.00 3.25 3.75 4.25 5.00</a:t>
            </a:r>
          </a:p>
          <a:p>
            <a:r>
              <a:rPr lang="en-US" dirty="0"/>
              <a:t>IQR = 1</a:t>
            </a:r>
          </a:p>
          <a:p>
            <a:r>
              <a:rPr lang="en-US" dirty="0"/>
              <a:t>Outlier range: 0 – 1.75</a:t>
            </a:r>
          </a:p>
          <a:p>
            <a:r>
              <a:rPr lang="en-US" dirty="0"/>
              <a:t>Number of outliers = 156</a:t>
            </a:r>
          </a:p>
        </p:txBody>
      </p:sp>
    </p:spTree>
    <p:extLst>
      <p:ext uri="{BB962C8B-B14F-4D97-AF65-F5344CB8AC3E}">
        <p14:creationId xmlns:p14="http://schemas.microsoft.com/office/powerpoint/2010/main" val="376762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7056-311C-4F47-A806-083CB89C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98656"/>
            <a:ext cx="10058400" cy="1609344"/>
          </a:xfrm>
        </p:spPr>
        <p:txBody>
          <a:bodyPr/>
          <a:lstStyle/>
          <a:p>
            <a:r>
              <a:rPr lang="en-US" dirty="0"/>
              <a:t>Bivariate analysis: Country &amp;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920E2-3722-1040-BCDB-695302E5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31" y="1478998"/>
            <a:ext cx="8310658" cy="5457407"/>
          </a:xfrm>
        </p:spPr>
      </p:pic>
    </p:spTree>
    <p:extLst>
      <p:ext uri="{BB962C8B-B14F-4D97-AF65-F5344CB8AC3E}">
        <p14:creationId xmlns:p14="http://schemas.microsoft.com/office/powerpoint/2010/main" val="42225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170D-BC77-B043-A06B-5D4036AC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distribution: Stars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68A995-2AA2-4B4F-BED9-DCD83657AC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1" y="2093976"/>
            <a:ext cx="5511755" cy="361943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53F4CD-E2D9-5E4D-9A09-90CB5DE42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18" y="2093976"/>
            <a:ext cx="5511755" cy="3619436"/>
          </a:xfrm>
        </p:spPr>
      </p:pic>
    </p:spTree>
    <p:extLst>
      <p:ext uri="{BB962C8B-B14F-4D97-AF65-F5344CB8AC3E}">
        <p14:creationId xmlns:p14="http://schemas.microsoft.com/office/powerpoint/2010/main" val="326967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0307-5AB8-F640-B3E6-4991A87E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  <a:br>
              <a:rPr lang="en-US" dirty="0"/>
            </a:br>
            <a:r>
              <a:rPr lang="en-US" dirty="0"/>
              <a:t>sampling 1000 times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9083C-A04C-4042-8FBD-2B4141DE5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0689"/>
            <a:ext cx="4281159" cy="2811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198F8-DD37-9847-9CD4-D39B463A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78" y="2476083"/>
            <a:ext cx="4324564" cy="283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7591D0-070E-214C-A0F6-B9DB4CFBF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22" y="2470689"/>
            <a:ext cx="4332778" cy="2845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93D47-041D-9445-8AA5-E55893DD15F9}"/>
              </a:ext>
            </a:extLst>
          </p:cNvPr>
          <p:cNvSpPr txBox="1"/>
          <p:nvPr/>
        </p:nvSpPr>
        <p:spPr>
          <a:xfrm>
            <a:off x="1087159" y="5658735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F7B31-022B-5F4A-89AA-FBC1F5AEA069}"/>
              </a:ext>
            </a:extLst>
          </p:cNvPr>
          <p:cNvSpPr txBox="1"/>
          <p:nvPr/>
        </p:nvSpPr>
        <p:spPr>
          <a:xfrm>
            <a:off x="5215794" y="5641383"/>
            <a:ext cx="20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=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20E57-15FA-C54F-ABA5-6EDC4A50CD8E}"/>
              </a:ext>
            </a:extLst>
          </p:cNvPr>
          <p:cNvSpPr txBox="1"/>
          <p:nvPr/>
        </p:nvSpPr>
        <p:spPr>
          <a:xfrm>
            <a:off x="9236990" y="5658735"/>
            <a:ext cx="20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= 200</a:t>
            </a:r>
          </a:p>
        </p:txBody>
      </p:sp>
    </p:spTree>
    <p:extLst>
      <p:ext uri="{BB962C8B-B14F-4D97-AF65-F5344CB8AC3E}">
        <p14:creationId xmlns:p14="http://schemas.microsoft.com/office/powerpoint/2010/main" val="29742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571-B1D3-D049-AF08-3EA27A3B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methods: Draw 100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A828-D7D1-4A4F-ACF4-74F2E905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1:  Simple Random Sampling</a:t>
            </a:r>
          </a:p>
          <a:p>
            <a:pPr lvl="1"/>
            <a:r>
              <a:rPr lang="en-US" dirty="0"/>
              <a:t>Mean = 3.807</a:t>
            </a:r>
          </a:p>
          <a:p>
            <a:pPr lvl="1"/>
            <a:r>
              <a:rPr lang="en-US" dirty="0"/>
              <a:t>SD = 0.9384605</a:t>
            </a:r>
          </a:p>
          <a:p>
            <a:r>
              <a:rPr lang="en-US" dirty="0"/>
              <a:t>Sample 2: Systematic Sampling</a:t>
            </a:r>
          </a:p>
          <a:p>
            <a:pPr lvl="1"/>
            <a:r>
              <a:rPr lang="en-US" dirty="0"/>
              <a:t>Mean = 3.573232</a:t>
            </a:r>
          </a:p>
          <a:p>
            <a:pPr lvl="1"/>
            <a:r>
              <a:rPr lang="en-US" dirty="0"/>
              <a:t>SD = 1.137898</a:t>
            </a:r>
          </a:p>
          <a:p>
            <a:r>
              <a:rPr lang="en-US" dirty="0"/>
              <a:t>Sample 3: Unequal Stratified Sampling (based on Style)</a:t>
            </a:r>
          </a:p>
          <a:p>
            <a:pPr lvl="1"/>
            <a:r>
              <a:rPr lang="en-US" dirty="0"/>
              <a:t>Mean = 3.70202</a:t>
            </a:r>
          </a:p>
          <a:p>
            <a:pPr lvl="1"/>
            <a:r>
              <a:rPr lang="en-US" dirty="0"/>
              <a:t>SD = 0.8253917</a:t>
            </a:r>
          </a:p>
          <a:p>
            <a:r>
              <a:rPr lang="en-US" dirty="0"/>
              <a:t>Sample 4: Cluster Sampling</a:t>
            </a:r>
          </a:p>
          <a:p>
            <a:pPr lvl="1"/>
            <a:r>
              <a:rPr lang="en-US" dirty="0"/>
              <a:t>Mean = 3.5205</a:t>
            </a:r>
          </a:p>
          <a:p>
            <a:pPr lvl="1"/>
            <a:r>
              <a:rPr lang="en-US" dirty="0"/>
              <a:t>SD = 1.235667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49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171</TotalTime>
  <Words>481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Data analysis for ramen ratings</vt:lpstr>
      <vt:lpstr>Information on the dataset</vt:lpstr>
      <vt:lpstr>Categorical analysis: Country</vt:lpstr>
      <vt:lpstr>Numerical analysis: Stars</vt:lpstr>
      <vt:lpstr>Numerical analysis: Stars (CTD)</vt:lpstr>
      <vt:lpstr>Bivariate analysis: Country &amp; Style</vt:lpstr>
      <vt:lpstr>Numerical distribution: Stars</vt:lpstr>
      <vt:lpstr>Central limit theorem:  sampling 1000 times</vt:lpstr>
      <vt:lpstr>Sampling methods: Draw 100 samples</vt:lpstr>
      <vt:lpstr>Comparison of Top Ten using Tibble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ramen ratings</dc:title>
  <dc:creator>Microsoft Office User</dc:creator>
  <cp:lastModifiedBy>Microsoft Office User</cp:lastModifiedBy>
  <cp:revision>9</cp:revision>
  <dcterms:created xsi:type="dcterms:W3CDTF">2018-12-12T23:36:55Z</dcterms:created>
  <dcterms:modified xsi:type="dcterms:W3CDTF">2018-12-16T07:45:04Z</dcterms:modified>
</cp:coreProperties>
</file>