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88825"/>
  <p:notesSz cx="6858000" cy="9144000"/>
  <p:embeddedFontLst>
    <p:embeddedFont>
      <p:font typeface="Roboto Thin"/>
      <p:regular r:id="rId28"/>
      <p:bold r:id="rId29"/>
      <p:italic r:id="rId30"/>
      <p:boldItalic r:id="rId31"/>
    </p:embeddedFont>
    <p:embeddedFont>
      <p:font typeface="Roboto"/>
      <p:regular r:id="rId32"/>
      <p:bold r:id="rId33"/>
      <p:italic r:id="rId34"/>
      <p:boldItalic r:id="rId35"/>
    </p:embeddedFont>
    <p:embeddedFont>
      <p:font typeface="Roboto Medium"/>
      <p:regular r:id="rId36"/>
      <p:bold r:id="rId37"/>
      <p:italic r:id="rId38"/>
      <p:boldItalic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4.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enturyGothic-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Thin-regular.fntdata"/><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RobotoThin-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Thin-boldItalic.fntdata"/><Relationship Id="rId30" Type="http://schemas.openxmlformats.org/officeDocument/2006/relationships/font" Target="fonts/RobotoThin-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RobotoMedium-bold.fntdata"/><Relationship Id="rId14" Type="http://schemas.openxmlformats.org/officeDocument/2006/relationships/slide" Target="slides/slide8.xml"/><Relationship Id="rId36" Type="http://schemas.openxmlformats.org/officeDocument/2006/relationships/font" Target="fonts/RobotoMedium-regular.fntdata"/><Relationship Id="rId17" Type="http://schemas.openxmlformats.org/officeDocument/2006/relationships/slide" Target="slides/slide11.xml"/><Relationship Id="rId39" Type="http://schemas.openxmlformats.org/officeDocument/2006/relationships/font" Target="fonts/RobotoMedium-boldItalic.fntdata"/><Relationship Id="rId16" Type="http://schemas.openxmlformats.org/officeDocument/2006/relationships/slide" Target="slides/slide10.xml"/><Relationship Id="rId38" Type="http://schemas.openxmlformats.org/officeDocument/2006/relationships/font" Target="fonts/Roboto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The basic idea is to convert sentiment table to Image</a:t>
            </a:r>
            <a:endParaRPr/>
          </a:p>
        </p:txBody>
      </p:sp>
      <p:sp>
        <p:nvSpPr>
          <p:cNvPr id="278" name="Shape 27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The basic idea is to convert sentiment table to Image</a:t>
            </a:r>
            <a:endParaRPr/>
          </a:p>
        </p:txBody>
      </p:sp>
      <p:sp>
        <p:nvSpPr>
          <p:cNvPr id="287" name="Shape 28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6" name="Shape 296"/>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05" name="Shape 305"/>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7" name="Shape 31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Since we have no ideas about which methodology will get the best performances, we decided to test with all of them under different kinds of situation and then we can compare the accuracies of each algorithm.</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US"/>
              <a:t>First of all, we took four teams as our demonstrations. And then we use these teams to test with Naïve Bayes methodology whether with sentiment or without sentiment analysis.</a:t>
            </a:r>
            <a:endParaRPr/>
          </a:p>
          <a:p>
            <a:pPr indent="0" lvl="0" marL="0">
              <a:spcBef>
                <a:spcPts val="0"/>
              </a:spcBef>
              <a:spcAft>
                <a:spcPts val="0"/>
              </a:spcAft>
              <a:buNone/>
            </a:pPr>
            <a:r>
              <a:t/>
            </a:r>
            <a:endParaRPr/>
          </a:p>
        </p:txBody>
      </p:sp>
      <p:sp>
        <p:nvSpPr>
          <p:cNvPr id="334" name="Shape 33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and then we try to find the relationship between supervised and unsupervised learning, </a:t>
            </a:r>
            <a:endParaRPr/>
          </a:p>
          <a:p>
            <a:pPr indent="0" lvl="0" marL="0">
              <a:spcBef>
                <a:spcPts val="0"/>
              </a:spcBef>
              <a:spcAft>
                <a:spcPts val="0"/>
              </a:spcAft>
              <a:buNone/>
            </a:pPr>
            <a:r>
              <a:rPr lang="en-US"/>
              <a:t>and we find that the accuracy of supervised learning is a little bit higher than unsupervised learning. </a:t>
            </a:r>
            <a:endParaRPr/>
          </a:p>
        </p:txBody>
      </p:sp>
      <p:sp>
        <p:nvSpPr>
          <p:cNvPr id="354" name="Shape 35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finally, we compared these five </a:t>
            </a:r>
            <a:r>
              <a:rPr lang="en-US"/>
              <a:t>algorithms</a:t>
            </a:r>
            <a:r>
              <a:rPr lang="en-US"/>
              <a:t> with the same sample dataset. As u can see, the accuracies of each methodology is a </a:t>
            </a:r>
            <a:r>
              <a:rPr lang="en-US"/>
              <a:t>little</a:t>
            </a:r>
            <a:r>
              <a:rPr lang="en-US"/>
              <a:t> bit lower except CNN algorithm, which has about 58% accuracy. So, we can say, in this case CNN has the highest accuracy.</a:t>
            </a:r>
            <a:endParaRPr/>
          </a:p>
        </p:txBody>
      </p:sp>
      <p:sp>
        <p:nvSpPr>
          <p:cNvPr id="364" name="Shape 36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First of all, </a:t>
            </a:r>
            <a:endParaRPr/>
          </a:p>
        </p:txBody>
      </p:sp>
      <p:sp>
        <p:nvSpPr>
          <p:cNvPr id="377" name="Shape 37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ph idx="2"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ph idx="2" type="sldImg"/>
          </p:nvPr>
        </p:nvSpPr>
        <p:spPr>
          <a:xfrm>
            <a:off x="382588"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This is outline of our research. Our objective is that we are going to predict the </a:t>
            </a:r>
            <a:endParaRPr/>
          </a:p>
          <a:p>
            <a:pPr indent="0" lvl="0" marL="0">
              <a:spcBef>
                <a:spcPts val="0"/>
              </a:spcBef>
              <a:spcAft>
                <a:spcPts val="0"/>
              </a:spcAft>
              <a:buClr>
                <a:schemeClr val="dk1"/>
              </a:buClr>
              <a:buSzPts val="1100"/>
              <a:buFont typeface="Arial"/>
              <a:buNone/>
            </a:pPr>
            <a:r>
              <a:rPr lang="en-US"/>
              <a:t>results of future games. In our data set, we used 2000 tweets per day during the entire 2017 NBA</a:t>
            </a:r>
            <a:endParaRPr/>
          </a:p>
          <a:p>
            <a:pPr indent="0" lvl="0" marL="0">
              <a:spcBef>
                <a:spcPts val="0"/>
              </a:spcBef>
              <a:spcAft>
                <a:spcPts val="0"/>
              </a:spcAft>
              <a:buClr>
                <a:schemeClr val="dk1"/>
              </a:buClr>
              <a:buSzPts val="1100"/>
              <a:buFont typeface="Arial"/>
              <a:buNone/>
            </a:pPr>
            <a:r>
              <a:rPr lang="en-US"/>
              <a:t>season. Then, we used some algorithms to train these tweets. At last, we compared </a:t>
            </a:r>
            <a:endParaRPr/>
          </a:p>
          <a:p>
            <a:pPr indent="0" lvl="0" marL="0">
              <a:spcBef>
                <a:spcPts val="0"/>
              </a:spcBef>
              <a:spcAft>
                <a:spcPts val="0"/>
              </a:spcAft>
              <a:buClr>
                <a:schemeClr val="dk1"/>
              </a:buClr>
              <a:buSzPts val="1100"/>
              <a:buFont typeface="Arial"/>
              <a:buNone/>
            </a:pPr>
            <a:r>
              <a:rPr lang="en-US"/>
              <a:t>each performance of every algorithm.</a:t>
            </a:r>
            <a:endParaRPr/>
          </a:p>
          <a:p>
            <a:pPr indent="0" lvl="0" marL="0" rtl="0">
              <a:spcBef>
                <a:spcPts val="0"/>
              </a:spcBef>
              <a:spcAft>
                <a:spcPts val="0"/>
              </a:spcAft>
              <a:buNone/>
            </a:pPr>
            <a:r>
              <a:t/>
            </a:r>
            <a:endParaRPr/>
          </a:p>
        </p:txBody>
      </p:sp>
      <p:sp>
        <p:nvSpPr>
          <p:cNvPr id="216" name="Shape 216"/>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Let’s talk about algorithms we use to classify and predict the game’s result. So we have five algorithms. Three of them are supervised learning. Two of them are Unsupervised learning.</a:t>
            </a:r>
            <a:endParaRPr/>
          </a:p>
        </p:txBody>
      </p:sp>
      <p:sp>
        <p:nvSpPr>
          <p:cNvPr id="241" name="Shape 241"/>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First of all we introduce </a:t>
            </a:r>
            <a:r>
              <a:rPr lang="en-US"/>
              <a:t>supervised</a:t>
            </a:r>
            <a:r>
              <a:rPr lang="en-US"/>
              <a:t> learning, which is naive bayes and SVM. Here is an example of Thunder. We labeled </a:t>
            </a:r>
            <a:r>
              <a:rPr lang="en-US"/>
              <a:t>entire tweets of that day as win or lose depend on the game’s result.</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rPr lang="en-US"/>
              <a:t>To predict the games’ result, we collect a day tweet as an input and labeled it </a:t>
            </a:r>
            <a:endParaRPr/>
          </a:p>
        </p:txBody>
      </p:sp>
      <p:sp>
        <p:nvSpPr>
          <p:cNvPr id="249" name="Shape 24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2588" y="685800"/>
            <a:ext cx="60927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The flow that we use to predict game’s result is very </a:t>
            </a:r>
            <a:r>
              <a:rPr lang="en-US"/>
              <a:t>similar</a:t>
            </a:r>
            <a:r>
              <a:rPr lang="en-US"/>
              <a:t> to </a:t>
            </a:r>
            <a:r>
              <a:rPr lang="en-US"/>
              <a:t>previous</a:t>
            </a:r>
            <a:r>
              <a:rPr lang="en-US"/>
              <a:t> one. We have  Unsupervised learning </a:t>
            </a:r>
            <a:endParaRPr/>
          </a:p>
          <a:p>
            <a:pPr indent="0" lvl="0" marL="0">
              <a:spcBef>
                <a:spcPts val="0"/>
              </a:spcBef>
              <a:spcAft>
                <a:spcPts val="0"/>
              </a:spcAft>
              <a:buNone/>
            </a:pPr>
            <a:r>
              <a:t/>
            </a:r>
            <a:endParaRPr/>
          </a:p>
          <a:p>
            <a:pPr indent="0" lvl="0" marL="0">
              <a:spcBef>
                <a:spcPts val="0"/>
              </a:spcBef>
              <a:spcAft>
                <a:spcPts val="0"/>
              </a:spcAft>
              <a:buNone/>
            </a:pPr>
            <a:r>
              <a:rPr lang="en-US"/>
              <a:t>we just calculate twice </a:t>
            </a:r>
            <a:endParaRPr/>
          </a:p>
          <a:p>
            <a:pPr indent="0" lvl="0" marL="0" rtl="0">
              <a:spcBef>
                <a:spcPts val="0"/>
              </a:spcBef>
              <a:spcAft>
                <a:spcPts val="0"/>
              </a:spcAft>
              <a:buNone/>
            </a:pPr>
            <a:r>
              <a:rPr lang="en-US"/>
              <a:t>When we check the real answer we just pick the higher value</a:t>
            </a:r>
            <a:endParaRPr/>
          </a:p>
        </p:txBody>
      </p:sp>
      <p:sp>
        <p:nvSpPr>
          <p:cNvPr id="267" name="Shape 26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ield">
  <p:cSld name="Shield">
    <p:spTree>
      <p:nvGrpSpPr>
        <p:cNvPr id="10" name="Shape 10"/>
        <p:cNvGrpSpPr/>
        <p:nvPr/>
      </p:nvGrpSpPr>
      <p:grpSpPr>
        <a:xfrm>
          <a:off x="0" y="0"/>
          <a:ext cx="0" cy="0"/>
          <a:chOff x="0" y="0"/>
          <a:chExt cx="0" cy="0"/>
        </a:xfrm>
      </p:grpSpPr>
      <p:pic>
        <p:nvPicPr>
          <p:cNvPr descr="shield.png" id="11" name="Shape 11"/>
          <p:cNvPicPr preferRelativeResize="0"/>
          <p:nvPr/>
        </p:nvPicPr>
        <p:blipFill rotWithShape="1">
          <a:blip r:embed="rId2">
            <a:alphaModFix/>
          </a:blip>
          <a:srcRect b="0" l="0" r="0" t="0"/>
          <a:stretch/>
        </p:blipFill>
        <p:spPr>
          <a:xfrm>
            <a:off x="6987714" y="1196775"/>
            <a:ext cx="5199888" cy="5669280"/>
          </a:xfrm>
          <a:prstGeom prst="rect">
            <a:avLst/>
          </a:prstGeom>
          <a:noFill/>
          <a:ln>
            <a:noFill/>
          </a:ln>
        </p:spPr>
      </p:pic>
      <p:sp>
        <p:nvSpPr>
          <p:cNvPr id="12" name="Shape 12"/>
          <p:cNvSpPr txBox="1"/>
          <p:nvPr>
            <p:ph idx="1" type="body"/>
          </p:nvPr>
        </p:nvSpPr>
        <p:spPr>
          <a:xfrm>
            <a:off x="216054" y="4829299"/>
            <a:ext cx="6773094"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Shape 13"/>
          <p:cNvSpPr txBox="1"/>
          <p:nvPr>
            <p:ph idx="2" type="body"/>
          </p:nvPr>
        </p:nvSpPr>
        <p:spPr>
          <a:xfrm>
            <a:off x="226634" y="3496385"/>
            <a:ext cx="6753633"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3" type="body"/>
          </p:nvPr>
        </p:nvSpPr>
        <p:spPr>
          <a:xfrm>
            <a:off x="226632" y="2155151"/>
            <a:ext cx="8529783"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5" name="Shape 15"/>
          <p:cNvGrpSpPr/>
          <p:nvPr/>
        </p:nvGrpSpPr>
        <p:grpSpPr>
          <a:xfrm>
            <a:off x="-1" y="17762"/>
            <a:ext cx="12188825" cy="742"/>
            <a:chOff x="-1" y="1761975"/>
            <a:chExt cx="12188825" cy="742"/>
          </a:xfrm>
        </p:grpSpPr>
        <p:cxnSp>
          <p:nvCxnSpPr>
            <p:cNvPr id="16" name="Shape 16"/>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7" name="Shape 17"/>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8" name="Shape 18"/>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9" name="Shape 19"/>
          <p:cNvGrpSpPr/>
          <p:nvPr/>
        </p:nvGrpSpPr>
        <p:grpSpPr>
          <a:xfrm>
            <a:off x="-1" y="6406187"/>
            <a:ext cx="12188825" cy="451813"/>
            <a:chOff x="-1" y="6406187"/>
            <a:chExt cx="12188825" cy="451813"/>
          </a:xfrm>
        </p:grpSpPr>
        <p:sp>
          <p:nvSpPr>
            <p:cNvPr id="20" name="Shape 20"/>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 name="Shape 21"/>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22" name="Shape 22"/>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Bullets 2 col">
  <p:cSld name="Subhead w/ Bullets 2 col">
    <p:spTree>
      <p:nvGrpSpPr>
        <p:cNvPr id="129" name="Shape 129"/>
        <p:cNvGrpSpPr/>
        <p:nvPr/>
      </p:nvGrpSpPr>
      <p:grpSpPr>
        <a:xfrm>
          <a:off x="0" y="0"/>
          <a:ext cx="0" cy="0"/>
          <a:chOff x="0" y="0"/>
          <a:chExt cx="0" cy="0"/>
        </a:xfrm>
      </p:grpSpPr>
      <p:sp>
        <p:nvSpPr>
          <p:cNvPr id="130" name="Shape 130"/>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31" name="Shape 131"/>
          <p:cNvSpPr txBox="1"/>
          <p:nvPr>
            <p:ph idx="1" type="body"/>
          </p:nvPr>
        </p:nvSpPr>
        <p:spPr>
          <a:xfrm>
            <a:off x="302605" y="1709351"/>
            <a:ext cx="5654546" cy="4384542"/>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Shape 132"/>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3" name="Shape 133"/>
          <p:cNvSpPr txBox="1"/>
          <p:nvPr>
            <p:ph idx="2" type="body"/>
          </p:nvPr>
        </p:nvSpPr>
        <p:spPr>
          <a:xfrm>
            <a:off x="302605" y="1006103"/>
            <a:ext cx="9726309" cy="4080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Shape 134"/>
          <p:cNvSpPr txBox="1"/>
          <p:nvPr>
            <p:ph idx="3" type="body"/>
          </p:nvPr>
        </p:nvSpPr>
        <p:spPr>
          <a:xfrm>
            <a:off x="6168248" y="1709351"/>
            <a:ext cx="5654546" cy="4384542"/>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No Bullets">
  <p:cSld name="Subhead w/ No Bullets">
    <p:spTree>
      <p:nvGrpSpPr>
        <p:cNvPr id="135" name="Shape 135"/>
        <p:cNvGrpSpPr/>
        <p:nvPr/>
      </p:nvGrpSpPr>
      <p:grpSpPr>
        <a:xfrm>
          <a:off x="0" y="0"/>
          <a:ext cx="0" cy="0"/>
          <a:chOff x="0" y="0"/>
          <a:chExt cx="0" cy="0"/>
        </a:xfrm>
      </p:grpSpPr>
      <p:sp>
        <p:nvSpPr>
          <p:cNvPr id="136" name="Shape 136"/>
          <p:cNvSpPr txBox="1"/>
          <p:nvPr>
            <p:ph idx="1" type="body"/>
          </p:nvPr>
        </p:nvSpPr>
        <p:spPr>
          <a:xfrm>
            <a:off x="302605" y="1709352"/>
            <a:ext cx="11585731" cy="4384543"/>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Shape 137"/>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8" name="Shape 138"/>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39" name="Shape 139"/>
          <p:cNvSpPr txBox="1"/>
          <p:nvPr>
            <p:ph idx="2" type="body"/>
          </p:nvPr>
        </p:nvSpPr>
        <p:spPr>
          <a:xfrm>
            <a:off x="302605" y="1006103"/>
            <a:ext cx="11585731" cy="4080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No Bullets 2 col">
  <p:cSld name="Subhead w/ No Bullets 2 col">
    <p:spTree>
      <p:nvGrpSpPr>
        <p:cNvPr id="140" name="Shape 140"/>
        <p:cNvGrpSpPr/>
        <p:nvPr/>
      </p:nvGrpSpPr>
      <p:grpSpPr>
        <a:xfrm>
          <a:off x="0" y="0"/>
          <a:ext cx="0" cy="0"/>
          <a:chOff x="0" y="0"/>
          <a:chExt cx="0" cy="0"/>
        </a:xfrm>
      </p:grpSpPr>
      <p:sp>
        <p:nvSpPr>
          <p:cNvPr id="141" name="Shape 14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42" name="Shape 142"/>
          <p:cNvSpPr txBox="1"/>
          <p:nvPr>
            <p:ph idx="1" type="body"/>
          </p:nvPr>
        </p:nvSpPr>
        <p:spPr>
          <a:xfrm>
            <a:off x="302606" y="1709352"/>
            <a:ext cx="5617943" cy="4384543"/>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 name="Shape 143"/>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4" name="Shape 144"/>
          <p:cNvSpPr txBox="1"/>
          <p:nvPr>
            <p:ph idx="2" type="body"/>
          </p:nvPr>
        </p:nvSpPr>
        <p:spPr>
          <a:xfrm>
            <a:off x="302605" y="1006103"/>
            <a:ext cx="11585731" cy="4080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5" name="Shape 145"/>
          <p:cNvSpPr txBox="1"/>
          <p:nvPr>
            <p:ph idx="3" type="body"/>
          </p:nvPr>
        </p:nvSpPr>
        <p:spPr>
          <a:xfrm>
            <a:off x="6159098" y="1709352"/>
            <a:ext cx="5691148" cy="4384543"/>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no Subhead">
  <p:cSld name="Title with no Subhead">
    <p:spTree>
      <p:nvGrpSpPr>
        <p:cNvPr id="146" name="Shape 146"/>
        <p:cNvGrpSpPr/>
        <p:nvPr/>
      </p:nvGrpSpPr>
      <p:grpSpPr>
        <a:xfrm>
          <a:off x="0" y="0"/>
          <a:ext cx="0" cy="0"/>
          <a:chOff x="0" y="0"/>
          <a:chExt cx="0" cy="0"/>
        </a:xfrm>
      </p:grpSpPr>
      <p:sp>
        <p:nvSpPr>
          <p:cNvPr id="147" name="Shape 147"/>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48" name="Shape 148"/>
          <p:cNvSpPr txBox="1"/>
          <p:nvPr>
            <p:ph idx="1" type="body"/>
          </p:nvPr>
        </p:nvSpPr>
        <p:spPr>
          <a:xfrm>
            <a:off x="302605" y="1112109"/>
            <a:ext cx="11585731" cy="4981786"/>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9" name="Shape 149"/>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no Subhead 2 col">
  <p:cSld name="Title with no Subhead 2 col">
    <p:spTree>
      <p:nvGrpSpPr>
        <p:cNvPr id="150" name="Shape 150"/>
        <p:cNvGrpSpPr/>
        <p:nvPr/>
      </p:nvGrpSpPr>
      <p:grpSpPr>
        <a:xfrm>
          <a:off x="0" y="0"/>
          <a:ext cx="0" cy="0"/>
          <a:chOff x="0" y="0"/>
          <a:chExt cx="0" cy="0"/>
        </a:xfrm>
      </p:grpSpPr>
      <p:sp>
        <p:nvSpPr>
          <p:cNvPr id="151" name="Shape 15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52" name="Shape 152"/>
          <p:cNvSpPr txBox="1"/>
          <p:nvPr>
            <p:ph idx="1" type="body"/>
          </p:nvPr>
        </p:nvSpPr>
        <p:spPr>
          <a:xfrm>
            <a:off x="302606" y="1112109"/>
            <a:ext cx="5663697" cy="4981786"/>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3" name="Shape 153"/>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4" name="Shape 154"/>
          <p:cNvSpPr txBox="1"/>
          <p:nvPr>
            <p:ph idx="2" type="body"/>
          </p:nvPr>
        </p:nvSpPr>
        <p:spPr>
          <a:xfrm>
            <a:off x="6214002" y="1112109"/>
            <a:ext cx="5663697" cy="4981786"/>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p:cSld name="Closing Slide">
    <p:spTree>
      <p:nvGrpSpPr>
        <p:cNvPr id="156" name="Shape 156"/>
        <p:cNvGrpSpPr/>
        <p:nvPr/>
      </p:nvGrpSpPr>
      <p:grpSpPr>
        <a:xfrm>
          <a:off x="0" y="0"/>
          <a:ext cx="0" cy="0"/>
          <a:chOff x="0" y="0"/>
          <a:chExt cx="0" cy="0"/>
        </a:xfrm>
      </p:grpSpPr>
      <p:grpSp>
        <p:nvGrpSpPr>
          <p:cNvPr id="157" name="Shape 157"/>
          <p:cNvGrpSpPr/>
          <p:nvPr/>
        </p:nvGrpSpPr>
        <p:grpSpPr>
          <a:xfrm>
            <a:off x="-1" y="5092180"/>
            <a:ext cx="12188825" cy="1765820"/>
            <a:chOff x="-1" y="5092180"/>
            <a:chExt cx="12188825" cy="1765820"/>
          </a:xfrm>
        </p:grpSpPr>
        <p:cxnSp>
          <p:nvCxnSpPr>
            <p:cNvPr id="158" name="Shape 158"/>
            <p:cNvCxnSpPr/>
            <p:nvPr/>
          </p:nvCxnSpPr>
          <p:spPr>
            <a:xfrm>
              <a:off x="8129945" y="5092180"/>
              <a:ext cx="4058879" cy="0"/>
            </a:xfrm>
            <a:prstGeom prst="straightConnector1">
              <a:avLst/>
            </a:prstGeom>
            <a:noFill/>
            <a:ln cap="flat" cmpd="sng" w="50800">
              <a:solidFill>
                <a:srgbClr val="DF7023"/>
              </a:solidFill>
              <a:prstDash val="solid"/>
              <a:round/>
              <a:headEnd len="sm" w="sm" type="none"/>
              <a:tailEnd len="sm" w="sm" type="none"/>
            </a:ln>
          </p:spPr>
        </p:cxnSp>
        <p:cxnSp>
          <p:nvCxnSpPr>
            <p:cNvPr id="159" name="Shape 159"/>
            <p:cNvCxnSpPr/>
            <p:nvPr/>
          </p:nvCxnSpPr>
          <p:spPr>
            <a:xfrm>
              <a:off x="-1" y="5092922"/>
              <a:ext cx="8129946" cy="0"/>
            </a:xfrm>
            <a:prstGeom prst="straightConnector1">
              <a:avLst/>
            </a:prstGeom>
            <a:noFill/>
            <a:ln cap="flat" cmpd="sng" w="50800">
              <a:solidFill>
                <a:srgbClr val="0F787D"/>
              </a:solidFill>
              <a:prstDash val="solid"/>
              <a:round/>
              <a:headEnd len="sm" w="sm" type="none"/>
              <a:tailEnd len="sm" w="sm" type="none"/>
            </a:ln>
          </p:spPr>
        </p:cxnSp>
        <p:sp>
          <p:nvSpPr>
            <p:cNvPr id="160" name="Shape 160"/>
            <p:cNvSpPr/>
            <p:nvPr/>
          </p:nvSpPr>
          <p:spPr>
            <a:xfrm>
              <a:off x="-1" y="5128391"/>
              <a:ext cx="12188825" cy="172960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1" name="Shape 161"/>
          <p:cNvSpPr txBox="1"/>
          <p:nvPr>
            <p:ph idx="1" type="subTitle"/>
          </p:nvPr>
        </p:nvSpPr>
        <p:spPr>
          <a:xfrm>
            <a:off x="1828324" y="5240939"/>
            <a:ext cx="8532178" cy="1298388"/>
          </a:xfrm>
          <a:prstGeom prst="rect">
            <a:avLst/>
          </a:prstGeom>
          <a:noFill/>
          <a:ln>
            <a:noFill/>
          </a:ln>
        </p:spPr>
        <p:txBody>
          <a:bodyPr anchorCtr="0" anchor="ctr" bIns="91425" lIns="91425" spcFirstLastPara="1" rIns="91425" wrap="square" tIns="91425"/>
          <a:lstStyle>
            <a:lvl1pPr indent="0" lvl="0" marL="0" marR="0" rtl="0" algn="ctr">
              <a:lnSpc>
                <a:spcPct val="120000"/>
              </a:lnSpc>
              <a:spcBef>
                <a:spcPts val="0"/>
              </a:spcBef>
              <a:spcAft>
                <a:spcPts val="0"/>
              </a:spcAft>
              <a:buClr>
                <a:srgbClr val="3F3F3F"/>
              </a:buClr>
              <a:buSzPts val="1400"/>
              <a:buFont typeface="Arial"/>
              <a:buNone/>
              <a:defRPr b="0" i="0" sz="1800" u="none" cap="none" strike="noStrike">
                <a:solidFill>
                  <a:srgbClr val="3F3F3F"/>
                </a:solidFill>
                <a:latin typeface="Arial"/>
                <a:ea typeface="Arial"/>
                <a:cs typeface="Arial"/>
                <a:sym typeface="Arial"/>
              </a:defRPr>
            </a:lvl1pPr>
            <a:lvl2pPr indent="0" lvl="1" marL="457200" marR="0" rtl="0" algn="ctr">
              <a:spcBef>
                <a:spcPts val="560"/>
              </a:spcBef>
              <a:spcAft>
                <a:spcPts val="0"/>
              </a:spcAft>
              <a:buClr>
                <a:srgbClr val="888888"/>
              </a:buClr>
              <a:buSzPts val="14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1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1400"/>
              <a:buFont typeface="Arial"/>
              <a:buNone/>
              <a:defRPr b="0" i="0" sz="2000" u="none" cap="none" strike="noStrike">
                <a:solidFill>
                  <a:srgbClr val="888888"/>
                </a:solidFill>
                <a:latin typeface="Calibri"/>
                <a:ea typeface="Calibri"/>
                <a:cs typeface="Calibri"/>
                <a:sym typeface="Calibri"/>
              </a:defRPr>
            </a:lvl9pPr>
          </a:lstStyle>
          <a:p/>
        </p:txBody>
      </p:sp>
      <p:pic>
        <p:nvPicPr>
          <p:cNvPr descr="Stevens-Secondary-PMSColor-R.png" id="162" name="Shape 162"/>
          <p:cNvPicPr preferRelativeResize="0"/>
          <p:nvPr/>
        </p:nvPicPr>
        <p:blipFill rotWithShape="1">
          <a:blip r:embed="rId2">
            <a:alphaModFix/>
          </a:blip>
          <a:srcRect b="0" l="0" r="0" t="0"/>
          <a:stretch/>
        </p:blipFill>
        <p:spPr>
          <a:xfrm>
            <a:off x="4307528" y="678405"/>
            <a:ext cx="3580638" cy="3059049"/>
          </a:xfrm>
          <a:prstGeom prst="rect">
            <a:avLst/>
          </a:prstGeom>
          <a:noFill/>
          <a:ln>
            <a:noFill/>
          </a:ln>
        </p:spPr>
      </p:pic>
      <p:pic>
        <p:nvPicPr>
          <p:cNvPr id="163" name="Shape 163"/>
          <p:cNvPicPr preferRelativeResize="0"/>
          <p:nvPr/>
        </p:nvPicPr>
        <p:blipFill rotWithShape="1">
          <a:blip r:embed="rId3">
            <a:alphaModFix/>
          </a:blip>
          <a:srcRect b="0" l="0" r="0" t="0"/>
          <a:stretch/>
        </p:blipFill>
        <p:spPr>
          <a:xfrm>
            <a:off x="4871521" y="4263995"/>
            <a:ext cx="2438400" cy="368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Seal">
  <p:cSld name="Stevens Seal">
    <p:spTree>
      <p:nvGrpSpPr>
        <p:cNvPr id="23" name="Shape 23"/>
        <p:cNvGrpSpPr/>
        <p:nvPr/>
      </p:nvGrpSpPr>
      <p:grpSpPr>
        <a:xfrm>
          <a:off x="0" y="0"/>
          <a:ext cx="0" cy="0"/>
          <a:chOff x="0" y="0"/>
          <a:chExt cx="0" cy="0"/>
        </a:xfrm>
      </p:grpSpPr>
      <p:pic>
        <p:nvPicPr>
          <p:cNvPr id="24" name="Shape 24"/>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25" name="Shape 25"/>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Shape 27"/>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28" name="Shape 28"/>
          <p:cNvGrpSpPr/>
          <p:nvPr/>
        </p:nvGrpSpPr>
        <p:grpSpPr>
          <a:xfrm>
            <a:off x="-1" y="17762"/>
            <a:ext cx="12188825" cy="742"/>
            <a:chOff x="-1" y="1761975"/>
            <a:chExt cx="12188825" cy="742"/>
          </a:xfrm>
        </p:grpSpPr>
        <p:cxnSp>
          <p:nvCxnSpPr>
            <p:cNvPr id="29" name="Shape 29"/>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30" name="Shape 30"/>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31" name="Shape 31"/>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32" name="Shape 32"/>
          <p:cNvGrpSpPr/>
          <p:nvPr/>
        </p:nvGrpSpPr>
        <p:grpSpPr>
          <a:xfrm>
            <a:off x="-1" y="6406187"/>
            <a:ext cx="12188825" cy="451813"/>
            <a:chOff x="-1" y="6406187"/>
            <a:chExt cx="12188825" cy="451813"/>
          </a:xfrm>
        </p:grpSpPr>
        <p:sp>
          <p:nvSpPr>
            <p:cNvPr id="33" name="Shape 33"/>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4" name="Shape 34"/>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35" name="Shape 35"/>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Clock">
  <p:cSld name="Stevens Clock">
    <p:spTree>
      <p:nvGrpSpPr>
        <p:cNvPr id="36" name="Shape 36"/>
        <p:cNvGrpSpPr/>
        <p:nvPr/>
      </p:nvGrpSpPr>
      <p:grpSpPr>
        <a:xfrm>
          <a:off x="0" y="0"/>
          <a:ext cx="0" cy="0"/>
          <a:chOff x="0" y="0"/>
          <a:chExt cx="0" cy="0"/>
        </a:xfrm>
      </p:grpSpPr>
      <p:pic>
        <p:nvPicPr>
          <p:cNvPr id="37" name="Shape 37"/>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38" name="Shape 38"/>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41" name="Shape 41"/>
          <p:cNvGrpSpPr/>
          <p:nvPr/>
        </p:nvGrpSpPr>
        <p:grpSpPr>
          <a:xfrm>
            <a:off x="-1" y="17762"/>
            <a:ext cx="12188825" cy="742"/>
            <a:chOff x="-1" y="1761975"/>
            <a:chExt cx="12188825" cy="742"/>
          </a:xfrm>
        </p:grpSpPr>
        <p:cxnSp>
          <p:nvCxnSpPr>
            <p:cNvPr id="42" name="Shape 42"/>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43" name="Shape 43"/>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44" name="Shape 44"/>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45" name="Shape 45"/>
          <p:cNvGrpSpPr/>
          <p:nvPr/>
        </p:nvGrpSpPr>
        <p:grpSpPr>
          <a:xfrm>
            <a:off x="-1" y="6406187"/>
            <a:ext cx="12188825" cy="451813"/>
            <a:chOff x="-1" y="6406187"/>
            <a:chExt cx="12188825" cy="451813"/>
          </a:xfrm>
        </p:grpSpPr>
        <p:sp>
          <p:nvSpPr>
            <p:cNvPr id="46" name="Shape 46"/>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7" name="Shape 47"/>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48" name="Shape 48"/>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vens Fountain">
  <p:cSld name="Stevens Fountain">
    <p:spTree>
      <p:nvGrpSpPr>
        <p:cNvPr id="49"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b="0" l="0" r="0" t="0"/>
          <a:stretch/>
        </p:blipFill>
        <p:spPr>
          <a:xfrm>
            <a:off x="6854825" y="0"/>
            <a:ext cx="5334000" cy="6827520"/>
          </a:xfrm>
          <a:prstGeom prst="rect">
            <a:avLst/>
          </a:prstGeom>
          <a:noFill/>
          <a:ln>
            <a:noFill/>
          </a:ln>
        </p:spPr>
      </p:pic>
      <p:sp>
        <p:nvSpPr>
          <p:cNvPr id="51" name="Shape 51"/>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Shape 52"/>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54" name="Shape 54"/>
          <p:cNvGrpSpPr/>
          <p:nvPr/>
        </p:nvGrpSpPr>
        <p:grpSpPr>
          <a:xfrm>
            <a:off x="-1" y="17762"/>
            <a:ext cx="12188825" cy="742"/>
            <a:chOff x="-1" y="1761975"/>
            <a:chExt cx="12188825" cy="742"/>
          </a:xfrm>
        </p:grpSpPr>
        <p:cxnSp>
          <p:nvCxnSpPr>
            <p:cNvPr id="55" name="Shape 55"/>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56" name="Shape 56"/>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57" name="Shape 57"/>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58" name="Shape 58"/>
          <p:cNvGrpSpPr/>
          <p:nvPr/>
        </p:nvGrpSpPr>
        <p:grpSpPr>
          <a:xfrm>
            <a:off x="-1" y="6406187"/>
            <a:ext cx="12188825" cy="451813"/>
            <a:chOff x="-1" y="6406187"/>
            <a:chExt cx="12188825" cy="451813"/>
          </a:xfrm>
        </p:grpSpPr>
        <p:sp>
          <p:nvSpPr>
            <p:cNvPr id="59" name="Shape 59"/>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0" name="Shape 60"/>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61" name="Shape 61"/>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rchbearer">
  <p:cSld name="Torchbearer">
    <p:spTree>
      <p:nvGrpSpPr>
        <p:cNvPr id="62"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64" name="Shape 64"/>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67" name="Shape 67"/>
          <p:cNvGrpSpPr/>
          <p:nvPr/>
        </p:nvGrpSpPr>
        <p:grpSpPr>
          <a:xfrm>
            <a:off x="-1" y="17762"/>
            <a:ext cx="12188825" cy="742"/>
            <a:chOff x="-1" y="1761975"/>
            <a:chExt cx="12188825" cy="742"/>
          </a:xfrm>
        </p:grpSpPr>
        <p:cxnSp>
          <p:nvCxnSpPr>
            <p:cNvPr id="68" name="Shape 68"/>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69" name="Shape 69"/>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70" name="Shape 70"/>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71" name="Shape 71"/>
          <p:cNvGrpSpPr/>
          <p:nvPr/>
        </p:nvGrpSpPr>
        <p:grpSpPr>
          <a:xfrm>
            <a:off x="-1" y="6406187"/>
            <a:ext cx="12188825" cy="451813"/>
            <a:chOff x="-1" y="6406187"/>
            <a:chExt cx="12188825" cy="451813"/>
          </a:xfrm>
        </p:grpSpPr>
        <p:sp>
          <p:nvSpPr>
            <p:cNvPr id="72" name="Shape 72"/>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73" name="Shape 73"/>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74" name="Shape 74"/>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udents with NYC skyline">
  <p:cSld name="Students with NYC skyline">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77" name="Shape 77"/>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Shape 78"/>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Shape 79"/>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80" name="Shape 80"/>
          <p:cNvGrpSpPr/>
          <p:nvPr/>
        </p:nvGrpSpPr>
        <p:grpSpPr>
          <a:xfrm>
            <a:off x="-1" y="17762"/>
            <a:ext cx="12188825" cy="742"/>
            <a:chOff x="-1" y="1761975"/>
            <a:chExt cx="12188825" cy="742"/>
          </a:xfrm>
        </p:grpSpPr>
        <p:cxnSp>
          <p:nvCxnSpPr>
            <p:cNvPr id="81" name="Shape 81"/>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82" name="Shape 82"/>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83" name="Shape 83"/>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84" name="Shape 84"/>
          <p:cNvGrpSpPr/>
          <p:nvPr/>
        </p:nvGrpSpPr>
        <p:grpSpPr>
          <a:xfrm>
            <a:off x="-1" y="6406187"/>
            <a:ext cx="12188825" cy="451813"/>
            <a:chOff x="-1" y="6406187"/>
            <a:chExt cx="12188825" cy="451813"/>
          </a:xfrm>
        </p:grpSpPr>
        <p:sp>
          <p:nvSpPr>
            <p:cNvPr id="85" name="Shape 85"/>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6" name="Shape 86"/>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87" name="Shape 87"/>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dwin A Stevens Hall">
  <p:cSld name="Edwin A Stevens Hall">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90" name="Shape 90"/>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Shape 91"/>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Shape 92"/>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93" name="Shape 93"/>
          <p:cNvGrpSpPr/>
          <p:nvPr/>
        </p:nvGrpSpPr>
        <p:grpSpPr>
          <a:xfrm>
            <a:off x="-1" y="17762"/>
            <a:ext cx="12188825" cy="742"/>
            <a:chOff x="-1" y="1761975"/>
            <a:chExt cx="12188825" cy="742"/>
          </a:xfrm>
        </p:grpSpPr>
        <p:cxnSp>
          <p:nvCxnSpPr>
            <p:cNvPr id="94" name="Shape 94"/>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95" name="Shape 95"/>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96" name="Shape 96"/>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97" name="Shape 97"/>
          <p:cNvGrpSpPr/>
          <p:nvPr/>
        </p:nvGrpSpPr>
        <p:grpSpPr>
          <a:xfrm>
            <a:off x="-1" y="6406187"/>
            <a:ext cx="12188825" cy="451813"/>
            <a:chOff x="-1" y="6406187"/>
            <a:chExt cx="12188825" cy="451813"/>
          </a:xfrm>
        </p:grpSpPr>
        <p:sp>
          <p:nvSpPr>
            <p:cNvPr id="98" name="Shape 98"/>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9" name="Shape 99"/>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00" name="Shape 100"/>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mpus Aerial">
  <p:cSld name="Campus Aerial">
    <p:spTree>
      <p:nvGrpSpPr>
        <p:cNvPr id="101" name="Shape 101"/>
        <p:cNvGrpSpPr/>
        <p:nvPr/>
      </p:nvGrpSpPr>
      <p:grpSpPr>
        <a:xfrm>
          <a:off x="0" y="0"/>
          <a:ext cx="0" cy="0"/>
          <a:chOff x="0" y="0"/>
          <a:chExt cx="0" cy="0"/>
        </a:xfrm>
      </p:grpSpPr>
      <p:pic>
        <p:nvPicPr>
          <p:cNvPr id="102" name="Shape 102"/>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103" name="Shape 103"/>
          <p:cNvSpPr txBox="1"/>
          <p:nvPr>
            <p:ph idx="1" type="body"/>
          </p:nvPr>
        </p:nvSpPr>
        <p:spPr>
          <a:xfrm>
            <a:off x="216054" y="4829299"/>
            <a:ext cx="7396070" cy="1256167"/>
          </a:xfrm>
          <a:prstGeom prst="rect">
            <a:avLst/>
          </a:prstGeom>
          <a:noFill/>
          <a:ln>
            <a:noFill/>
          </a:ln>
        </p:spPr>
        <p:txBody>
          <a:bodyPr anchorCtr="0" anchor="t" bIns="91425" lIns="91425" spcFirstLastPara="1" rIns="91425" wrap="square" tIns="91425"/>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Shape 104"/>
          <p:cNvSpPr txBox="1"/>
          <p:nvPr>
            <p:ph idx="2" type="body"/>
          </p:nvPr>
        </p:nvSpPr>
        <p:spPr>
          <a:xfrm>
            <a:off x="226633" y="3496385"/>
            <a:ext cx="7399469" cy="120468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5" name="Shape 105"/>
          <p:cNvSpPr txBox="1"/>
          <p:nvPr>
            <p:ph idx="3" type="body"/>
          </p:nvPr>
        </p:nvSpPr>
        <p:spPr>
          <a:xfrm>
            <a:off x="226633" y="2155151"/>
            <a:ext cx="7408580" cy="121941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06" name="Shape 106"/>
          <p:cNvGrpSpPr/>
          <p:nvPr/>
        </p:nvGrpSpPr>
        <p:grpSpPr>
          <a:xfrm>
            <a:off x="-1" y="17762"/>
            <a:ext cx="12188825" cy="742"/>
            <a:chOff x="-1" y="1761975"/>
            <a:chExt cx="12188825" cy="742"/>
          </a:xfrm>
        </p:grpSpPr>
        <p:cxnSp>
          <p:nvCxnSpPr>
            <p:cNvPr id="107" name="Shape 107"/>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08" name="Shape 108"/>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09" name="Shape 109"/>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10" name="Shape 110"/>
          <p:cNvGrpSpPr/>
          <p:nvPr/>
        </p:nvGrpSpPr>
        <p:grpSpPr>
          <a:xfrm>
            <a:off x="-1" y="6406187"/>
            <a:ext cx="12188825" cy="451813"/>
            <a:chOff x="-1" y="6406187"/>
            <a:chExt cx="12188825" cy="451813"/>
          </a:xfrm>
        </p:grpSpPr>
        <p:sp>
          <p:nvSpPr>
            <p:cNvPr id="111" name="Shape 111"/>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2" name="Shape 112"/>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3" name="Shape 113"/>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Bullets">
  <p:cSld name="Subhead w/ Bullets">
    <p:spTree>
      <p:nvGrpSpPr>
        <p:cNvPr id="124" name="Shape 124"/>
        <p:cNvGrpSpPr/>
        <p:nvPr/>
      </p:nvGrpSpPr>
      <p:grpSpPr>
        <a:xfrm>
          <a:off x="0" y="0"/>
          <a:ext cx="0" cy="0"/>
          <a:chOff x="0" y="0"/>
          <a:chExt cx="0" cy="0"/>
        </a:xfrm>
      </p:grpSpPr>
      <p:sp>
        <p:nvSpPr>
          <p:cNvPr id="125" name="Shape 125"/>
          <p:cNvSpPr txBox="1"/>
          <p:nvPr>
            <p:ph idx="1" type="body"/>
          </p:nvPr>
        </p:nvSpPr>
        <p:spPr>
          <a:xfrm>
            <a:off x="302605" y="1708726"/>
            <a:ext cx="11585731" cy="4385167"/>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27" name="Shape 127"/>
          <p:cNvSpPr txBox="1"/>
          <p:nvPr>
            <p:ph type="title"/>
          </p:nvPr>
        </p:nvSpPr>
        <p:spPr>
          <a:xfrm>
            <a:off x="302605" y="418354"/>
            <a:ext cx="9735251" cy="535863"/>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Arial"/>
              <a:buNone/>
              <a:defRPr b="1" i="0" sz="30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28" name="Shape 128"/>
          <p:cNvSpPr txBox="1"/>
          <p:nvPr>
            <p:ph idx="2" type="body"/>
          </p:nvPr>
        </p:nvSpPr>
        <p:spPr>
          <a:xfrm>
            <a:off x="302606" y="1006103"/>
            <a:ext cx="9764792" cy="40806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14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3.png"/><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3.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sp>
        <p:nvSpPr>
          <p:cNvPr id="115" name="Shape 115"/>
          <p:cNvSpPr/>
          <p:nvPr/>
        </p:nvSpPr>
        <p:spPr>
          <a:xfrm>
            <a:off x="0" y="6446520"/>
            <a:ext cx="12188825"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6" name="Shape 116"/>
          <p:cNvCxnSpPr/>
          <p:nvPr/>
        </p:nvCxnSpPr>
        <p:spPr>
          <a:xfrm>
            <a:off x="8129945" y="6419317"/>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7" name="Shape 117"/>
          <p:cNvCxnSpPr/>
          <p:nvPr/>
        </p:nvCxnSpPr>
        <p:spPr>
          <a:xfrm>
            <a:off x="-1" y="6420059"/>
            <a:ext cx="8129946" cy="0"/>
          </a:xfrm>
          <a:prstGeom prst="straightConnector1">
            <a:avLst/>
          </a:prstGeom>
          <a:noFill/>
          <a:ln cap="flat" cmpd="sng" w="50800">
            <a:solidFill>
              <a:srgbClr val="0F787D"/>
            </a:solidFill>
            <a:prstDash val="solid"/>
            <a:round/>
            <a:headEnd len="sm" w="sm" type="none"/>
            <a:tailEnd len="sm" w="sm" type="none"/>
          </a:ln>
        </p:spPr>
      </p:cxnSp>
      <p:grpSp>
        <p:nvGrpSpPr>
          <p:cNvPr id="118" name="Shape 118"/>
          <p:cNvGrpSpPr/>
          <p:nvPr/>
        </p:nvGrpSpPr>
        <p:grpSpPr>
          <a:xfrm>
            <a:off x="-1" y="-8881"/>
            <a:ext cx="12188825" cy="1238113"/>
            <a:chOff x="0" y="0"/>
            <a:chExt cx="9144000" cy="928827"/>
          </a:xfrm>
        </p:grpSpPr>
        <p:cxnSp>
          <p:nvCxnSpPr>
            <p:cNvPr id="119" name="Shape 119"/>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20" name="Shape 120"/>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21" name="Shape 121"/>
            <p:cNvPicPr preferRelativeResize="0"/>
            <p:nvPr/>
          </p:nvPicPr>
          <p:blipFill rotWithShape="1">
            <a:blip r:embed="rId1">
              <a:alphaModFix/>
            </a:blip>
            <a:srcRect b="0" l="0" r="68665" t="13018"/>
            <a:stretch/>
          </p:blipFill>
          <p:spPr>
            <a:xfrm>
              <a:off x="8323018" y="0"/>
              <a:ext cx="588774" cy="928827"/>
            </a:xfrm>
            <a:prstGeom prst="rect">
              <a:avLst/>
            </a:prstGeom>
            <a:noFill/>
            <a:ln>
              <a:noFill/>
            </a:ln>
          </p:spPr>
        </p:pic>
      </p:grpSp>
      <p:pic>
        <p:nvPicPr>
          <p:cNvPr id="122" name="Shape 122"/>
          <p:cNvPicPr preferRelativeResize="0"/>
          <p:nvPr/>
        </p:nvPicPr>
        <p:blipFill rotWithShape="1">
          <a:blip r:embed="rId2">
            <a:alphaModFix/>
          </a:blip>
          <a:srcRect b="0" l="0" r="0" t="0"/>
          <a:stretch/>
        </p:blipFill>
        <p:spPr>
          <a:xfrm>
            <a:off x="8435975" y="6584950"/>
            <a:ext cx="2933700" cy="127000"/>
          </a:xfrm>
          <a:prstGeom prst="rect">
            <a:avLst/>
          </a:prstGeom>
          <a:noFill/>
          <a:ln>
            <a:noFill/>
          </a:ln>
        </p:spPr>
      </p:pic>
      <p:sp>
        <p:nvSpPr>
          <p:cNvPr id="123" name="Shape 123"/>
          <p:cNvSpPr txBox="1"/>
          <p:nvPr>
            <p:ph idx="12" type="sldNum"/>
          </p:nvPr>
        </p:nvSpPr>
        <p:spPr>
          <a:xfrm>
            <a:off x="11591176" y="6460940"/>
            <a:ext cx="47662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33.png"/><Relationship Id="rId7"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12.jpg"/><Relationship Id="rId5"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1" type="body"/>
          </p:nvPr>
        </p:nvSpPr>
        <p:spPr>
          <a:xfrm>
            <a:off x="216050" y="4164700"/>
            <a:ext cx="6773100" cy="19209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Font typeface="Arial"/>
              <a:buNone/>
            </a:pPr>
            <a:r>
              <a:rPr lang="en-US" sz="2200"/>
              <a:t>Instructor: Rong Liu</a:t>
            </a:r>
            <a:endParaRPr sz="2200"/>
          </a:p>
          <a:p>
            <a:pPr indent="0" lvl="0" marL="0" rtl="0">
              <a:lnSpc>
                <a:spcPct val="115000"/>
              </a:lnSpc>
              <a:spcBef>
                <a:spcPts val="0"/>
              </a:spcBef>
              <a:spcAft>
                <a:spcPts val="0"/>
              </a:spcAft>
              <a:buClr>
                <a:schemeClr val="dk1"/>
              </a:buClr>
              <a:buFont typeface="Arial"/>
              <a:buNone/>
            </a:pPr>
            <a:r>
              <a:t/>
            </a:r>
            <a:endParaRPr sz="2200"/>
          </a:p>
          <a:p>
            <a:pPr indent="0" lvl="0" marL="0" rtl="0">
              <a:lnSpc>
                <a:spcPct val="115000"/>
              </a:lnSpc>
              <a:spcBef>
                <a:spcPts val="0"/>
              </a:spcBef>
              <a:spcAft>
                <a:spcPts val="0"/>
              </a:spcAft>
              <a:buClr>
                <a:schemeClr val="dk1"/>
              </a:buClr>
              <a:buFont typeface="Arial"/>
              <a:buNone/>
            </a:pPr>
            <a:r>
              <a:rPr lang="en-US" sz="2200"/>
              <a:t>Student:    </a:t>
            </a:r>
            <a:r>
              <a:rPr lang="en-US" sz="2200"/>
              <a:t>Chieh Shih	</a:t>
            </a:r>
            <a:endParaRPr sz="2200"/>
          </a:p>
          <a:p>
            <a:pPr indent="457200" lvl="0" marL="457200" rtl="0">
              <a:lnSpc>
                <a:spcPct val="115000"/>
              </a:lnSpc>
              <a:spcBef>
                <a:spcPts val="0"/>
              </a:spcBef>
              <a:spcAft>
                <a:spcPts val="0"/>
              </a:spcAft>
              <a:buClr>
                <a:schemeClr val="dk1"/>
              </a:buClr>
              <a:buFont typeface="Arial"/>
              <a:buNone/>
            </a:pPr>
            <a:r>
              <a:rPr lang="en-US" sz="2200"/>
              <a:t>      Ping-Lun Yeh</a:t>
            </a:r>
            <a:endParaRPr sz="2200"/>
          </a:p>
          <a:p>
            <a:pPr indent="0" lvl="0" marL="914400" rtl="0">
              <a:lnSpc>
                <a:spcPct val="115000"/>
              </a:lnSpc>
              <a:spcBef>
                <a:spcPts val="0"/>
              </a:spcBef>
              <a:spcAft>
                <a:spcPts val="0"/>
              </a:spcAft>
              <a:buClr>
                <a:schemeClr val="dk1"/>
              </a:buClr>
              <a:buFont typeface="Arial"/>
              <a:buNone/>
            </a:pPr>
            <a:r>
              <a:rPr lang="en-US" sz="2200"/>
              <a:t>      Ming-Ting Hsieh</a:t>
            </a:r>
            <a:endParaRPr sz="2200"/>
          </a:p>
          <a:p>
            <a:pPr indent="0" lvl="0" marL="0" marR="0" rtl="0">
              <a:lnSpc>
                <a:spcPct val="115000"/>
              </a:lnSpc>
              <a:spcBef>
                <a:spcPts val="0"/>
              </a:spcBef>
              <a:spcAft>
                <a:spcPts val="0"/>
              </a:spcAft>
              <a:buClr>
                <a:schemeClr val="dk1"/>
              </a:buClr>
              <a:buFont typeface="Arial"/>
              <a:buNone/>
            </a:pPr>
            <a:r>
              <a:t/>
            </a:r>
            <a:endParaRPr i="1" sz="2000"/>
          </a:p>
        </p:txBody>
      </p:sp>
      <p:sp>
        <p:nvSpPr>
          <p:cNvPr id="169" name="Shape 169"/>
          <p:cNvSpPr txBox="1"/>
          <p:nvPr>
            <p:ph idx="2" type="body"/>
          </p:nvPr>
        </p:nvSpPr>
        <p:spPr>
          <a:xfrm>
            <a:off x="226625" y="3314950"/>
            <a:ext cx="6616800" cy="67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a:t>Predicting the NBA Using Twitter</a:t>
            </a:r>
            <a:endParaRPr b="1" i="0" sz="2400"/>
          </a:p>
        </p:txBody>
      </p:sp>
      <p:sp>
        <p:nvSpPr>
          <p:cNvPr id="170" name="Shape 170"/>
          <p:cNvSpPr txBox="1"/>
          <p:nvPr>
            <p:ph idx="3" type="body"/>
          </p:nvPr>
        </p:nvSpPr>
        <p:spPr>
          <a:xfrm>
            <a:off x="226625" y="1961600"/>
            <a:ext cx="8529900" cy="118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3200"/>
              <a:t>BIA660</a:t>
            </a:r>
            <a:endParaRPr sz="3200"/>
          </a:p>
          <a:p>
            <a:pPr indent="0" lvl="0" marL="0" marR="0" rtl="0" algn="l">
              <a:lnSpc>
                <a:spcPct val="100000"/>
              </a:lnSpc>
              <a:spcBef>
                <a:spcPts val="0"/>
              </a:spcBef>
              <a:spcAft>
                <a:spcPts val="0"/>
              </a:spcAft>
              <a:buClr>
                <a:schemeClr val="dk1"/>
              </a:buClr>
              <a:buFont typeface="Arial"/>
              <a:buNone/>
            </a:pPr>
            <a:r>
              <a:rPr lang="en-US" sz="3200"/>
              <a:t>Web Analytics</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281" name="Shape 281"/>
          <p:cNvSpPr txBox="1"/>
          <p:nvPr>
            <p:ph type="title"/>
          </p:nvPr>
        </p:nvSpPr>
        <p:spPr>
          <a:xfrm>
            <a:off x="302600" y="418350"/>
            <a:ext cx="100185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Supervised Learning II - </a:t>
            </a:r>
            <a:r>
              <a:rPr lang="en-US"/>
              <a:t>Convolutional neural network</a:t>
            </a:r>
            <a:endParaRPr/>
          </a:p>
        </p:txBody>
      </p:sp>
      <p:pic>
        <p:nvPicPr>
          <p:cNvPr id="282" name="Shape 282"/>
          <p:cNvPicPr preferRelativeResize="0"/>
          <p:nvPr/>
        </p:nvPicPr>
        <p:blipFill>
          <a:blip r:embed="rId3">
            <a:alphaModFix/>
          </a:blip>
          <a:stretch>
            <a:fillRect/>
          </a:stretch>
        </p:blipFill>
        <p:spPr>
          <a:xfrm>
            <a:off x="1420664" y="1390425"/>
            <a:ext cx="9347476" cy="4751725"/>
          </a:xfrm>
          <a:prstGeom prst="rect">
            <a:avLst/>
          </a:prstGeom>
          <a:noFill/>
          <a:ln>
            <a:noFill/>
          </a:ln>
        </p:spPr>
      </p:pic>
      <p:sp>
        <p:nvSpPr>
          <p:cNvPr id="283" name="Shape 283"/>
          <p:cNvSpPr txBox="1"/>
          <p:nvPr/>
        </p:nvSpPr>
        <p:spPr>
          <a:xfrm>
            <a:off x="465500" y="1390425"/>
            <a:ext cx="5347800" cy="635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US" sz="1800">
                <a:solidFill>
                  <a:schemeClr val="dk1"/>
                </a:solidFill>
                <a:latin typeface="Times New Roman"/>
                <a:ea typeface="Times New Roman"/>
                <a:cs typeface="Times New Roman"/>
                <a:sym typeface="Times New Roman"/>
              </a:rPr>
              <a:t>How to use CNN to predict the game’s result? </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290" name="Shape 290"/>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Supervised Learning II</a:t>
            </a:r>
            <a:r>
              <a:rPr lang="en-US"/>
              <a:t> - CNN (1)</a:t>
            </a:r>
            <a:endParaRPr/>
          </a:p>
        </p:txBody>
      </p:sp>
      <p:sp>
        <p:nvSpPr>
          <p:cNvPr id="291" name="Shape 291"/>
          <p:cNvSpPr txBox="1"/>
          <p:nvPr>
            <p:ph idx="2" type="body"/>
          </p:nvPr>
        </p:nvSpPr>
        <p:spPr>
          <a:xfrm>
            <a:off x="302606" y="1234703"/>
            <a:ext cx="9764700" cy="4080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Step1. Make the Sentiment Table and Convert to Image</a:t>
            </a:r>
            <a:endParaRPr sz="2400"/>
          </a:p>
        </p:txBody>
      </p:sp>
      <p:pic>
        <p:nvPicPr>
          <p:cNvPr id="292" name="Shape 292"/>
          <p:cNvPicPr preferRelativeResize="0"/>
          <p:nvPr/>
        </p:nvPicPr>
        <p:blipFill>
          <a:blip r:embed="rId3">
            <a:alphaModFix/>
          </a:blip>
          <a:stretch>
            <a:fillRect/>
          </a:stretch>
        </p:blipFill>
        <p:spPr>
          <a:xfrm>
            <a:off x="176075" y="1745124"/>
            <a:ext cx="11836676" cy="33677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299" name="Shape 299"/>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Supervised Learning II </a:t>
            </a:r>
            <a:r>
              <a:rPr lang="en-US"/>
              <a:t>- CNN (2)</a:t>
            </a:r>
            <a:endParaRPr/>
          </a:p>
        </p:txBody>
      </p:sp>
      <p:sp>
        <p:nvSpPr>
          <p:cNvPr id="300" name="Shape 300"/>
          <p:cNvSpPr txBox="1"/>
          <p:nvPr>
            <p:ph idx="2" type="body"/>
          </p:nvPr>
        </p:nvSpPr>
        <p:spPr>
          <a:xfrm>
            <a:off x="302606" y="1234703"/>
            <a:ext cx="9764700" cy="40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2400">
                <a:latin typeface="Times New Roman"/>
                <a:ea typeface="Times New Roman"/>
                <a:cs typeface="Times New Roman"/>
                <a:sym typeface="Times New Roman"/>
              </a:rPr>
              <a:t>Step</a:t>
            </a:r>
            <a:r>
              <a:rPr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Build CNN Structure</a:t>
            </a:r>
            <a:endParaRPr sz="2400"/>
          </a:p>
        </p:txBody>
      </p:sp>
      <p:pic>
        <p:nvPicPr>
          <p:cNvPr id="301" name="Shape 301"/>
          <p:cNvPicPr preferRelativeResize="0"/>
          <p:nvPr/>
        </p:nvPicPr>
        <p:blipFill>
          <a:blip r:embed="rId3">
            <a:alphaModFix/>
          </a:blip>
          <a:stretch>
            <a:fillRect/>
          </a:stretch>
        </p:blipFill>
        <p:spPr>
          <a:xfrm>
            <a:off x="712213" y="1694650"/>
            <a:ext cx="10764401" cy="383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308" name="Shape 308"/>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Supervised Learning II </a:t>
            </a:r>
            <a:r>
              <a:rPr lang="en-US"/>
              <a:t>- CNN (3)</a:t>
            </a:r>
            <a:endParaRPr/>
          </a:p>
        </p:txBody>
      </p:sp>
      <p:sp>
        <p:nvSpPr>
          <p:cNvPr id="309" name="Shape 309"/>
          <p:cNvSpPr txBox="1"/>
          <p:nvPr>
            <p:ph idx="2" type="body"/>
          </p:nvPr>
        </p:nvSpPr>
        <p:spPr>
          <a:xfrm>
            <a:off x="302606" y="1234703"/>
            <a:ext cx="9764700" cy="40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2400">
                <a:latin typeface="Times New Roman"/>
                <a:ea typeface="Times New Roman"/>
                <a:cs typeface="Times New Roman"/>
                <a:sym typeface="Times New Roman"/>
              </a:rPr>
              <a:t>Step3. Training data</a:t>
            </a:r>
            <a:endParaRPr sz="2400"/>
          </a:p>
        </p:txBody>
      </p:sp>
      <p:pic>
        <p:nvPicPr>
          <p:cNvPr id="310" name="Shape 310"/>
          <p:cNvPicPr preferRelativeResize="0"/>
          <p:nvPr/>
        </p:nvPicPr>
        <p:blipFill>
          <a:blip r:embed="rId3">
            <a:alphaModFix/>
          </a:blip>
          <a:stretch>
            <a:fillRect/>
          </a:stretch>
        </p:blipFill>
        <p:spPr>
          <a:xfrm>
            <a:off x="542113" y="2008578"/>
            <a:ext cx="4848225" cy="3257550"/>
          </a:xfrm>
          <a:prstGeom prst="rect">
            <a:avLst/>
          </a:prstGeom>
          <a:noFill/>
          <a:ln>
            <a:noFill/>
          </a:ln>
        </p:spPr>
      </p:pic>
      <p:pic>
        <p:nvPicPr>
          <p:cNvPr id="311" name="Shape 311"/>
          <p:cNvPicPr preferRelativeResize="0"/>
          <p:nvPr/>
        </p:nvPicPr>
        <p:blipFill rotWithShape="1">
          <a:blip r:embed="rId4">
            <a:alphaModFix/>
          </a:blip>
          <a:srcRect b="0" l="0" r="0" t="35342"/>
          <a:stretch/>
        </p:blipFill>
        <p:spPr>
          <a:xfrm>
            <a:off x="5542750" y="1464921"/>
            <a:ext cx="6489575" cy="1281075"/>
          </a:xfrm>
          <a:prstGeom prst="rect">
            <a:avLst/>
          </a:prstGeom>
          <a:noFill/>
          <a:ln>
            <a:noFill/>
          </a:ln>
        </p:spPr>
      </p:pic>
      <p:pic>
        <p:nvPicPr>
          <p:cNvPr id="312" name="Shape 312"/>
          <p:cNvPicPr preferRelativeResize="0"/>
          <p:nvPr/>
        </p:nvPicPr>
        <p:blipFill>
          <a:blip r:embed="rId5">
            <a:alphaModFix/>
          </a:blip>
          <a:stretch>
            <a:fillRect/>
          </a:stretch>
        </p:blipFill>
        <p:spPr>
          <a:xfrm>
            <a:off x="5542738" y="2711363"/>
            <a:ext cx="5391150" cy="685800"/>
          </a:xfrm>
          <a:prstGeom prst="rect">
            <a:avLst/>
          </a:prstGeom>
          <a:noFill/>
          <a:ln>
            <a:noFill/>
          </a:ln>
        </p:spPr>
      </p:pic>
      <p:sp>
        <p:nvSpPr>
          <p:cNvPr id="313" name="Shape 313"/>
          <p:cNvSpPr txBox="1"/>
          <p:nvPr/>
        </p:nvSpPr>
        <p:spPr>
          <a:xfrm>
            <a:off x="1034000" y="5414175"/>
            <a:ext cx="4157400" cy="794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US">
                <a:solidFill>
                  <a:schemeClr val="dk1"/>
                </a:solidFill>
                <a:highlight>
                  <a:srgbClr val="FFFFFF"/>
                </a:highlight>
                <a:latin typeface="Times New Roman"/>
                <a:ea typeface="Times New Roman"/>
                <a:cs typeface="Times New Roman"/>
                <a:sym typeface="Times New Roman"/>
              </a:rPr>
              <a:t>Batch_size=20</a:t>
            </a:r>
            <a:endParaRPr b="1">
              <a:solidFill>
                <a:schemeClr val="dk1"/>
              </a:solidFill>
              <a:highlight>
                <a:srgbClr val="FFFFFF"/>
              </a:highlight>
              <a:latin typeface="Times New Roman"/>
              <a:ea typeface="Times New Roman"/>
              <a:cs typeface="Times New Roman"/>
              <a:sym typeface="Times New Roman"/>
            </a:endParaRPr>
          </a:p>
          <a:p>
            <a:pPr indent="0" lvl="0" marL="0" rtl="0">
              <a:lnSpc>
                <a:spcPct val="115000"/>
              </a:lnSpc>
              <a:spcBef>
                <a:spcPts val="0"/>
              </a:spcBef>
              <a:spcAft>
                <a:spcPts val="0"/>
              </a:spcAft>
              <a:buNone/>
            </a:pPr>
            <a:r>
              <a:rPr b="1" lang="en-US">
                <a:solidFill>
                  <a:schemeClr val="dk1"/>
                </a:solidFill>
                <a:highlight>
                  <a:srgbClr val="FFFFFF"/>
                </a:highlight>
                <a:latin typeface="Times New Roman"/>
                <a:ea typeface="Times New Roman"/>
                <a:cs typeface="Times New Roman"/>
                <a:sym typeface="Times New Roman"/>
              </a:rPr>
              <a:t>Train on 169 samples, validate on 43 samples</a:t>
            </a:r>
            <a:endParaRPr b="1">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320" name="Shape 320"/>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Supervised Learning II</a:t>
            </a:r>
            <a:r>
              <a:rPr lang="en-US"/>
              <a:t> - CNN (3)</a:t>
            </a:r>
            <a:endParaRPr/>
          </a:p>
        </p:txBody>
      </p:sp>
      <p:sp>
        <p:nvSpPr>
          <p:cNvPr id="321" name="Shape 321"/>
          <p:cNvSpPr txBox="1"/>
          <p:nvPr>
            <p:ph idx="2" type="body"/>
          </p:nvPr>
        </p:nvSpPr>
        <p:spPr>
          <a:xfrm>
            <a:off x="302606" y="1234703"/>
            <a:ext cx="9764700" cy="40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2400">
                <a:latin typeface="Times New Roman"/>
                <a:ea typeface="Times New Roman"/>
                <a:cs typeface="Times New Roman"/>
                <a:sym typeface="Times New Roman"/>
              </a:rPr>
              <a:t>Step3. Training and Early Stopping</a:t>
            </a:r>
            <a:endParaRPr sz="2400"/>
          </a:p>
        </p:txBody>
      </p:sp>
      <p:pic>
        <p:nvPicPr>
          <p:cNvPr id="322" name="Shape 322"/>
          <p:cNvPicPr preferRelativeResize="0"/>
          <p:nvPr/>
        </p:nvPicPr>
        <p:blipFill>
          <a:blip r:embed="rId3">
            <a:alphaModFix/>
          </a:blip>
          <a:stretch>
            <a:fillRect/>
          </a:stretch>
        </p:blipFill>
        <p:spPr>
          <a:xfrm>
            <a:off x="542113" y="2008578"/>
            <a:ext cx="4848225" cy="3257550"/>
          </a:xfrm>
          <a:prstGeom prst="rect">
            <a:avLst/>
          </a:prstGeom>
          <a:noFill/>
          <a:ln>
            <a:noFill/>
          </a:ln>
        </p:spPr>
      </p:pic>
      <p:pic>
        <p:nvPicPr>
          <p:cNvPr id="323" name="Shape 323"/>
          <p:cNvPicPr preferRelativeResize="0"/>
          <p:nvPr/>
        </p:nvPicPr>
        <p:blipFill rotWithShape="1">
          <a:blip r:embed="rId4">
            <a:alphaModFix/>
          </a:blip>
          <a:srcRect b="0" l="0" r="0" t="35342"/>
          <a:stretch/>
        </p:blipFill>
        <p:spPr>
          <a:xfrm>
            <a:off x="5542750" y="1464921"/>
            <a:ext cx="6489575" cy="1281075"/>
          </a:xfrm>
          <a:prstGeom prst="rect">
            <a:avLst/>
          </a:prstGeom>
          <a:noFill/>
          <a:ln>
            <a:noFill/>
          </a:ln>
        </p:spPr>
      </p:pic>
      <p:pic>
        <p:nvPicPr>
          <p:cNvPr id="324" name="Shape 324"/>
          <p:cNvPicPr preferRelativeResize="0"/>
          <p:nvPr/>
        </p:nvPicPr>
        <p:blipFill>
          <a:blip r:embed="rId5">
            <a:alphaModFix/>
          </a:blip>
          <a:stretch>
            <a:fillRect/>
          </a:stretch>
        </p:blipFill>
        <p:spPr>
          <a:xfrm>
            <a:off x="5542738" y="2711363"/>
            <a:ext cx="5391150" cy="685800"/>
          </a:xfrm>
          <a:prstGeom prst="rect">
            <a:avLst/>
          </a:prstGeom>
          <a:noFill/>
          <a:ln>
            <a:noFill/>
          </a:ln>
        </p:spPr>
      </p:pic>
      <p:sp>
        <p:nvSpPr>
          <p:cNvPr id="325" name="Shape 325"/>
          <p:cNvSpPr txBox="1"/>
          <p:nvPr/>
        </p:nvSpPr>
        <p:spPr>
          <a:xfrm>
            <a:off x="1034000" y="5414175"/>
            <a:ext cx="4157400" cy="794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US">
                <a:solidFill>
                  <a:schemeClr val="dk1"/>
                </a:solidFill>
                <a:highlight>
                  <a:srgbClr val="FFFFFF"/>
                </a:highlight>
                <a:latin typeface="Times New Roman"/>
                <a:ea typeface="Times New Roman"/>
                <a:cs typeface="Times New Roman"/>
                <a:sym typeface="Times New Roman"/>
              </a:rPr>
              <a:t>Batch_size=20</a:t>
            </a:r>
            <a:endParaRPr b="1">
              <a:solidFill>
                <a:schemeClr val="dk1"/>
              </a:solidFill>
              <a:highlight>
                <a:srgbClr val="FFFFFF"/>
              </a:highlight>
              <a:latin typeface="Times New Roman"/>
              <a:ea typeface="Times New Roman"/>
              <a:cs typeface="Times New Roman"/>
              <a:sym typeface="Times New Roman"/>
            </a:endParaRPr>
          </a:p>
          <a:p>
            <a:pPr indent="0" lvl="0" marL="0" rtl="0">
              <a:lnSpc>
                <a:spcPct val="115000"/>
              </a:lnSpc>
              <a:spcBef>
                <a:spcPts val="0"/>
              </a:spcBef>
              <a:spcAft>
                <a:spcPts val="0"/>
              </a:spcAft>
              <a:buNone/>
            </a:pPr>
            <a:r>
              <a:rPr b="1" lang="en-US">
                <a:solidFill>
                  <a:schemeClr val="dk1"/>
                </a:solidFill>
                <a:highlight>
                  <a:srgbClr val="FFFFFF"/>
                </a:highlight>
                <a:latin typeface="Times New Roman"/>
                <a:ea typeface="Times New Roman"/>
                <a:cs typeface="Times New Roman"/>
                <a:sym typeface="Times New Roman"/>
              </a:rPr>
              <a:t>Train on 169 samples, validate on 43 samples</a:t>
            </a:r>
            <a:endParaRPr b="1">
              <a:solidFill>
                <a:schemeClr val="dk1"/>
              </a:solidFill>
              <a:highlight>
                <a:srgbClr val="FFFFFF"/>
              </a:highlight>
              <a:latin typeface="Times New Roman"/>
              <a:ea typeface="Times New Roman"/>
              <a:cs typeface="Times New Roman"/>
              <a:sym typeface="Times New Roman"/>
            </a:endParaRPr>
          </a:p>
        </p:txBody>
      </p:sp>
      <p:pic>
        <p:nvPicPr>
          <p:cNvPr id="326" name="Shape 326"/>
          <p:cNvPicPr preferRelativeResize="0"/>
          <p:nvPr/>
        </p:nvPicPr>
        <p:blipFill>
          <a:blip r:embed="rId6">
            <a:alphaModFix/>
          </a:blip>
          <a:stretch>
            <a:fillRect/>
          </a:stretch>
        </p:blipFill>
        <p:spPr>
          <a:xfrm>
            <a:off x="5485850" y="4018217"/>
            <a:ext cx="6489575" cy="1158571"/>
          </a:xfrm>
          <a:prstGeom prst="rect">
            <a:avLst/>
          </a:prstGeom>
          <a:noFill/>
          <a:ln>
            <a:noFill/>
          </a:ln>
        </p:spPr>
      </p:pic>
      <p:pic>
        <p:nvPicPr>
          <p:cNvPr id="327" name="Shape 327"/>
          <p:cNvPicPr preferRelativeResize="0"/>
          <p:nvPr/>
        </p:nvPicPr>
        <p:blipFill>
          <a:blip r:embed="rId7">
            <a:alphaModFix/>
          </a:blip>
          <a:stretch>
            <a:fillRect/>
          </a:stretch>
        </p:blipFill>
        <p:spPr>
          <a:xfrm>
            <a:off x="5552275" y="5324975"/>
            <a:ext cx="5372100" cy="704850"/>
          </a:xfrm>
          <a:prstGeom prst="rect">
            <a:avLst/>
          </a:prstGeom>
          <a:noFill/>
          <a:ln>
            <a:noFill/>
          </a:ln>
        </p:spPr>
      </p:pic>
      <p:cxnSp>
        <p:nvCxnSpPr>
          <p:cNvPr id="328" name="Shape 328"/>
          <p:cNvCxnSpPr/>
          <p:nvPr/>
        </p:nvCxnSpPr>
        <p:spPr>
          <a:xfrm>
            <a:off x="2681350" y="2278638"/>
            <a:ext cx="0" cy="2499600"/>
          </a:xfrm>
          <a:prstGeom prst="straightConnector1">
            <a:avLst/>
          </a:prstGeom>
          <a:noFill/>
          <a:ln cap="flat" cmpd="sng" w="28575">
            <a:solidFill>
              <a:srgbClr val="FF0000"/>
            </a:solidFill>
            <a:prstDash val="solid"/>
            <a:round/>
            <a:headEnd len="med" w="med" type="none"/>
            <a:tailEnd len="med" w="med" type="none"/>
          </a:ln>
        </p:spPr>
      </p:cxnSp>
      <p:cxnSp>
        <p:nvCxnSpPr>
          <p:cNvPr id="329" name="Shape 329"/>
          <p:cNvCxnSpPr>
            <a:endCxn id="327" idx="1"/>
          </p:cNvCxnSpPr>
          <p:nvPr/>
        </p:nvCxnSpPr>
        <p:spPr>
          <a:xfrm>
            <a:off x="2887075" y="3541400"/>
            <a:ext cx="2665200" cy="2136000"/>
          </a:xfrm>
          <a:prstGeom prst="straightConnector1">
            <a:avLst/>
          </a:prstGeom>
          <a:noFill/>
          <a:ln cap="flat" cmpd="sng" w="9525">
            <a:solidFill>
              <a:schemeClr val="dk2"/>
            </a:solidFill>
            <a:prstDash val="solid"/>
            <a:round/>
            <a:headEnd len="med" w="med" type="none"/>
            <a:tailEnd len="med" w="med" type="triangle"/>
          </a:ln>
        </p:spPr>
      </p:cxnSp>
      <p:sp>
        <p:nvSpPr>
          <p:cNvPr id="330" name="Shape 330"/>
          <p:cNvSpPr txBox="1"/>
          <p:nvPr/>
        </p:nvSpPr>
        <p:spPr>
          <a:xfrm>
            <a:off x="5333450" y="3465375"/>
            <a:ext cx="3954000" cy="40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a:latin typeface="Times New Roman"/>
                <a:ea typeface="Times New Roman"/>
                <a:cs typeface="Times New Roman"/>
                <a:sym typeface="Times New Roman"/>
              </a:rPr>
              <a:t>EarlyStopping(monitor='val_loss', patience=10)</a:t>
            </a:r>
            <a:endParaRPr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idx="1" type="body"/>
          </p:nvPr>
        </p:nvSpPr>
        <p:spPr>
          <a:xfrm>
            <a:off x="302605" y="1708726"/>
            <a:ext cx="11585700" cy="4385100"/>
          </a:xfrm>
          <a:prstGeom prst="rect">
            <a:avLst/>
          </a:prstGeom>
        </p:spPr>
        <p:txBody>
          <a:bodyPr anchorCtr="0" anchor="t" bIns="91425" lIns="91425" spcFirstLastPara="1" rIns="91425" wrap="square" tIns="91425">
            <a:noAutofit/>
          </a:bodyPr>
          <a:lstStyle/>
          <a:p>
            <a:pPr indent="-184150" lvl="0" marL="285750" rtl="0">
              <a:spcBef>
                <a:spcPts val="0"/>
              </a:spcBef>
              <a:spcAft>
                <a:spcPts val="1200"/>
              </a:spcAft>
              <a:buNone/>
            </a:pPr>
            <a:r>
              <a:t/>
            </a:r>
            <a:endParaRPr/>
          </a:p>
        </p:txBody>
      </p:sp>
      <p:sp>
        <p:nvSpPr>
          <p:cNvPr id="337" name="Shape 337"/>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338" name="Shape 338"/>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Sentiment Analytics </a:t>
            </a:r>
            <a:r>
              <a:rPr lang="en-US"/>
              <a:t>- Naive Bayes (NB)</a:t>
            </a:r>
            <a:endParaRPr/>
          </a:p>
        </p:txBody>
      </p:sp>
      <p:sp>
        <p:nvSpPr>
          <p:cNvPr id="339" name="Shape 339"/>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340" name="Shape 340" title="Points scored"/>
          <p:cNvPicPr preferRelativeResize="0"/>
          <p:nvPr/>
        </p:nvPicPr>
        <p:blipFill>
          <a:blip r:embed="rId3">
            <a:alphaModFix/>
          </a:blip>
          <a:stretch>
            <a:fillRect/>
          </a:stretch>
        </p:blipFill>
        <p:spPr>
          <a:xfrm>
            <a:off x="1870013" y="1006094"/>
            <a:ext cx="8572500" cy="53006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idx="1" type="body"/>
          </p:nvPr>
        </p:nvSpPr>
        <p:spPr>
          <a:xfrm>
            <a:off x="302605" y="1708726"/>
            <a:ext cx="11585700" cy="4385100"/>
          </a:xfrm>
          <a:prstGeom prst="rect">
            <a:avLst/>
          </a:prstGeom>
        </p:spPr>
        <p:txBody>
          <a:bodyPr anchorCtr="0" anchor="t" bIns="91425" lIns="91425" spcFirstLastPara="1" rIns="91425" wrap="square" tIns="91425">
            <a:noAutofit/>
          </a:bodyPr>
          <a:lstStyle/>
          <a:p>
            <a:pPr indent="-184150" lvl="0" marL="285750">
              <a:spcBef>
                <a:spcPts val="0"/>
              </a:spcBef>
              <a:spcAft>
                <a:spcPts val="1200"/>
              </a:spcAft>
              <a:buNone/>
            </a:pPr>
            <a:r>
              <a:t/>
            </a:r>
            <a:endParaRPr/>
          </a:p>
        </p:txBody>
      </p:sp>
      <p:sp>
        <p:nvSpPr>
          <p:cNvPr id="347" name="Shape 347"/>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348" name="Shape 348"/>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t>Sentiment Analytics - Support Vector Machine (SVM)</a:t>
            </a:r>
            <a:endParaRPr/>
          </a:p>
        </p:txBody>
      </p:sp>
      <p:sp>
        <p:nvSpPr>
          <p:cNvPr id="349" name="Shape 349"/>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350" name="Shape 350" title="Points scored"/>
          <p:cNvPicPr preferRelativeResize="0"/>
          <p:nvPr/>
        </p:nvPicPr>
        <p:blipFill>
          <a:blip r:embed="rId3">
            <a:alphaModFix/>
          </a:blip>
          <a:stretch>
            <a:fillRect/>
          </a:stretch>
        </p:blipFill>
        <p:spPr>
          <a:xfrm>
            <a:off x="1870013" y="1006094"/>
            <a:ext cx="8572500" cy="53006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idx="1" type="body"/>
          </p:nvPr>
        </p:nvSpPr>
        <p:spPr>
          <a:xfrm>
            <a:off x="302605" y="1708726"/>
            <a:ext cx="11585700" cy="4385100"/>
          </a:xfrm>
          <a:prstGeom prst="rect">
            <a:avLst/>
          </a:prstGeom>
        </p:spPr>
        <p:txBody>
          <a:bodyPr anchorCtr="0" anchor="t" bIns="91425" lIns="91425" spcFirstLastPara="1" rIns="91425" wrap="square" tIns="91425">
            <a:noAutofit/>
          </a:bodyPr>
          <a:lstStyle/>
          <a:p>
            <a:pPr indent="-184150" lvl="0" marL="285750">
              <a:spcBef>
                <a:spcPts val="0"/>
              </a:spcBef>
              <a:spcAft>
                <a:spcPts val="1200"/>
              </a:spcAft>
              <a:buNone/>
            </a:pPr>
            <a:r>
              <a:t/>
            </a:r>
            <a:endParaRPr/>
          </a:p>
        </p:txBody>
      </p:sp>
      <p:sp>
        <p:nvSpPr>
          <p:cNvPr id="357" name="Shape 357"/>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358" name="Shape 358"/>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Supervised v.s. Unsupervised Learning</a:t>
            </a:r>
            <a:endParaRPr/>
          </a:p>
        </p:txBody>
      </p:sp>
      <p:sp>
        <p:nvSpPr>
          <p:cNvPr id="359" name="Shape 359"/>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360" name="Shape 360" title="Points scored"/>
          <p:cNvPicPr preferRelativeResize="0"/>
          <p:nvPr/>
        </p:nvPicPr>
        <p:blipFill>
          <a:blip r:embed="rId3">
            <a:alphaModFix/>
          </a:blip>
          <a:stretch>
            <a:fillRect/>
          </a:stretch>
        </p:blipFill>
        <p:spPr>
          <a:xfrm>
            <a:off x="2006900" y="1006094"/>
            <a:ext cx="8572500" cy="53006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idx="1" type="body"/>
          </p:nvPr>
        </p:nvSpPr>
        <p:spPr>
          <a:xfrm>
            <a:off x="302605" y="1708726"/>
            <a:ext cx="11585700" cy="4385100"/>
          </a:xfrm>
          <a:prstGeom prst="rect">
            <a:avLst/>
          </a:prstGeom>
        </p:spPr>
        <p:txBody>
          <a:bodyPr anchorCtr="0" anchor="t" bIns="91425" lIns="91425" spcFirstLastPara="1" rIns="91425" wrap="square" tIns="91425">
            <a:noAutofit/>
          </a:bodyPr>
          <a:lstStyle/>
          <a:p>
            <a:pPr indent="-184150" lvl="0" marL="285750" rtl="0">
              <a:spcBef>
                <a:spcPts val="0"/>
              </a:spcBef>
              <a:spcAft>
                <a:spcPts val="1200"/>
              </a:spcAft>
              <a:buNone/>
            </a:pPr>
            <a:r>
              <a:t/>
            </a:r>
            <a:endParaRPr/>
          </a:p>
        </p:txBody>
      </p:sp>
      <p:sp>
        <p:nvSpPr>
          <p:cNvPr id="367" name="Shape 367"/>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368" name="Shape 368"/>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Comparison Between Each </a:t>
            </a:r>
            <a:r>
              <a:rPr lang="en-US"/>
              <a:t>Algorithm</a:t>
            </a:r>
            <a:endParaRPr/>
          </a:p>
        </p:txBody>
      </p:sp>
      <p:sp>
        <p:nvSpPr>
          <p:cNvPr id="369" name="Shape 369"/>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id="370" name="Shape 370" title="Points scored"/>
          <p:cNvPicPr preferRelativeResize="0"/>
          <p:nvPr/>
        </p:nvPicPr>
        <p:blipFill>
          <a:blip r:embed="rId3">
            <a:alphaModFix/>
          </a:blip>
          <a:stretch>
            <a:fillRect/>
          </a:stretch>
        </p:blipFill>
        <p:spPr>
          <a:xfrm>
            <a:off x="3136750" y="1155650"/>
            <a:ext cx="7593549" cy="4938175"/>
          </a:xfrm>
          <a:prstGeom prst="rect">
            <a:avLst/>
          </a:prstGeom>
          <a:noFill/>
          <a:ln>
            <a:noFill/>
          </a:ln>
        </p:spPr>
      </p:pic>
      <p:sp>
        <p:nvSpPr>
          <p:cNvPr id="371" name="Shape 371"/>
          <p:cNvSpPr/>
          <p:nvPr/>
        </p:nvSpPr>
        <p:spPr>
          <a:xfrm>
            <a:off x="547400" y="1414100"/>
            <a:ext cx="2326500" cy="2052900"/>
          </a:xfrm>
          <a:prstGeom prst="wedgeEllipse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US" sz="2000"/>
              <a:t>Take four teams as our sample dataset.</a:t>
            </a:r>
            <a:endParaRPr b="1" sz="2000"/>
          </a:p>
        </p:txBody>
      </p:sp>
      <p:sp>
        <p:nvSpPr>
          <p:cNvPr id="372" name="Shape 372"/>
          <p:cNvSpPr/>
          <p:nvPr/>
        </p:nvSpPr>
        <p:spPr>
          <a:xfrm>
            <a:off x="9489150" y="5072200"/>
            <a:ext cx="729900" cy="729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6097700" y="1475000"/>
            <a:ext cx="1931100" cy="47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idx="12" type="sldNum"/>
          </p:nvPr>
        </p:nvSpPr>
        <p:spPr>
          <a:xfrm>
            <a:off x="11553433" y="64929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380" name="Shape 380"/>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Conclusion</a:t>
            </a:r>
            <a:endParaRPr/>
          </a:p>
        </p:txBody>
      </p:sp>
      <p:sp>
        <p:nvSpPr>
          <p:cNvPr id="381" name="Shape 381"/>
          <p:cNvSpPr txBox="1"/>
          <p:nvPr>
            <p:ph idx="2" type="body"/>
          </p:nvPr>
        </p:nvSpPr>
        <p:spPr>
          <a:xfrm>
            <a:off x="302606" y="1006103"/>
            <a:ext cx="9764700" cy="408000"/>
          </a:xfrm>
          <a:prstGeom prst="rect">
            <a:avLst/>
          </a:prstGeom>
        </p:spPr>
        <p:txBody>
          <a:bodyPr anchorCtr="0" anchor="t" bIns="91425" lIns="91425" spcFirstLastPara="1" rIns="91425" wrap="square" tIns="91425">
            <a:noAutofit/>
          </a:bodyPr>
          <a:lstStyle/>
          <a:p>
            <a:pPr indent="-184150" lvl="0" marL="285750" rtl="0">
              <a:spcBef>
                <a:spcPts val="0"/>
              </a:spcBef>
              <a:spcAft>
                <a:spcPts val="1200"/>
              </a:spcAft>
              <a:buClr>
                <a:schemeClr val="dk1"/>
              </a:buClr>
              <a:buSzPts val="1100"/>
              <a:buFont typeface="Arial"/>
              <a:buNone/>
            </a:pPr>
            <a:r>
              <a:rPr lang="en-US" sz="2500"/>
              <a:t>Higher Accuracy v.s. Lower Accuracy</a:t>
            </a:r>
            <a:endParaRPr sz="2500"/>
          </a:p>
        </p:txBody>
      </p:sp>
      <p:grpSp>
        <p:nvGrpSpPr>
          <p:cNvPr id="382" name="Shape 382"/>
          <p:cNvGrpSpPr/>
          <p:nvPr/>
        </p:nvGrpSpPr>
        <p:grpSpPr>
          <a:xfrm>
            <a:off x="1556733" y="4390706"/>
            <a:ext cx="9174686" cy="1233010"/>
            <a:chOff x="1593000" y="2322568"/>
            <a:chExt cx="5957975" cy="643500"/>
          </a:xfrm>
        </p:grpSpPr>
        <p:sp>
          <p:nvSpPr>
            <p:cNvPr id="383" name="Shape 383"/>
            <p:cNvSpPr/>
            <p:nvPr/>
          </p:nvSpPr>
          <p:spPr>
            <a:xfrm>
              <a:off x="3728375" y="2322568"/>
              <a:ext cx="3822600" cy="643500"/>
            </a:xfrm>
            <a:prstGeom prst="rect">
              <a:avLst/>
            </a:prstGeom>
            <a:solidFill>
              <a:srgbClr val="EEEEE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384" name="Shape 384"/>
            <p:cNvSpPr/>
            <p:nvPr/>
          </p:nvSpPr>
          <p:spPr>
            <a:xfrm flipH="1">
              <a:off x="2283025" y="2322575"/>
              <a:ext cx="1844400" cy="642600"/>
            </a:xfrm>
            <a:prstGeom prst="rect">
              <a:avLst/>
            </a:prstGeom>
            <a:solidFill>
              <a:srgbClr val="A72A1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385" name="Shape 385"/>
            <p:cNvSpPr/>
            <p:nvPr/>
          </p:nvSpPr>
          <p:spPr>
            <a:xfrm rot="-5400000">
              <a:off x="3501574" y="1934671"/>
              <a:ext cx="643356" cy="1419149"/>
            </a:xfrm>
            <a:prstGeom prst="flowChartOffpageConnector">
              <a:avLst/>
            </a:prstGeom>
            <a:solidFill>
              <a:srgbClr val="A72A1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386" name="Shape 386"/>
            <p:cNvSpPr/>
            <p:nvPr/>
          </p:nvSpPr>
          <p:spPr>
            <a:xfrm>
              <a:off x="2342625" y="2399951"/>
              <a:ext cx="1940700" cy="495900"/>
            </a:xfrm>
            <a:prstGeom prst="rect">
              <a:avLst/>
            </a:prstGeom>
            <a:noFill/>
            <a:ln>
              <a:noFill/>
            </a:ln>
          </p:spPr>
          <p:txBody>
            <a:bodyPr anchorCtr="0" anchor="ctr" bIns="121875" lIns="121875" spcFirstLastPara="1" rIns="121875" wrap="square" tIns="121875">
              <a:noAutofit/>
            </a:bodyPr>
            <a:lstStyle/>
            <a:p>
              <a:pPr indent="0" lvl="0" marL="0">
                <a:lnSpc>
                  <a:spcPct val="115000"/>
                </a:lnSpc>
                <a:spcBef>
                  <a:spcPts val="0"/>
                </a:spcBef>
                <a:spcAft>
                  <a:spcPts val="0"/>
                </a:spcAft>
                <a:buNone/>
              </a:pPr>
              <a:r>
                <a:rPr lang="en-US" sz="2000">
                  <a:solidFill>
                    <a:srgbClr val="FFFFFF"/>
                  </a:solidFill>
                  <a:latin typeface="Roboto Medium"/>
                  <a:ea typeface="Roboto Medium"/>
                  <a:cs typeface="Roboto Medium"/>
                  <a:sym typeface="Roboto Medium"/>
                </a:rPr>
                <a:t>Convolutional Neural Networks (CNN)</a:t>
              </a:r>
              <a:endParaRPr sz="2000">
                <a:solidFill>
                  <a:srgbClr val="FFFFFF"/>
                </a:solidFill>
                <a:latin typeface="Roboto"/>
                <a:ea typeface="Roboto"/>
                <a:cs typeface="Roboto"/>
                <a:sym typeface="Roboto"/>
              </a:endParaRPr>
            </a:p>
          </p:txBody>
        </p:sp>
        <p:sp>
          <p:nvSpPr>
            <p:cNvPr id="387" name="Shape 38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388" name="Shape 388"/>
            <p:cNvSpPr/>
            <p:nvPr/>
          </p:nvSpPr>
          <p:spPr>
            <a:xfrm>
              <a:off x="1593000" y="2322575"/>
              <a:ext cx="690000" cy="642600"/>
            </a:xfrm>
            <a:prstGeom prst="rect">
              <a:avLst/>
            </a:prstGeom>
            <a:solidFill>
              <a:srgbClr val="BE2F22"/>
            </a:solidFill>
            <a:ln>
              <a:noFill/>
            </a:ln>
          </p:spPr>
          <p:txBody>
            <a:bodyPr anchorCtr="0" anchor="ctr" bIns="121875" lIns="121875" spcFirstLastPara="1" rIns="121875" wrap="square" tIns="121875">
              <a:noAutofit/>
            </a:bodyPr>
            <a:lstStyle/>
            <a:p>
              <a:pPr indent="0" lvl="0" marL="0" algn="ctr">
                <a:spcBef>
                  <a:spcPts val="0"/>
                </a:spcBef>
                <a:spcAft>
                  <a:spcPts val="0"/>
                </a:spcAft>
                <a:buNone/>
              </a:pPr>
              <a:r>
                <a:rPr lang="en-US" sz="2000">
                  <a:solidFill>
                    <a:srgbClr val="FFFFFF"/>
                  </a:solidFill>
                  <a:latin typeface="Roboto Thin"/>
                  <a:ea typeface="Roboto Thin"/>
                  <a:cs typeface="Roboto Thin"/>
                  <a:sym typeface="Roboto Thin"/>
                </a:rPr>
                <a:t>03</a:t>
              </a:r>
              <a:endParaRPr sz="2000">
                <a:solidFill>
                  <a:srgbClr val="FFFFFF"/>
                </a:solidFill>
                <a:latin typeface="Roboto Thin"/>
                <a:ea typeface="Roboto Thin"/>
                <a:cs typeface="Roboto Thin"/>
                <a:sym typeface="Roboto Thin"/>
              </a:endParaRPr>
            </a:p>
          </p:txBody>
        </p:sp>
        <p:sp>
          <p:nvSpPr>
            <p:cNvPr id="389" name="Shape 389"/>
            <p:cNvSpPr/>
            <p:nvPr/>
          </p:nvSpPr>
          <p:spPr>
            <a:xfrm>
              <a:off x="4387850" y="2323750"/>
              <a:ext cx="2971200" cy="642300"/>
            </a:xfrm>
            <a:prstGeom prst="rect">
              <a:avLst/>
            </a:prstGeom>
            <a:noFill/>
            <a:ln>
              <a:noFill/>
            </a:ln>
          </p:spPr>
          <p:txBody>
            <a:bodyPr anchorCtr="0" anchor="ctr" bIns="121875" lIns="121875" spcFirstLastPara="1" rIns="121875" wrap="square" tIns="121875">
              <a:noAutofit/>
            </a:bodyPr>
            <a:lstStyle/>
            <a:p>
              <a:pPr indent="457200" lvl="0" marL="0" rtl="0">
                <a:lnSpc>
                  <a:spcPct val="115000"/>
                </a:lnSpc>
                <a:spcBef>
                  <a:spcPts val="0"/>
                </a:spcBef>
                <a:spcAft>
                  <a:spcPts val="0"/>
                </a:spcAft>
                <a:buNone/>
              </a:pPr>
              <a:r>
                <a:rPr lang="en-US" sz="2000">
                  <a:solidFill>
                    <a:srgbClr val="A72A1E"/>
                  </a:solidFill>
                  <a:latin typeface="Roboto"/>
                  <a:ea typeface="Roboto"/>
                  <a:cs typeface="Roboto"/>
                  <a:sym typeface="Roboto"/>
                </a:rPr>
                <a:t>Other </a:t>
              </a:r>
              <a:r>
                <a:rPr lang="en-US" sz="2000">
                  <a:solidFill>
                    <a:srgbClr val="A72A1E"/>
                  </a:solidFill>
                  <a:latin typeface="Roboto"/>
                  <a:ea typeface="Roboto"/>
                  <a:cs typeface="Roboto"/>
                  <a:sym typeface="Roboto"/>
                </a:rPr>
                <a:t>Algorithms</a:t>
              </a:r>
              <a:r>
                <a:rPr lang="en-US" sz="2000">
                  <a:solidFill>
                    <a:srgbClr val="A72A1E"/>
                  </a:solidFill>
                  <a:latin typeface="Roboto"/>
                  <a:ea typeface="Roboto"/>
                  <a:cs typeface="Roboto"/>
                  <a:sym typeface="Roboto"/>
                </a:rPr>
                <a:t> </a:t>
              </a:r>
              <a:endParaRPr sz="2000">
                <a:solidFill>
                  <a:srgbClr val="A72A1E"/>
                </a:solidFill>
                <a:latin typeface="Roboto"/>
                <a:ea typeface="Roboto"/>
                <a:cs typeface="Roboto"/>
                <a:sym typeface="Roboto"/>
              </a:endParaRPr>
            </a:p>
            <a:p>
              <a:pPr indent="457200" lvl="0" marL="0">
                <a:lnSpc>
                  <a:spcPct val="115000"/>
                </a:lnSpc>
                <a:spcBef>
                  <a:spcPts val="0"/>
                </a:spcBef>
                <a:spcAft>
                  <a:spcPts val="0"/>
                </a:spcAft>
                <a:buNone/>
              </a:pPr>
              <a:r>
                <a:rPr lang="en-US" sz="2000">
                  <a:solidFill>
                    <a:srgbClr val="A72A1E"/>
                  </a:solidFill>
                  <a:latin typeface="Roboto"/>
                  <a:ea typeface="Roboto"/>
                  <a:cs typeface="Roboto"/>
                  <a:sym typeface="Roboto"/>
                </a:rPr>
                <a:t>(NB, SVM, K-means, LDA)</a:t>
              </a:r>
              <a:endParaRPr sz="2000">
                <a:solidFill>
                  <a:srgbClr val="A72A1E"/>
                </a:solidFill>
                <a:latin typeface="Roboto"/>
                <a:ea typeface="Roboto"/>
                <a:cs typeface="Roboto"/>
                <a:sym typeface="Roboto"/>
              </a:endParaRPr>
            </a:p>
          </p:txBody>
        </p:sp>
      </p:grpSp>
      <p:grpSp>
        <p:nvGrpSpPr>
          <p:cNvPr id="390" name="Shape 390"/>
          <p:cNvGrpSpPr/>
          <p:nvPr/>
        </p:nvGrpSpPr>
        <p:grpSpPr>
          <a:xfrm>
            <a:off x="1556733" y="3135444"/>
            <a:ext cx="9174686" cy="1233010"/>
            <a:chOff x="1593000" y="2322568"/>
            <a:chExt cx="5957975" cy="643500"/>
          </a:xfrm>
        </p:grpSpPr>
        <p:sp>
          <p:nvSpPr>
            <p:cNvPr id="391" name="Shape 391"/>
            <p:cNvSpPr/>
            <p:nvPr/>
          </p:nvSpPr>
          <p:spPr>
            <a:xfrm>
              <a:off x="3728375" y="2322568"/>
              <a:ext cx="3822600" cy="643500"/>
            </a:xfrm>
            <a:prstGeom prst="rect">
              <a:avLst/>
            </a:prstGeom>
            <a:solidFill>
              <a:srgbClr val="EEEEE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392" name="Shape 392"/>
            <p:cNvSpPr/>
            <p:nvPr/>
          </p:nvSpPr>
          <p:spPr>
            <a:xfrm flipH="1">
              <a:off x="2283025" y="2322575"/>
              <a:ext cx="1844400" cy="642600"/>
            </a:xfrm>
            <a:prstGeom prst="rect">
              <a:avLst/>
            </a:prstGeom>
            <a:solidFill>
              <a:srgbClr val="A72A1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393" name="Shape 393"/>
            <p:cNvSpPr/>
            <p:nvPr/>
          </p:nvSpPr>
          <p:spPr>
            <a:xfrm rot="-5400000">
              <a:off x="3501574" y="1934671"/>
              <a:ext cx="643356" cy="1419149"/>
            </a:xfrm>
            <a:prstGeom prst="flowChartOffpageConnector">
              <a:avLst/>
            </a:prstGeom>
            <a:solidFill>
              <a:srgbClr val="A72A1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394" name="Shape 394"/>
            <p:cNvSpPr/>
            <p:nvPr/>
          </p:nvSpPr>
          <p:spPr>
            <a:xfrm>
              <a:off x="2342625" y="2399951"/>
              <a:ext cx="1940700" cy="495900"/>
            </a:xfrm>
            <a:prstGeom prst="rect">
              <a:avLst/>
            </a:prstGeom>
            <a:noFill/>
            <a:ln>
              <a:noFill/>
            </a:ln>
          </p:spPr>
          <p:txBody>
            <a:bodyPr anchorCtr="0" anchor="ctr" bIns="121875" lIns="121875" spcFirstLastPara="1" rIns="121875" wrap="square" tIns="121875">
              <a:noAutofit/>
            </a:bodyPr>
            <a:lstStyle/>
            <a:p>
              <a:pPr indent="0" lvl="0" marL="0">
                <a:lnSpc>
                  <a:spcPct val="115000"/>
                </a:lnSpc>
                <a:spcBef>
                  <a:spcPts val="0"/>
                </a:spcBef>
                <a:spcAft>
                  <a:spcPts val="0"/>
                </a:spcAft>
                <a:buNone/>
              </a:pPr>
              <a:r>
                <a:rPr lang="en-US" sz="2000">
                  <a:solidFill>
                    <a:srgbClr val="FFFFFF"/>
                  </a:solidFill>
                  <a:latin typeface="Roboto Medium"/>
                  <a:ea typeface="Roboto Medium"/>
                  <a:cs typeface="Roboto Medium"/>
                  <a:sym typeface="Roboto Medium"/>
                </a:rPr>
                <a:t>Supervised Learning</a:t>
              </a:r>
              <a:endParaRPr sz="2000">
                <a:solidFill>
                  <a:srgbClr val="FFFFFF"/>
                </a:solidFill>
                <a:latin typeface="Roboto"/>
                <a:ea typeface="Roboto"/>
                <a:cs typeface="Roboto"/>
                <a:sym typeface="Roboto"/>
              </a:endParaRPr>
            </a:p>
          </p:txBody>
        </p:sp>
        <p:sp>
          <p:nvSpPr>
            <p:cNvPr id="395" name="Shape 39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396" name="Shape 396"/>
            <p:cNvSpPr/>
            <p:nvPr/>
          </p:nvSpPr>
          <p:spPr>
            <a:xfrm>
              <a:off x="1593000" y="2322575"/>
              <a:ext cx="690000" cy="642600"/>
            </a:xfrm>
            <a:prstGeom prst="rect">
              <a:avLst/>
            </a:prstGeom>
            <a:solidFill>
              <a:srgbClr val="BE2F22"/>
            </a:solidFill>
            <a:ln>
              <a:noFill/>
            </a:ln>
          </p:spPr>
          <p:txBody>
            <a:bodyPr anchorCtr="0" anchor="ctr" bIns="121875" lIns="121875" spcFirstLastPara="1" rIns="121875" wrap="square" tIns="121875">
              <a:noAutofit/>
            </a:bodyPr>
            <a:lstStyle/>
            <a:p>
              <a:pPr indent="0" lvl="0" marL="0" algn="ctr">
                <a:spcBef>
                  <a:spcPts val="0"/>
                </a:spcBef>
                <a:spcAft>
                  <a:spcPts val="0"/>
                </a:spcAft>
                <a:buNone/>
              </a:pPr>
              <a:r>
                <a:rPr lang="en-US" sz="2000">
                  <a:solidFill>
                    <a:srgbClr val="FFFFFF"/>
                  </a:solidFill>
                  <a:latin typeface="Roboto Thin"/>
                  <a:ea typeface="Roboto Thin"/>
                  <a:cs typeface="Roboto Thin"/>
                  <a:sym typeface="Roboto Thin"/>
                </a:rPr>
                <a:t>02</a:t>
              </a:r>
              <a:endParaRPr sz="2000">
                <a:solidFill>
                  <a:srgbClr val="FFFFFF"/>
                </a:solidFill>
                <a:latin typeface="Roboto Thin"/>
                <a:ea typeface="Roboto Thin"/>
                <a:cs typeface="Roboto Thin"/>
                <a:sym typeface="Roboto Thin"/>
              </a:endParaRPr>
            </a:p>
          </p:txBody>
        </p:sp>
        <p:sp>
          <p:nvSpPr>
            <p:cNvPr id="397" name="Shape 397"/>
            <p:cNvSpPr/>
            <p:nvPr/>
          </p:nvSpPr>
          <p:spPr>
            <a:xfrm>
              <a:off x="4387850" y="2323750"/>
              <a:ext cx="2971200" cy="642300"/>
            </a:xfrm>
            <a:prstGeom prst="rect">
              <a:avLst/>
            </a:prstGeom>
            <a:noFill/>
            <a:ln>
              <a:noFill/>
            </a:ln>
          </p:spPr>
          <p:txBody>
            <a:bodyPr anchorCtr="0" anchor="ctr" bIns="121875" lIns="121875" spcFirstLastPara="1" rIns="121875" wrap="square" tIns="121875">
              <a:noAutofit/>
            </a:bodyPr>
            <a:lstStyle/>
            <a:p>
              <a:pPr indent="457200" lvl="0" marL="0">
                <a:lnSpc>
                  <a:spcPct val="115000"/>
                </a:lnSpc>
                <a:spcBef>
                  <a:spcPts val="0"/>
                </a:spcBef>
                <a:spcAft>
                  <a:spcPts val="0"/>
                </a:spcAft>
                <a:buNone/>
              </a:pPr>
              <a:r>
                <a:rPr lang="en-US" sz="2000">
                  <a:solidFill>
                    <a:srgbClr val="A72A1E"/>
                  </a:solidFill>
                  <a:latin typeface="Roboto"/>
                  <a:ea typeface="Roboto"/>
                  <a:cs typeface="Roboto"/>
                  <a:sym typeface="Roboto"/>
                </a:rPr>
                <a:t>Unsupervised Learning</a:t>
              </a:r>
              <a:endParaRPr sz="2000">
                <a:solidFill>
                  <a:srgbClr val="A72A1E"/>
                </a:solidFill>
                <a:latin typeface="Roboto"/>
                <a:ea typeface="Roboto"/>
                <a:cs typeface="Roboto"/>
                <a:sym typeface="Roboto"/>
              </a:endParaRPr>
            </a:p>
          </p:txBody>
        </p:sp>
      </p:grpSp>
      <p:grpSp>
        <p:nvGrpSpPr>
          <p:cNvPr id="398" name="Shape 398"/>
          <p:cNvGrpSpPr/>
          <p:nvPr/>
        </p:nvGrpSpPr>
        <p:grpSpPr>
          <a:xfrm>
            <a:off x="1556733" y="1880166"/>
            <a:ext cx="9174686" cy="1233010"/>
            <a:chOff x="1593000" y="2322568"/>
            <a:chExt cx="5957975" cy="643500"/>
          </a:xfrm>
        </p:grpSpPr>
        <p:sp>
          <p:nvSpPr>
            <p:cNvPr id="399" name="Shape 399"/>
            <p:cNvSpPr/>
            <p:nvPr/>
          </p:nvSpPr>
          <p:spPr>
            <a:xfrm>
              <a:off x="3728375" y="2322568"/>
              <a:ext cx="3822600" cy="643500"/>
            </a:xfrm>
            <a:prstGeom prst="rect">
              <a:avLst/>
            </a:prstGeom>
            <a:solidFill>
              <a:srgbClr val="EEEEE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400" name="Shape 400"/>
            <p:cNvSpPr/>
            <p:nvPr/>
          </p:nvSpPr>
          <p:spPr>
            <a:xfrm flipH="1">
              <a:off x="2283025" y="2322575"/>
              <a:ext cx="1844400" cy="642600"/>
            </a:xfrm>
            <a:prstGeom prst="rect">
              <a:avLst/>
            </a:prstGeom>
            <a:solidFill>
              <a:srgbClr val="A72A1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401" name="Shape 401"/>
            <p:cNvSpPr/>
            <p:nvPr/>
          </p:nvSpPr>
          <p:spPr>
            <a:xfrm rot="-5400000">
              <a:off x="3501574" y="1934671"/>
              <a:ext cx="643356" cy="1419149"/>
            </a:xfrm>
            <a:prstGeom prst="flowChartOffpageConnector">
              <a:avLst/>
            </a:prstGeom>
            <a:solidFill>
              <a:srgbClr val="A72A1E"/>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402" name="Shape 402"/>
            <p:cNvSpPr/>
            <p:nvPr/>
          </p:nvSpPr>
          <p:spPr>
            <a:xfrm>
              <a:off x="2342625" y="2399951"/>
              <a:ext cx="1940700" cy="495900"/>
            </a:xfrm>
            <a:prstGeom prst="rect">
              <a:avLst/>
            </a:prstGeom>
            <a:noFill/>
            <a:ln>
              <a:noFill/>
            </a:ln>
          </p:spPr>
          <p:txBody>
            <a:bodyPr anchorCtr="0" anchor="ctr" bIns="121875" lIns="121875" spcFirstLastPara="1" rIns="121875" wrap="square" tIns="121875">
              <a:noAutofit/>
            </a:bodyPr>
            <a:lstStyle/>
            <a:p>
              <a:pPr indent="0" lvl="0" marL="0">
                <a:lnSpc>
                  <a:spcPct val="115000"/>
                </a:lnSpc>
                <a:spcBef>
                  <a:spcPts val="0"/>
                </a:spcBef>
                <a:spcAft>
                  <a:spcPts val="0"/>
                </a:spcAft>
                <a:buNone/>
              </a:pPr>
              <a:r>
                <a:rPr lang="en-US" sz="2000">
                  <a:solidFill>
                    <a:srgbClr val="FFFFFF"/>
                  </a:solidFill>
                  <a:latin typeface="Roboto Medium"/>
                  <a:ea typeface="Roboto Medium"/>
                  <a:cs typeface="Roboto Medium"/>
                  <a:sym typeface="Roboto Medium"/>
                </a:rPr>
                <a:t>Non_sentiment Analysis</a:t>
              </a:r>
              <a:endParaRPr sz="2000">
                <a:solidFill>
                  <a:srgbClr val="FFFFFF"/>
                </a:solidFill>
                <a:latin typeface="Roboto"/>
                <a:ea typeface="Roboto"/>
                <a:cs typeface="Roboto"/>
                <a:sym typeface="Roboto"/>
              </a:endParaRPr>
            </a:p>
          </p:txBody>
        </p:sp>
        <p:sp>
          <p:nvSpPr>
            <p:cNvPr id="403" name="Shape 40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121875" lIns="121875" spcFirstLastPara="1" rIns="121875" wrap="square" tIns="121875">
              <a:noAutofit/>
            </a:bodyPr>
            <a:lstStyle/>
            <a:p>
              <a:pPr indent="0" lvl="0" marL="0">
                <a:spcBef>
                  <a:spcPts val="0"/>
                </a:spcBef>
                <a:spcAft>
                  <a:spcPts val="0"/>
                </a:spcAft>
                <a:buNone/>
              </a:pPr>
              <a:r>
                <a:t/>
              </a:r>
              <a:endParaRPr sz="2000"/>
            </a:p>
          </p:txBody>
        </p:sp>
        <p:sp>
          <p:nvSpPr>
            <p:cNvPr id="404" name="Shape 404"/>
            <p:cNvSpPr/>
            <p:nvPr/>
          </p:nvSpPr>
          <p:spPr>
            <a:xfrm>
              <a:off x="1593000" y="2322575"/>
              <a:ext cx="690000" cy="642600"/>
            </a:xfrm>
            <a:prstGeom prst="rect">
              <a:avLst/>
            </a:prstGeom>
            <a:solidFill>
              <a:srgbClr val="BE2F22"/>
            </a:solidFill>
            <a:ln>
              <a:noFill/>
            </a:ln>
          </p:spPr>
          <p:txBody>
            <a:bodyPr anchorCtr="0" anchor="ctr" bIns="121875" lIns="121875" spcFirstLastPara="1" rIns="121875" wrap="square" tIns="121875">
              <a:noAutofit/>
            </a:bodyPr>
            <a:lstStyle/>
            <a:p>
              <a:pPr indent="0" lvl="0" marL="0" algn="ctr">
                <a:spcBef>
                  <a:spcPts val="0"/>
                </a:spcBef>
                <a:spcAft>
                  <a:spcPts val="0"/>
                </a:spcAft>
                <a:buNone/>
              </a:pPr>
              <a:r>
                <a:rPr lang="en-US" sz="2000">
                  <a:solidFill>
                    <a:srgbClr val="FFFFFF"/>
                  </a:solidFill>
                  <a:latin typeface="Roboto Thin"/>
                  <a:ea typeface="Roboto Thin"/>
                  <a:cs typeface="Roboto Thin"/>
                  <a:sym typeface="Roboto Thin"/>
                </a:rPr>
                <a:t>0</a:t>
              </a:r>
              <a:r>
                <a:rPr lang="en-US" sz="2000">
                  <a:solidFill>
                    <a:srgbClr val="FFFFFF"/>
                  </a:solidFill>
                  <a:latin typeface="Roboto Thin"/>
                  <a:ea typeface="Roboto Thin"/>
                  <a:cs typeface="Roboto Thin"/>
                  <a:sym typeface="Roboto Thin"/>
                </a:rPr>
                <a:t>1</a:t>
              </a:r>
              <a:endParaRPr sz="2000">
                <a:solidFill>
                  <a:srgbClr val="FFFFFF"/>
                </a:solidFill>
                <a:latin typeface="Roboto Thin"/>
                <a:ea typeface="Roboto Thin"/>
                <a:cs typeface="Roboto Thin"/>
                <a:sym typeface="Roboto Thin"/>
              </a:endParaRPr>
            </a:p>
          </p:txBody>
        </p:sp>
        <p:sp>
          <p:nvSpPr>
            <p:cNvPr id="405" name="Shape 405"/>
            <p:cNvSpPr/>
            <p:nvPr/>
          </p:nvSpPr>
          <p:spPr>
            <a:xfrm>
              <a:off x="4387850" y="2323750"/>
              <a:ext cx="2971200" cy="642300"/>
            </a:xfrm>
            <a:prstGeom prst="rect">
              <a:avLst/>
            </a:prstGeom>
            <a:noFill/>
            <a:ln>
              <a:noFill/>
            </a:ln>
          </p:spPr>
          <p:txBody>
            <a:bodyPr anchorCtr="0" anchor="ctr" bIns="121875" lIns="121875" spcFirstLastPara="1" rIns="121875" wrap="square" tIns="121875">
              <a:noAutofit/>
            </a:bodyPr>
            <a:lstStyle/>
            <a:p>
              <a:pPr indent="457200" lvl="0" marL="0">
                <a:lnSpc>
                  <a:spcPct val="115000"/>
                </a:lnSpc>
                <a:spcBef>
                  <a:spcPts val="0"/>
                </a:spcBef>
                <a:spcAft>
                  <a:spcPts val="0"/>
                </a:spcAft>
                <a:buNone/>
              </a:pPr>
              <a:r>
                <a:rPr lang="en-US" sz="2000">
                  <a:solidFill>
                    <a:srgbClr val="A72A1E"/>
                  </a:solidFill>
                  <a:latin typeface="Roboto"/>
                  <a:ea typeface="Roboto"/>
                  <a:cs typeface="Roboto"/>
                  <a:sym typeface="Roboto"/>
                </a:rPr>
                <a:t>Sentiment Analysis</a:t>
              </a:r>
              <a:endParaRPr sz="2000">
                <a:solidFill>
                  <a:srgbClr val="A72A1E"/>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177" name="Shape 177"/>
          <p:cNvSpPr txBox="1"/>
          <p:nvPr>
            <p:ph type="title"/>
          </p:nvPr>
        </p:nvSpPr>
        <p:spPr>
          <a:xfrm>
            <a:off x="302605" y="401379"/>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Content</a:t>
            </a:r>
            <a:endParaRPr/>
          </a:p>
        </p:txBody>
      </p:sp>
      <p:grpSp>
        <p:nvGrpSpPr>
          <p:cNvPr id="178" name="Shape 178"/>
          <p:cNvGrpSpPr/>
          <p:nvPr/>
        </p:nvGrpSpPr>
        <p:grpSpPr>
          <a:xfrm rot="2606948">
            <a:off x="1324836" y="3570835"/>
            <a:ext cx="2475482" cy="2436926"/>
            <a:chOff x="1293736" y="1258050"/>
            <a:chExt cx="2547000" cy="2547000"/>
          </a:xfrm>
        </p:grpSpPr>
        <p:sp>
          <p:nvSpPr>
            <p:cNvPr id="179" name="Shape 179"/>
            <p:cNvSpPr/>
            <p:nvPr/>
          </p:nvSpPr>
          <p:spPr>
            <a:xfrm rot="2700000">
              <a:off x="2286374" y="1011412"/>
              <a:ext cx="561726" cy="3040276"/>
            </a:xfrm>
            <a:prstGeom prst="roundRect">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80" name="Shape 180"/>
            <p:cNvSpPr/>
            <p:nvPr/>
          </p:nvSpPr>
          <p:spPr>
            <a:xfrm rot="-2700000">
              <a:off x="1510777" y="3205365"/>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875" lIns="121875" spcFirstLastPara="1" rIns="121875" wrap="square" tIns="121875">
              <a:noAutofit/>
            </a:bodyPr>
            <a:lstStyle/>
            <a:p>
              <a:pPr indent="0" lvl="0" marL="0" rtl="0" algn="ctr">
                <a:spcBef>
                  <a:spcPts val="0"/>
                </a:spcBef>
                <a:spcAft>
                  <a:spcPts val="0"/>
                </a:spcAft>
                <a:buNone/>
              </a:pPr>
              <a:r>
                <a:t/>
              </a:r>
              <a:endParaRPr b="1" sz="1600">
                <a:solidFill>
                  <a:srgbClr val="0944A1"/>
                </a:solidFill>
                <a:latin typeface="Roboto"/>
                <a:ea typeface="Roboto"/>
                <a:cs typeface="Roboto"/>
                <a:sym typeface="Roboto"/>
              </a:endParaRPr>
            </a:p>
          </p:txBody>
        </p:sp>
        <p:sp>
          <p:nvSpPr>
            <p:cNvPr id="181" name="Shape 181"/>
            <p:cNvSpPr txBox="1"/>
            <p:nvPr/>
          </p:nvSpPr>
          <p:spPr>
            <a:xfrm rot="-2700000">
              <a:off x="1494699" y="2239058"/>
              <a:ext cx="2332604" cy="393293"/>
            </a:xfrm>
            <a:prstGeom prst="rect">
              <a:avLst/>
            </a:prstGeom>
            <a:noFill/>
            <a:ln>
              <a:noFill/>
            </a:ln>
          </p:spPr>
          <p:txBody>
            <a:bodyPr anchorCtr="0" anchor="ctr" bIns="121875" lIns="121875" spcFirstLastPara="1" rIns="121875" wrap="square" tIns="121875">
              <a:noAutofit/>
            </a:bodyPr>
            <a:lstStyle/>
            <a:p>
              <a:pPr indent="0" lvl="0" marL="0" rtl="0" algn="ctr">
                <a:spcBef>
                  <a:spcPts val="0"/>
                </a:spcBef>
                <a:spcAft>
                  <a:spcPts val="1200"/>
                </a:spcAft>
                <a:buNone/>
              </a:pPr>
              <a:r>
                <a:rPr lang="en-US" sz="2400">
                  <a:solidFill>
                    <a:srgbClr val="F3F3F3"/>
                  </a:solidFill>
                </a:rPr>
                <a:t>Methodology</a:t>
              </a:r>
              <a:endParaRPr b="1" sz="1100">
                <a:solidFill>
                  <a:srgbClr val="F3F3F3"/>
                </a:solidFill>
                <a:latin typeface="Roboto"/>
                <a:ea typeface="Roboto"/>
                <a:cs typeface="Roboto"/>
                <a:sym typeface="Roboto"/>
              </a:endParaRPr>
            </a:p>
          </p:txBody>
        </p:sp>
      </p:grpSp>
      <p:grpSp>
        <p:nvGrpSpPr>
          <p:cNvPr id="182" name="Shape 182"/>
          <p:cNvGrpSpPr/>
          <p:nvPr/>
        </p:nvGrpSpPr>
        <p:grpSpPr>
          <a:xfrm rot="2606948">
            <a:off x="1324836" y="470719"/>
            <a:ext cx="2475482" cy="2436926"/>
            <a:chOff x="1293736" y="1258050"/>
            <a:chExt cx="2547000" cy="2547000"/>
          </a:xfrm>
        </p:grpSpPr>
        <p:sp>
          <p:nvSpPr>
            <p:cNvPr id="183" name="Shape 183"/>
            <p:cNvSpPr/>
            <p:nvPr/>
          </p:nvSpPr>
          <p:spPr>
            <a:xfrm rot="2700000">
              <a:off x="2286374" y="1011412"/>
              <a:ext cx="561726" cy="3040276"/>
            </a:xfrm>
            <a:prstGeom prst="roundRect">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84" name="Shape 184"/>
            <p:cNvSpPr/>
            <p:nvPr/>
          </p:nvSpPr>
          <p:spPr>
            <a:xfrm rot="-2700000">
              <a:off x="1510777" y="3205365"/>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875" lIns="121875" spcFirstLastPara="1" rIns="121875" wrap="square" tIns="121875">
              <a:noAutofit/>
            </a:bodyPr>
            <a:lstStyle/>
            <a:p>
              <a:pPr indent="0" lvl="0" marL="0" rtl="0" algn="ctr">
                <a:spcBef>
                  <a:spcPts val="0"/>
                </a:spcBef>
                <a:spcAft>
                  <a:spcPts val="0"/>
                </a:spcAft>
                <a:buNone/>
              </a:pPr>
              <a:r>
                <a:t/>
              </a:r>
              <a:endParaRPr b="1" sz="1600">
                <a:solidFill>
                  <a:srgbClr val="0944A1"/>
                </a:solidFill>
                <a:latin typeface="Roboto"/>
                <a:ea typeface="Roboto"/>
                <a:cs typeface="Roboto"/>
                <a:sym typeface="Roboto"/>
              </a:endParaRPr>
            </a:p>
          </p:txBody>
        </p:sp>
        <p:sp>
          <p:nvSpPr>
            <p:cNvPr id="185" name="Shape 185"/>
            <p:cNvSpPr txBox="1"/>
            <p:nvPr/>
          </p:nvSpPr>
          <p:spPr>
            <a:xfrm rot="-2700000">
              <a:off x="1494699" y="2239058"/>
              <a:ext cx="2332604" cy="393293"/>
            </a:xfrm>
            <a:prstGeom prst="rect">
              <a:avLst/>
            </a:prstGeom>
            <a:noFill/>
            <a:ln>
              <a:noFill/>
            </a:ln>
          </p:spPr>
          <p:txBody>
            <a:bodyPr anchorCtr="0" anchor="ctr" bIns="121875" lIns="121875" spcFirstLastPara="1" rIns="121875" wrap="square" tIns="121875">
              <a:noAutofit/>
            </a:bodyPr>
            <a:lstStyle/>
            <a:p>
              <a:pPr indent="0" lvl="0" marL="0" rtl="0" algn="ctr">
                <a:spcBef>
                  <a:spcPts val="0"/>
                </a:spcBef>
                <a:spcAft>
                  <a:spcPts val="1200"/>
                </a:spcAft>
                <a:buNone/>
              </a:pPr>
              <a:r>
                <a:rPr lang="en-US" sz="2400">
                  <a:solidFill>
                    <a:srgbClr val="F3F3F3"/>
                  </a:solidFill>
                </a:rPr>
                <a:t>Motivation</a:t>
              </a:r>
              <a:endParaRPr b="1" sz="1100">
                <a:solidFill>
                  <a:srgbClr val="F3F3F3"/>
                </a:solidFill>
                <a:latin typeface="Roboto"/>
                <a:ea typeface="Roboto"/>
                <a:cs typeface="Roboto"/>
                <a:sym typeface="Roboto"/>
              </a:endParaRPr>
            </a:p>
          </p:txBody>
        </p:sp>
      </p:grpSp>
      <p:grpSp>
        <p:nvGrpSpPr>
          <p:cNvPr id="186" name="Shape 186"/>
          <p:cNvGrpSpPr/>
          <p:nvPr/>
        </p:nvGrpSpPr>
        <p:grpSpPr>
          <a:xfrm rot="2606948">
            <a:off x="1324836" y="2795147"/>
            <a:ext cx="2475482" cy="2436926"/>
            <a:chOff x="1293736" y="1258050"/>
            <a:chExt cx="2547000" cy="2547000"/>
          </a:xfrm>
        </p:grpSpPr>
        <p:sp>
          <p:nvSpPr>
            <p:cNvPr id="187" name="Shape 187"/>
            <p:cNvSpPr/>
            <p:nvPr/>
          </p:nvSpPr>
          <p:spPr>
            <a:xfrm rot="2700000">
              <a:off x="2286374" y="1011412"/>
              <a:ext cx="561726" cy="3040276"/>
            </a:xfrm>
            <a:prstGeom prst="roundRect">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88" name="Shape 188"/>
            <p:cNvSpPr/>
            <p:nvPr/>
          </p:nvSpPr>
          <p:spPr>
            <a:xfrm rot="-2700000">
              <a:off x="1510777" y="3205365"/>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875" lIns="121875" spcFirstLastPara="1" rIns="121875" wrap="square" tIns="121875">
              <a:noAutofit/>
            </a:bodyPr>
            <a:lstStyle/>
            <a:p>
              <a:pPr indent="0" lvl="0" marL="0" rtl="0" algn="ctr">
                <a:spcBef>
                  <a:spcPts val="0"/>
                </a:spcBef>
                <a:spcAft>
                  <a:spcPts val="0"/>
                </a:spcAft>
                <a:buNone/>
              </a:pPr>
              <a:r>
                <a:t/>
              </a:r>
              <a:endParaRPr b="1" sz="1600">
                <a:solidFill>
                  <a:srgbClr val="0944A1"/>
                </a:solidFill>
                <a:latin typeface="Roboto"/>
                <a:ea typeface="Roboto"/>
                <a:cs typeface="Roboto"/>
                <a:sym typeface="Roboto"/>
              </a:endParaRPr>
            </a:p>
          </p:txBody>
        </p:sp>
        <p:sp>
          <p:nvSpPr>
            <p:cNvPr id="189" name="Shape 189"/>
            <p:cNvSpPr txBox="1"/>
            <p:nvPr/>
          </p:nvSpPr>
          <p:spPr>
            <a:xfrm rot="-2700000">
              <a:off x="1494699" y="2239058"/>
              <a:ext cx="2332604" cy="393293"/>
            </a:xfrm>
            <a:prstGeom prst="rect">
              <a:avLst/>
            </a:prstGeom>
            <a:noFill/>
            <a:ln>
              <a:noFill/>
            </a:ln>
          </p:spPr>
          <p:txBody>
            <a:bodyPr anchorCtr="0" anchor="ctr" bIns="121875" lIns="121875" spcFirstLastPara="1" rIns="121875" wrap="square" tIns="121875">
              <a:noAutofit/>
            </a:bodyPr>
            <a:lstStyle/>
            <a:p>
              <a:pPr indent="0" lvl="0" marL="0" rtl="0" algn="ctr">
                <a:spcBef>
                  <a:spcPts val="0"/>
                </a:spcBef>
                <a:spcAft>
                  <a:spcPts val="1200"/>
                </a:spcAft>
                <a:buNone/>
              </a:pPr>
              <a:r>
                <a:rPr lang="en-US" sz="2400">
                  <a:solidFill>
                    <a:srgbClr val="F3F3F3"/>
                  </a:solidFill>
                </a:rPr>
                <a:t>Text Analysis</a:t>
              </a:r>
              <a:endParaRPr b="1" sz="1100">
                <a:solidFill>
                  <a:srgbClr val="F3F3F3"/>
                </a:solidFill>
                <a:latin typeface="Roboto"/>
                <a:ea typeface="Roboto"/>
                <a:cs typeface="Roboto"/>
                <a:sym typeface="Roboto"/>
              </a:endParaRPr>
            </a:p>
          </p:txBody>
        </p:sp>
      </p:grpSp>
      <p:grpSp>
        <p:nvGrpSpPr>
          <p:cNvPr id="190" name="Shape 190"/>
          <p:cNvGrpSpPr/>
          <p:nvPr/>
        </p:nvGrpSpPr>
        <p:grpSpPr>
          <a:xfrm rot="2606948">
            <a:off x="1324836" y="2009844"/>
            <a:ext cx="2475482" cy="2436926"/>
            <a:chOff x="1293736" y="1258050"/>
            <a:chExt cx="2547000" cy="2547000"/>
          </a:xfrm>
        </p:grpSpPr>
        <p:sp>
          <p:nvSpPr>
            <p:cNvPr id="191" name="Shape 191"/>
            <p:cNvSpPr/>
            <p:nvPr/>
          </p:nvSpPr>
          <p:spPr>
            <a:xfrm rot="2700000">
              <a:off x="2286374" y="1011412"/>
              <a:ext cx="561726" cy="3040276"/>
            </a:xfrm>
            <a:prstGeom prst="roundRect">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92" name="Shape 192"/>
            <p:cNvSpPr/>
            <p:nvPr/>
          </p:nvSpPr>
          <p:spPr>
            <a:xfrm rot="-2700000">
              <a:off x="1510777" y="3205365"/>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875" lIns="121875" spcFirstLastPara="1" rIns="121875" wrap="square" tIns="121875">
              <a:noAutofit/>
            </a:bodyPr>
            <a:lstStyle/>
            <a:p>
              <a:pPr indent="0" lvl="0" marL="0" rtl="0" algn="ctr">
                <a:spcBef>
                  <a:spcPts val="0"/>
                </a:spcBef>
                <a:spcAft>
                  <a:spcPts val="0"/>
                </a:spcAft>
                <a:buNone/>
              </a:pPr>
              <a:r>
                <a:t/>
              </a:r>
              <a:endParaRPr b="1" sz="1600">
                <a:solidFill>
                  <a:srgbClr val="0944A1"/>
                </a:solidFill>
                <a:latin typeface="Roboto"/>
                <a:ea typeface="Roboto"/>
                <a:cs typeface="Roboto"/>
                <a:sym typeface="Roboto"/>
              </a:endParaRPr>
            </a:p>
          </p:txBody>
        </p:sp>
        <p:sp>
          <p:nvSpPr>
            <p:cNvPr id="193" name="Shape 193"/>
            <p:cNvSpPr txBox="1"/>
            <p:nvPr/>
          </p:nvSpPr>
          <p:spPr>
            <a:xfrm rot="-2700000">
              <a:off x="1494699" y="2239058"/>
              <a:ext cx="2332604" cy="393293"/>
            </a:xfrm>
            <a:prstGeom prst="rect">
              <a:avLst/>
            </a:prstGeom>
            <a:noFill/>
            <a:ln>
              <a:noFill/>
            </a:ln>
          </p:spPr>
          <p:txBody>
            <a:bodyPr anchorCtr="0" anchor="ctr" bIns="121875" lIns="121875" spcFirstLastPara="1" rIns="121875" wrap="square" tIns="121875">
              <a:noAutofit/>
            </a:bodyPr>
            <a:lstStyle/>
            <a:p>
              <a:pPr indent="0" lvl="0" marL="0" rtl="0" algn="ctr">
                <a:spcBef>
                  <a:spcPts val="0"/>
                </a:spcBef>
                <a:spcAft>
                  <a:spcPts val="1200"/>
                </a:spcAft>
                <a:buNone/>
              </a:pPr>
              <a:r>
                <a:rPr lang="en-US" sz="2400">
                  <a:solidFill>
                    <a:srgbClr val="F3F3F3"/>
                  </a:solidFill>
                </a:rPr>
                <a:t>Flow Chart</a:t>
              </a:r>
              <a:endParaRPr b="1" sz="1100">
                <a:solidFill>
                  <a:srgbClr val="F3F3F3"/>
                </a:solidFill>
                <a:latin typeface="Roboto"/>
                <a:ea typeface="Roboto"/>
                <a:cs typeface="Roboto"/>
                <a:sym typeface="Roboto"/>
              </a:endParaRPr>
            </a:p>
          </p:txBody>
        </p:sp>
      </p:grpSp>
      <p:grpSp>
        <p:nvGrpSpPr>
          <p:cNvPr id="194" name="Shape 194"/>
          <p:cNvGrpSpPr/>
          <p:nvPr/>
        </p:nvGrpSpPr>
        <p:grpSpPr>
          <a:xfrm rot="2606948">
            <a:off x="1324836" y="1222988"/>
            <a:ext cx="2475482" cy="2436926"/>
            <a:chOff x="1293736" y="1258050"/>
            <a:chExt cx="2547000" cy="2547000"/>
          </a:xfrm>
        </p:grpSpPr>
        <p:sp>
          <p:nvSpPr>
            <p:cNvPr id="195" name="Shape 195"/>
            <p:cNvSpPr/>
            <p:nvPr/>
          </p:nvSpPr>
          <p:spPr>
            <a:xfrm rot="2700000">
              <a:off x="2286374" y="1011412"/>
              <a:ext cx="561726" cy="3040276"/>
            </a:xfrm>
            <a:prstGeom prst="roundRect">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96" name="Shape 196"/>
            <p:cNvSpPr/>
            <p:nvPr/>
          </p:nvSpPr>
          <p:spPr>
            <a:xfrm rot="-2700000">
              <a:off x="1510777" y="3205365"/>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875" lIns="121875" spcFirstLastPara="1" rIns="121875" wrap="square" tIns="121875">
              <a:noAutofit/>
            </a:bodyPr>
            <a:lstStyle/>
            <a:p>
              <a:pPr indent="0" lvl="0" marL="0" rtl="0" algn="ctr">
                <a:spcBef>
                  <a:spcPts val="0"/>
                </a:spcBef>
                <a:spcAft>
                  <a:spcPts val="0"/>
                </a:spcAft>
                <a:buNone/>
              </a:pPr>
              <a:r>
                <a:t/>
              </a:r>
              <a:endParaRPr b="1" sz="1600">
                <a:solidFill>
                  <a:srgbClr val="0944A1"/>
                </a:solidFill>
                <a:latin typeface="Roboto"/>
                <a:ea typeface="Roboto"/>
                <a:cs typeface="Roboto"/>
                <a:sym typeface="Roboto"/>
              </a:endParaRPr>
            </a:p>
          </p:txBody>
        </p:sp>
        <p:sp>
          <p:nvSpPr>
            <p:cNvPr id="197" name="Shape 197"/>
            <p:cNvSpPr txBox="1"/>
            <p:nvPr/>
          </p:nvSpPr>
          <p:spPr>
            <a:xfrm rot="-2700000">
              <a:off x="1494699" y="2239058"/>
              <a:ext cx="2332604" cy="393293"/>
            </a:xfrm>
            <a:prstGeom prst="rect">
              <a:avLst/>
            </a:prstGeom>
            <a:noFill/>
            <a:ln>
              <a:noFill/>
            </a:ln>
          </p:spPr>
          <p:txBody>
            <a:bodyPr anchorCtr="0" anchor="ctr" bIns="121875" lIns="121875" spcFirstLastPara="1" rIns="121875" wrap="square" tIns="121875">
              <a:noAutofit/>
            </a:bodyPr>
            <a:lstStyle/>
            <a:p>
              <a:pPr indent="0" lvl="0" marL="0" rtl="0" algn="ctr">
                <a:spcBef>
                  <a:spcPts val="0"/>
                </a:spcBef>
                <a:spcAft>
                  <a:spcPts val="1200"/>
                </a:spcAft>
                <a:buNone/>
              </a:pPr>
              <a:r>
                <a:rPr lang="en-US" sz="2400">
                  <a:solidFill>
                    <a:srgbClr val="F3F3F3"/>
                  </a:solidFill>
                </a:rPr>
                <a:t>Introduction</a:t>
              </a:r>
              <a:endParaRPr b="1" sz="1100">
                <a:solidFill>
                  <a:srgbClr val="F3F3F3"/>
                </a:solidFill>
                <a:latin typeface="Roboto"/>
                <a:ea typeface="Roboto"/>
                <a:cs typeface="Roboto"/>
                <a:sym typeface="Roboto"/>
              </a:endParaRPr>
            </a:p>
          </p:txBody>
        </p:sp>
      </p:grpSp>
      <p:grpSp>
        <p:nvGrpSpPr>
          <p:cNvPr id="198" name="Shape 198"/>
          <p:cNvGrpSpPr/>
          <p:nvPr/>
        </p:nvGrpSpPr>
        <p:grpSpPr>
          <a:xfrm rot="2606948">
            <a:off x="1324836" y="4333126"/>
            <a:ext cx="2475482" cy="2436926"/>
            <a:chOff x="1293736" y="1258050"/>
            <a:chExt cx="2547000" cy="2547000"/>
          </a:xfrm>
        </p:grpSpPr>
        <p:sp>
          <p:nvSpPr>
            <p:cNvPr id="199" name="Shape 199"/>
            <p:cNvSpPr/>
            <p:nvPr/>
          </p:nvSpPr>
          <p:spPr>
            <a:xfrm rot="2700000">
              <a:off x="2286374" y="1011412"/>
              <a:ext cx="561726" cy="3040276"/>
            </a:xfrm>
            <a:prstGeom prst="roundRect">
              <a:avLst>
                <a:gd fmla="val 50000" name="adj"/>
              </a:avLst>
            </a:prstGeom>
            <a:solidFill>
              <a:srgbClr val="4A86E8"/>
            </a:solidFill>
            <a:ln>
              <a:noFill/>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200" name="Shape 200"/>
            <p:cNvSpPr/>
            <p:nvPr/>
          </p:nvSpPr>
          <p:spPr>
            <a:xfrm rot="-2700000">
              <a:off x="1510777" y="3205365"/>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875" lIns="121875" spcFirstLastPara="1" rIns="121875" wrap="square" tIns="121875">
              <a:noAutofit/>
            </a:bodyPr>
            <a:lstStyle/>
            <a:p>
              <a:pPr indent="0" lvl="0" marL="0" rtl="0" algn="ctr">
                <a:spcBef>
                  <a:spcPts val="0"/>
                </a:spcBef>
                <a:spcAft>
                  <a:spcPts val="0"/>
                </a:spcAft>
                <a:buNone/>
              </a:pPr>
              <a:r>
                <a:t/>
              </a:r>
              <a:endParaRPr b="1" sz="1600">
                <a:solidFill>
                  <a:srgbClr val="0944A1"/>
                </a:solidFill>
                <a:latin typeface="Roboto"/>
                <a:ea typeface="Roboto"/>
                <a:cs typeface="Roboto"/>
                <a:sym typeface="Roboto"/>
              </a:endParaRPr>
            </a:p>
          </p:txBody>
        </p:sp>
        <p:sp>
          <p:nvSpPr>
            <p:cNvPr id="201" name="Shape 201"/>
            <p:cNvSpPr txBox="1"/>
            <p:nvPr/>
          </p:nvSpPr>
          <p:spPr>
            <a:xfrm rot="-2700000">
              <a:off x="1494699" y="2239058"/>
              <a:ext cx="2332604" cy="393293"/>
            </a:xfrm>
            <a:prstGeom prst="rect">
              <a:avLst/>
            </a:prstGeom>
            <a:noFill/>
            <a:ln>
              <a:noFill/>
            </a:ln>
          </p:spPr>
          <p:txBody>
            <a:bodyPr anchorCtr="0" anchor="ctr" bIns="121875" lIns="121875" spcFirstLastPara="1" rIns="121875" wrap="square" tIns="121875">
              <a:noAutofit/>
            </a:bodyPr>
            <a:lstStyle/>
            <a:p>
              <a:pPr indent="0" lvl="0" marL="0" rtl="0" algn="ctr">
                <a:spcBef>
                  <a:spcPts val="0"/>
                </a:spcBef>
                <a:spcAft>
                  <a:spcPts val="1200"/>
                </a:spcAft>
                <a:buNone/>
              </a:pPr>
              <a:r>
                <a:rPr lang="en-US" sz="2400">
                  <a:solidFill>
                    <a:srgbClr val="F3F3F3"/>
                  </a:solidFill>
                </a:rPr>
                <a:t>Conclusion</a:t>
              </a:r>
              <a:endParaRPr b="1" sz="1100">
                <a:solidFill>
                  <a:srgbClr val="F3F3F3"/>
                </a:solidFill>
                <a:latin typeface="Roboto"/>
                <a:ea typeface="Roboto"/>
                <a:cs typeface="Roboto"/>
                <a:sym typeface="Roboto"/>
              </a:endParaRPr>
            </a:p>
          </p:txBody>
        </p:sp>
      </p:grpSp>
      <p:pic>
        <p:nvPicPr>
          <p:cNvPr id="202" name="Shape 202"/>
          <p:cNvPicPr preferRelativeResize="0"/>
          <p:nvPr/>
        </p:nvPicPr>
        <p:blipFill>
          <a:blip r:embed="rId3">
            <a:alphaModFix/>
          </a:blip>
          <a:stretch>
            <a:fillRect/>
          </a:stretch>
        </p:blipFill>
        <p:spPr>
          <a:xfrm>
            <a:off x="4923126" y="1870451"/>
            <a:ext cx="6549376" cy="3274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idx="1" type="body"/>
          </p:nvPr>
        </p:nvSpPr>
        <p:spPr>
          <a:xfrm>
            <a:off x="302605" y="1708726"/>
            <a:ext cx="11585700" cy="4385100"/>
          </a:xfrm>
          <a:prstGeom prst="rect">
            <a:avLst/>
          </a:prstGeom>
        </p:spPr>
        <p:txBody>
          <a:bodyPr anchorCtr="0" anchor="t" bIns="91425" lIns="91425" spcFirstLastPara="1" rIns="91425" wrap="square" tIns="91425">
            <a:noAutofit/>
          </a:bodyPr>
          <a:lstStyle/>
          <a:p>
            <a:pPr indent="-184150" lvl="0" marL="285750" rtl="0" algn="ctr">
              <a:spcBef>
                <a:spcPts val="0"/>
              </a:spcBef>
              <a:spcAft>
                <a:spcPts val="0"/>
              </a:spcAft>
              <a:buNone/>
            </a:pPr>
            <a:r>
              <a:t/>
            </a:r>
            <a:endParaRPr sz="5000"/>
          </a:p>
          <a:p>
            <a:pPr indent="-184150" lvl="0" marL="285750" rtl="0" algn="ctr">
              <a:spcBef>
                <a:spcPts val="1200"/>
              </a:spcBef>
              <a:spcAft>
                <a:spcPts val="0"/>
              </a:spcAft>
              <a:buNone/>
            </a:pPr>
            <a:r>
              <a:t/>
            </a:r>
            <a:endParaRPr sz="5000"/>
          </a:p>
          <a:p>
            <a:pPr indent="-184150" lvl="0" marL="285750" algn="ctr">
              <a:spcBef>
                <a:spcPts val="1200"/>
              </a:spcBef>
              <a:spcAft>
                <a:spcPts val="1200"/>
              </a:spcAft>
              <a:buNone/>
            </a:pPr>
            <a:r>
              <a:rPr lang="en-US" sz="7000"/>
              <a:t>Thank you for listening !!</a:t>
            </a:r>
            <a:endParaRPr sz="7000"/>
          </a:p>
        </p:txBody>
      </p:sp>
      <p:sp>
        <p:nvSpPr>
          <p:cNvPr id="412" name="Shape 412"/>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413" name="Shape 413"/>
          <p:cNvSpPr txBox="1"/>
          <p:nvPr>
            <p:ph type="title"/>
          </p:nvPr>
        </p:nvSpPr>
        <p:spPr>
          <a:xfrm>
            <a:off x="821125" y="1034025"/>
            <a:ext cx="10173000" cy="193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2000">
                <a:solidFill>
                  <a:srgbClr val="000000"/>
                </a:solidFill>
              </a:rPr>
              <a:t>Q &amp; A</a:t>
            </a:r>
            <a:endParaRPr sz="12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subTitle"/>
          </p:nvPr>
        </p:nvSpPr>
        <p:spPr>
          <a:xfrm>
            <a:off x="1828324" y="5240939"/>
            <a:ext cx="8532178" cy="1298388"/>
          </a:xfrm>
          <a:prstGeom prst="rect">
            <a:avLst/>
          </a:prstGeom>
          <a:noFill/>
          <a:ln>
            <a:noFill/>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Clr>
                <a:srgbClr val="3F3F3F"/>
              </a:buClr>
              <a:buFont typeface="Arial"/>
              <a:buNone/>
            </a:pPr>
            <a:r>
              <a:t/>
            </a:r>
            <a:endParaRPr b="0" i="0" sz="1800" u="none" cap="none" strike="noStrike">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Shape 207"/>
          <p:cNvPicPr preferRelativeResize="0"/>
          <p:nvPr/>
        </p:nvPicPr>
        <p:blipFill>
          <a:blip r:embed="rId3">
            <a:alphaModFix/>
          </a:blip>
          <a:stretch>
            <a:fillRect/>
          </a:stretch>
        </p:blipFill>
        <p:spPr>
          <a:xfrm>
            <a:off x="569975" y="1758174"/>
            <a:ext cx="11048884" cy="3341659"/>
          </a:xfrm>
          <a:prstGeom prst="rect">
            <a:avLst/>
          </a:prstGeom>
          <a:noFill/>
          <a:ln>
            <a:noFill/>
          </a:ln>
        </p:spPr>
      </p:pic>
      <p:sp>
        <p:nvSpPr>
          <p:cNvPr id="208" name="Shape 208"/>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09" name="Shape 209"/>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US"/>
              <a:t>Motivation</a:t>
            </a:r>
            <a:endParaRPr b="1" i="0" sz="3000" u="none" cap="none" strike="noStrike">
              <a:solidFill>
                <a:schemeClr val="dk1"/>
              </a:solidFill>
              <a:latin typeface="Arial"/>
              <a:ea typeface="Arial"/>
              <a:cs typeface="Arial"/>
              <a:sym typeface="Arial"/>
            </a:endParaRPr>
          </a:p>
        </p:txBody>
      </p:sp>
      <p:pic>
        <p:nvPicPr>
          <p:cNvPr id="210" name="Shape 210"/>
          <p:cNvPicPr preferRelativeResize="0"/>
          <p:nvPr/>
        </p:nvPicPr>
        <p:blipFill>
          <a:blip r:embed="rId4">
            <a:alphaModFix/>
          </a:blip>
          <a:stretch>
            <a:fillRect/>
          </a:stretch>
        </p:blipFill>
        <p:spPr>
          <a:xfrm>
            <a:off x="569975" y="1207588"/>
            <a:ext cx="4268476" cy="535875"/>
          </a:xfrm>
          <a:prstGeom prst="rect">
            <a:avLst/>
          </a:prstGeom>
          <a:noFill/>
          <a:ln>
            <a:noFill/>
          </a:ln>
        </p:spPr>
      </p:pic>
      <p:pic>
        <p:nvPicPr>
          <p:cNvPr id="211" name="Shape 211"/>
          <p:cNvPicPr preferRelativeResize="0"/>
          <p:nvPr/>
        </p:nvPicPr>
        <p:blipFill>
          <a:blip r:embed="rId5">
            <a:alphaModFix/>
          </a:blip>
          <a:stretch>
            <a:fillRect/>
          </a:stretch>
        </p:blipFill>
        <p:spPr>
          <a:xfrm>
            <a:off x="6909275" y="946950"/>
            <a:ext cx="2490980" cy="1057175"/>
          </a:xfrm>
          <a:prstGeom prst="rect">
            <a:avLst/>
          </a:prstGeom>
          <a:noFill/>
          <a:ln>
            <a:noFill/>
          </a:ln>
        </p:spPr>
      </p:pic>
      <p:cxnSp>
        <p:nvCxnSpPr>
          <p:cNvPr id="212" name="Shape 212"/>
          <p:cNvCxnSpPr>
            <a:endCxn id="211" idx="1"/>
          </p:cNvCxnSpPr>
          <p:nvPr/>
        </p:nvCxnSpPr>
        <p:spPr>
          <a:xfrm flipH="1" rot="10800000">
            <a:off x="4854875" y="1475538"/>
            <a:ext cx="2054400" cy="15000"/>
          </a:xfrm>
          <a:prstGeom prst="straightConnector1">
            <a:avLst/>
          </a:prstGeom>
          <a:noFill/>
          <a:ln cap="flat" cmpd="sng" w="9525">
            <a:solidFill>
              <a:schemeClr val="dk2"/>
            </a:solidFill>
            <a:prstDash val="solid"/>
            <a:round/>
            <a:headEnd len="med" w="med" type="none"/>
            <a:tailEnd len="med" w="med" type="none"/>
          </a:ln>
        </p:spPr>
      </p:cxnSp>
      <p:sp>
        <p:nvSpPr>
          <p:cNvPr id="213" name="Shape 213"/>
          <p:cNvSpPr txBox="1"/>
          <p:nvPr/>
        </p:nvSpPr>
        <p:spPr>
          <a:xfrm>
            <a:off x="5619342" y="1475525"/>
            <a:ext cx="339300" cy="5358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4800">
                <a:solidFill>
                  <a:srgbClr val="6FA8DC"/>
                </a:solidFill>
                <a:latin typeface="Times New Roman"/>
                <a:ea typeface="Times New Roman"/>
                <a:cs typeface="Times New Roman"/>
                <a:sym typeface="Times New Roman"/>
              </a:rPr>
              <a:t>?</a:t>
            </a:r>
            <a:endParaRPr sz="4800">
              <a:solidFill>
                <a:srgbClr val="6FA8DC"/>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100" u="none" cap="none" strike="noStrike">
                <a:solidFill>
                  <a:srgbClr val="888888"/>
                </a:solidFill>
                <a:latin typeface="Arial"/>
                <a:ea typeface="Arial"/>
                <a:cs typeface="Arial"/>
                <a:sym typeface="Arial"/>
              </a:rPr>
              <a:t>‹#›</a:t>
            </a:fld>
            <a:endParaRPr b="0" i="0" sz="1100" u="none" cap="none" strike="noStrike">
              <a:solidFill>
                <a:srgbClr val="888888"/>
              </a:solidFill>
              <a:latin typeface="Arial"/>
              <a:ea typeface="Arial"/>
              <a:cs typeface="Arial"/>
              <a:sym typeface="Arial"/>
            </a:endParaRPr>
          </a:p>
        </p:txBody>
      </p:sp>
      <p:sp>
        <p:nvSpPr>
          <p:cNvPr id="219" name="Shape 219"/>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lang="en-US"/>
              <a:t>Introduction</a:t>
            </a:r>
            <a:endParaRPr b="1" i="0" sz="3000" u="none" cap="none" strike="noStrike">
              <a:solidFill>
                <a:schemeClr val="dk1"/>
              </a:solidFill>
              <a:latin typeface="Arial"/>
              <a:ea typeface="Arial"/>
              <a:cs typeface="Arial"/>
              <a:sym typeface="Arial"/>
            </a:endParaRPr>
          </a:p>
        </p:txBody>
      </p:sp>
      <p:pic>
        <p:nvPicPr>
          <p:cNvPr id="220" name="Shape 220"/>
          <p:cNvPicPr preferRelativeResize="0"/>
          <p:nvPr/>
        </p:nvPicPr>
        <p:blipFill>
          <a:blip r:embed="rId3">
            <a:alphaModFix/>
          </a:blip>
          <a:stretch>
            <a:fillRect/>
          </a:stretch>
        </p:blipFill>
        <p:spPr>
          <a:xfrm>
            <a:off x="523150" y="1019400"/>
            <a:ext cx="10582074" cy="518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27" name="Shape 227"/>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Flow Chart</a:t>
            </a:r>
            <a:endParaRPr/>
          </a:p>
          <a:p>
            <a:pPr indent="0" lvl="0" marL="0">
              <a:spcBef>
                <a:spcPts val="0"/>
              </a:spcBef>
              <a:spcAft>
                <a:spcPts val="0"/>
              </a:spcAft>
              <a:buNone/>
            </a:pPr>
            <a:r>
              <a:t/>
            </a:r>
            <a:endParaRPr/>
          </a:p>
        </p:txBody>
      </p:sp>
      <p:pic>
        <p:nvPicPr>
          <p:cNvPr id="228" name="Shape 228"/>
          <p:cNvPicPr preferRelativeResize="0"/>
          <p:nvPr/>
        </p:nvPicPr>
        <p:blipFill>
          <a:blip r:embed="rId3">
            <a:alphaModFix/>
          </a:blip>
          <a:stretch>
            <a:fillRect/>
          </a:stretch>
        </p:blipFill>
        <p:spPr>
          <a:xfrm>
            <a:off x="223025" y="1292350"/>
            <a:ext cx="11592675" cy="457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35" name="Shape 235"/>
          <p:cNvSpPr txBox="1"/>
          <p:nvPr>
            <p:ph type="title"/>
          </p:nvPr>
        </p:nvSpPr>
        <p:spPr>
          <a:xfrm>
            <a:off x="302605" y="435329"/>
            <a:ext cx="9735300" cy="53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Initial Text Analysis</a:t>
            </a:r>
            <a:endParaRPr/>
          </a:p>
        </p:txBody>
      </p:sp>
      <p:sp>
        <p:nvSpPr>
          <p:cNvPr id="236" name="Shape 236"/>
          <p:cNvSpPr txBox="1"/>
          <p:nvPr>
            <p:ph idx="2" type="body"/>
          </p:nvPr>
        </p:nvSpPr>
        <p:spPr>
          <a:xfrm>
            <a:off x="254444" y="1687600"/>
            <a:ext cx="5262600" cy="2291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Times New Roman"/>
              <a:buChar char="❏"/>
            </a:pPr>
            <a:r>
              <a:rPr lang="en-US" sz="3000">
                <a:latin typeface="Times New Roman"/>
                <a:ea typeface="Times New Roman"/>
                <a:cs typeface="Times New Roman"/>
                <a:sym typeface="Times New Roman"/>
              </a:rPr>
              <a:t>High Frequency Words</a:t>
            </a:r>
            <a:endParaRPr sz="3000">
              <a:latin typeface="Times New Roman"/>
              <a:ea typeface="Times New Roman"/>
              <a:cs typeface="Times New Roman"/>
              <a:sym typeface="Times New Roman"/>
            </a:endParaRPr>
          </a:p>
          <a:p>
            <a:pPr indent="-419100" lvl="0" marL="457200" rtl="0">
              <a:spcBef>
                <a:spcPts val="0"/>
              </a:spcBef>
              <a:spcAft>
                <a:spcPts val="0"/>
              </a:spcAft>
              <a:buSzPts val="3000"/>
              <a:buFont typeface="Times New Roman"/>
              <a:buChar char="❏"/>
            </a:pPr>
            <a:r>
              <a:rPr lang="en-US" sz="3000">
                <a:latin typeface="Times New Roman"/>
                <a:ea typeface="Times New Roman"/>
                <a:cs typeface="Times New Roman"/>
                <a:sym typeface="Times New Roman"/>
              </a:rPr>
              <a:t>Injury Words</a:t>
            </a:r>
            <a:endParaRPr sz="3000">
              <a:latin typeface="Times New Roman"/>
              <a:ea typeface="Times New Roman"/>
              <a:cs typeface="Times New Roman"/>
              <a:sym typeface="Times New Roman"/>
            </a:endParaRPr>
          </a:p>
          <a:p>
            <a:pPr indent="-419100" lvl="0" marL="457200" rtl="0">
              <a:spcBef>
                <a:spcPts val="0"/>
              </a:spcBef>
              <a:spcAft>
                <a:spcPts val="0"/>
              </a:spcAft>
              <a:buSzPts val="3000"/>
              <a:buFont typeface="Times New Roman"/>
              <a:buChar char="❏"/>
            </a:pPr>
            <a:r>
              <a:rPr lang="en-US" sz="3000">
                <a:latin typeface="Times New Roman"/>
                <a:ea typeface="Times New Roman"/>
                <a:cs typeface="Times New Roman"/>
                <a:sym typeface="Times New Roman"/>
              </a:rPr>
              <a:t>Sentiment Analysis</a:t>
            </a:r>
            <a:endParaRPr sz="3000">
              <a:latin typeface="Times New Roman"/>
              <a:ea typeface="Times New Roman"/>
              <a:cs typeface="Times New Roman"/>
              <a:sym typeface="Times New Roman"/>
            </a:endParaRPr>
          </a:p>
          <a:p>
            <a:pPr indent="0" lvl="0" marL="0" rtl="0">
              <a:spcBef>
                <a:spcPts val="0"/>
              </a:spcBef>
              <a:spcAft>
                <a:spcPts val="0"/>
              </a:spcAft>
              <a:buNone/>
            </a:pPr>
            <a:r>
              <a:t/>
            </a:r>
            <a:endParaRPr sz="2400">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p:txBody>
      </p:sp>
      <p:pic>
        <p:nvPicPr>
          <p:cNvPr id="237" name="Shape 237"/>
          <p:cNvPicPr preferRelativeResize="0"/>
          <p:nvPr/>
        </p:nvPicPr>
        <p:blipFill>
          <a:blip r:embed="rId3">
            <a:alphaModFix amt="20000"/>
          </a:blip>
          <a:stretch>
            <a:fillRect/>
          </a:stretch>
        </p:blipFill>
        <p:spPr>
          <a:xfrm>
            <a:off x="5329944" y="1598854"/>
            <a:ext cx="6366982" cy="3276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244" name="Shape 244"/>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Introduction Methodology</a:t>
            </a:r>
            <a:endParaRPr/>
          </a:p>
        </p:txBody>
      </p:sp>
      <p:sp>
        <p:nvSpPr>
          <p:cNvPr id="245" name="Shape 245"/>
          <p:cNvSpPr txBox="1"/>
          <p:nvPr>
            <p:ph idx="2" type="body"/>
          </p:nvPr>
        </p:nvSpPr>
        <p:spPr>
          <a:xfrm>
            <a:off x="302600" y="1858127"/>
            <a:ext cx="9764700" cy="34998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Times New Roman"/>
              <a:buChar char="❏"/>
            </a:pPr>
            <a:r>
              <a:rPr lang="en-US" sz="3000">
                <a:latin typeface="Times New Roman"/>
                <a:ea typeface="Times New Roman"/>
                <a:cs typeface="Times New Roman"/>
                <a:sym typeface="Times New Roman"/>
              </a:rPr>
              <a:t>Supervised Learning Methods (Naive bayes, SVM)</a:t>
            </a:r>
            <a:endParaRPr sz="3000">
              <a:latin typeface="Times New Roman"/>
              <a:ea typeface="Times New Roman"/>
              <a:cs typeface="Times New Roman"/>
              <a:sym typeface="Times New Roman"/>
            </a:endParaRPr>
          </a:p>
          <a:p>
            <a:pPr indent="-419100" lvl="0" marL="457200" rtl="0">
              <a:spcBef>
                <a:spcPts val="0"/>
              </a:spcBef>
              <a:spcAft>
                <a:spcPts val="0"/>
              </a:spcAft>
              <a:buSzPts val="3000"/>
              <a:buFont typeface="Times New Roman"/>
              <a:buChar char="❏"/>
            </a:pPr>
            <a:r>
              <a:rPr lang="en-US" sz="3000">
                <a:latin typeface="Times New Roman"/>
                <a:ea typeface="Times New Roman"/>
                <a:cs typeface="Times New Roman"/>
                <a:sym typeface="Times New Roman"/>
              </a:rPr>
              <a:t>Unsupervised </a:t>
            </a:r>
            <a:r>
              <a:rPr lang="en-US" sz="3000">
                <a:latin typeface="Times New Roman"/>
                <a:ea typeface="Times New Roman"/>
                <a:cs typeface="Times New Roman"/>
                <a:sym typeface="Times New Roman"/>
              </a:rPr>
              <a:t>Learning</a:t>
            </a:r>
            <a:r>
              <a:rPr lang="en-US" sz="3000">
                <a:latin typeface="Times New Roman"/>
                <a:ea typeface="Times New Roman"/>
                <a:cs typeface="Times New Roman"/>
                <a:sym typeface="Times New Roman"/>
              </a:rPr>
              <a:t> Methods (K-means, LDA)</a:t>
            </a:r>
            <a:endParaRPr sz="3000">
              <a:latin typeface="Times New Roman"/>
              <a:ea typeface="Times New Roman"/>
              <a:cs typeface="Times New Roman"/>
              <a:sym typeface="Times New Roman"/>
            </a:endParaRPr>
          </a:p>
          <a:p>
            <a:pPr indent="-419100" lvl="0" marL="457200" rtl="0">
              <a:spcBef>
                <a:spcPts val="0"/>
              </a:spcBef>
              <a:spcAft>
                <a:spcPts val="0"/>
              </a:spcAft>
              <a:buSzPts val="3000"/>
              <a:buFont typeface="Times New Roman"/>
              <a:buChar char="❏"/>
            </a:pPr>
            <a:r>
              <a:rPr lang="en-US" sz="3000">
                <a:latin typeface="Times New Roman"/>
                <a:ea typeface="Times New Roman"/>
                <a:cs typeface="Times New Roman"/>
                <a:sym typeface="Times New Roman"/>
              </a:rPr>
              <a:t>Supervised </a:t>
            </a:r>
            <a:r>
              <a:rPr lang="en-US" sz="3000">
                <a:latin typeface="Times New Roman"/>
                <a:ea typeface="Times New Roman"/>
                <a:cs typeface="Times New Roman"/>
                <a:sym typeface="Times New Roman"/>
              </a:rPr>
              <a:t>Learning</a:t>
            </a:r>
            <a:r>
              <a:rPr lang="en-US" sz="3000">
                <a:latin typeface="Times New Roman"/>
                <a:ea typeface="Times New Roman"/>
                <a:cs typeface="Times New Roman"/>
                <a:sym typeface="Times New Roman"/>
              </a:rPr>
              <a:t> Methods II (CNN)</a:t>
            </a:r>
            <a:endParaRPr sz="3000">
              <a:latin typeface="Times New Roman"/>
              <a:ea typeface="Times New Roman"/>
              <a:cs typeface="Times New Roman"/>
              <a:sym typeface="Times New Roman"/>
            </a:endParaRPr>
          </a:p>
          <a:p>
            <a:pPr indent="0" lvl="0" marL="0" rtl="0">
              <a:spcBef>
                <a:spcPts val="0"/>
              </a:spcBef>
              <a:spcAft>
                <a:spcPts val="0"/>
              </a:spcAft>
              <a:buNone/>
            </a:pPr>
            <a:r>
              <a:t/>
            </a:r>
            <a:endParaRPr sz="2400">
              <a:latin typeface="Times New Roman"/>
              <a:ea typeface="Times New Roman"/>
              <a:cs typeface="Times New Roman"/>
              <a:sym typeface="Times New Roman"/>
            </a:endParaRPr>
          </a:p>
          <a:p>
            <a:pPr indent="0" lvl="0" marL="0" rtl="0">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252" name="Shape 252"/>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S</a:t>
            </a:r>
            <a:r>
              <a:rPr lang="en-US"/>
              <a:t>upervised Learning - Naive bayes, SVM </a:t>
            </a:r>
            <a:endParaRPr/>
          </a:p>
        </p:txBody>
      </p:sp>
      <p:pic>
        <p:nvPicPr>
          <p:cNvPr id="253" name="Shape 253"/>
          <p:cNvPicPr preferRelativeResize="0"/>
          <p:nvPr/>
        </p:nvPicPr>
        <p:blipFill>
          <a:blip r:embed="rId3">
            <a:alphaModFix/>
          </a:blip>
          <a:stretch>
            <a:fillRect/>
          </a:stretch>
        </p:blipFill>
        <p:spPr>
          <a:xfrm>
            <a:off x="2097626" y="1657800"/>
            <a:ext cx="6577301" cy="4345925"/>
          </a:xfrm>
          <a:prstGeom prst="rect">
            <a:avLst/>
          </a:prstGeom>
          <a:noFill/>
          <a:ln>
            <a:noFill/>
          </a:ln>
        </p:spPr>
      </p:pic>
      <p:sp>
        <p:nvSpPr>
          <p:cNvPr id="254" name="Shape 254"/>
          <p:cNvSpPr txBox="1"/>
          <p:nvPr/>
        </p:nvSpPr>
        <p:spPr>
          <a:xfrm>
            <a:off x="302600" y="1192075"/>
            <a:ext cx="3012900" cy="83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sz="1800">
                <a:latin typeface="Times New Roman"/>
                <a:ea typeface="Times New Roman"/>
                <a:cs typeface="Times New Roman"/>
                <a:sym typeface="Times New Roman"/>
              </a:rPr>
              <a:t>Example: </a:t>
            </a:r>
            <a:r>
              <a:rPr b="1" lang="en-US" sz="1800">
                <a:latin typeface="Times New Roman"/>
                <a:ea typeface="Times New Roman"/>
                <a:cs typeface="Times New Roman"/>
                <a:sym typeface="Times New Roman"/>
              </a:rPr>
              <a:t>Thunder</a:t>
            </a:r>
            <a:endParaRPr b="1" sz="1800">
              <a:latin typeface="Times New Roman"/>
              <a:ea typeface="Times New Roman"/>
              <a:cs typeface="Times New Roman"/>
              <a:sym typeface="Times New Roman"/>
            </a:endParaRPr>
          </a:p>
        </p:txBody>
      </p:sp>
      <p:sp>
        <p:nvSpPr>
          <p:cNvPr id="255" name="Shape 255"/>
          <p:cNvSpPr txBox="1"/>
          <p:nvPr/>
        </p:nvSpPr>
        <p:spPr>
          <a:xfrm>
            <a:off x="1464700" y="1969100"/>
            <a:ext cx="1283100" cy="77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latin typeface="Times New Roman"/>
                <a:ea typeface="Times New Roman"/>
                <a:cs typeface="Times New Roman"/>
                <a:sym typeface="Times New Roman"/>
              </a:rPr>
              <a:t>Game 1</a:t>
            </a:r>
            <a:endParaRPr>
              <a:latin typeface="Times New Roman"/>
              <a:ea typeface="Times New Roman"/>
              <a:cs typeface="Times New Roman"/>
              <a:sym typeface="Times New Roman"/>
            </a:endParaRPr>
          </a:p>
          <a:p>
            <a:pPr indent="0" lvl="0" marL="0" rtl="0">
              <a:spcBef>
                <a:spcPts val="0"/>
              </a:spcBef>
              <a:spcAft>
                <a:spcPts val="0"/>
              </a:spcAft>
              <a:buNone/>
            </a:pPr>
            <a:r>
              <a:rPr lang="en-US">
                <a:latin typeface="Times New Roman"/>
                <a:ea typeface="Times New Roman"/>
                <a:cs typeface="Times New Roman"/>
                <a:sym typeface="Times New Roman"/>
              </a:rPr>
              <a:t>2016/10/26</a:t>
            </a:r>
            <a:endParaRPr>
              <a:latin typeface="Times New Roman"/>
              <a:ea typeface="Times New Roman"/>
              <a:cs typeface="Times New Roman"/>
              <a:sym typeface="Times New Roman"/>
            </a:endParaRPr>
          </a:p>
        </p:txBody>
      </p:sp>
      <p:sp>
        <p:nvSpPr>
          <p:cNvPr id="256" name="Shape 256"/>
          <p:cNvSpPr txBox="1"/>
          <p:nvPr/>
        </p:nvSpPr>
        <p:spPr>
          <a:xfrm>
            <a:off x="1464700" y="3211300"/>
            <a:ext cx="1283100" cy="7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latin typeface="Times New Roman"/>
                <a:ea typeface="Times New Roman"/>
                <a:cs typeface="Times New Roman"/>
                <a:sym typeface="Times New Roman"/>
              </a:rPr>
              <a:t>Game 2</a:t>
            </a:r>
            <a:endParaRPr>
              <a:latin typeface="Times New Roman"/>
              <a:ea typeface="Times New Roman"/>
              <a:cs typeface="Times New Roman"/>
              <a:sym typeface="Times New Roman"/>
            </a:endParaRPr>
          </a:p>
          <a:p>
            <a:pPr indent="0" lvl="0" marL="0" rtl="0">
              <a:spcBef>
                <a:spcPts val="0"/>
              </a:spcBef>
              <a:spcAft>
                <a:spcPts val="0"/>
              </a:spcAft>
              <a:buNone/>
            </a:pPr>
            <a:r>
              <a:rPr lang="en-US">
                <a:latin typeface="Times New Roman"/>
                <a:ea typeface="Times New Roman"/>
                <a:cs typeface="Times New Roman"/>
                <a:sym typeface="Times New Roman"/>
              </a:rPr>
              <a:t>2016/10/28</a:t>
            </a:r>
            <a:endParaRPr>
              <a:latin typeface="Times New Roman"/>
              <a:ea typeface="Times New Roman"/>
              <a:cs typeface="Times New Roman"/>
              <a:sym typeface="Times New Roman"/>
            </a:endParaRPr>
          </a:p>
        </p:txBody>
      </p:sp>
      <p:sp>
        <p:nvSpPr>
          <p:cNvPr id="257" name="Shape 257"/>
          <p:cNvSpPr txBox="1"/>
          <p:nvPr/>
        </p:nvSpPr>
        <p:spPr>
          <a:xfrm>
            <a:off x="1464700" y="4945225"/>
            <a:ext cx="1283100" cy="7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latin typeface="Times New Roman"/>
                <a:ea typeface="Times New Roman"/>
                <a:cs typeface="Times New Roman"/>
                <a:sym typeface="Times New Roman"/>
              </a:rPr>
              <a:t>Game 5</a:t>
            </a:r>
            <a:endParaRPr>
              <a:latin typeface="Times New Roman"/>
              <a:ea typeface="Times New Roman"/>
              <a:cs typeface="Times New Roman"/>
              <a:sym typeface="Times New Roman"/>
            </a:endParaRPr>
          </a:p>
          <a:p>
            <a:pPr indent="0" lvl="0" marL="0" rtl="0">
              <a:spcBef>
                <a:spcPts val="0"/>
              </a:spcBef>
              <a:spcAft>
                <a:spcPts val="0"/>
              </a:spcAft>
              <a:buNone/>
            </a:pPr>
            <a:r>
              <a:rPr lang="en-US">
                <a:latin typeface="Times New Roman"/>
                <a:ea typeface="Times New Roman"/>
                <a:cs typeface="Times New Roman"/>
                <a:sym typeface="Times New Roman"/>
              </a:rPr>
              <a:t>2016/11/03</a:t>
            </a:r>
            <a:endParaRPr>
              <a:latin typeface="Times New Roman"/>
              <a:ea typeface="Times New Roman"/>
              <a:cs typeface="Times New Roman"/>
              <a:sym typeface="Times New Roman"/>
            </a:endParaRPr>
          </a:p>
        </p:txBody>
      </p:sp>
      <p:pic>
        <p:nvPicPr>
          <p:cNvPr id="258" name="Shape 258"/>
          <p:cNvPicPr preferRelativeResize="0"/>
          <p:nvPr/>
        </p:nvPicPr>
        <p:blipFill>
          <a:blip r:embed="rId4">
            <a:alphaModFix/>
          </a:blip>
          <a:stretch>
            <a:fillRect/>
          </a:stretch>
        </p:blipFill>
        <p:spPr>
          <a:xfrm>
            <a:off x="7927575" y="3062400"/>
            <a:ext cx="3985301" cy="920200"/>
          </a:xfrm>
          <a:prstGeom prst="rect">
            <a:avLst/>
          </a:prstGeom>
          <a:noFill/>
          <a:ln>
            <a:noFill/>
          </a:ln>
        </p:spPr>
      </p:pic>
      <p:sp>
        <p:nvSpPr>
          <p:cNvPr id="259" name="Shape 259"/>
          <p:cNvSpPr txBox="1"/>
          <p:nvPr/>
        </p:nvSpPr>
        <p:spPr>
          <a:xfrm>
            <a:off x="3943225" y="2100550"/>
            <a:ext cx="499500" cy="36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latin typeface="Times New Roman"/>
                <a:ea typeface="Times New Roman"/>
                <a:cs typeface="Times New Roman"/>
                <a:sym typeface="Times New Roman"/>
              </a:rPr>
              <a:t>Win</a:t>
            </a:r>
            <a:endParaRPr>
              <a:latin typeface="Times New Roman"/>
              <a:ea typeface="Times New Roman"/>
              <a:cs typeface="Times New Roman"/>
              <a:sym typeface="Times New Roman"/>
            </a:endParaRPr>
          </a:p>
        </p:txBody>
      </p:sp>
      <p:sp>
        <p:nvSpPr>
          <p:cNvPr id="260" name="Shape 260"/>
          <p:cNvSpPr txBox="1"/>
          <p:nvPr/>
        </p:nvSpPr>
        <p:spPr>
          <a:xfrm>
            <a:off x="3943225" y="5075725"/>
            <a:ext cx="635400" cy="3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latin typeface="Times New Roman"/>
                <a:ea typeface="Times New Roman"/>
                <a:cs typeface="Times New Roman"/>
                <a:sym typeface="Times New Roman"/>
              </a:rPr>
              <a:t>Lose</a:t>
            </a:r>
            <a:endParaRPr>
              <a:latin typeface="Times New Roman"/>
              <a:ea typeface="Times New Roman"/>
              <a:cs typeface="Times New Roman"/>
              <a:sym typeface="Times New Roman"/>
            </a:endParaRPr>
          </a:p>
        </p:txBody>
      </p:sp>
      <p:sp>
        <p:nvSpPr>
          <p:cNvPr id="261" name="Shape 261"/>
          <p:cNvSpPr txBox="1"/>
          <p:nvPr/>
        </p:nvSpPr>
        <p:spPr>
          <a:xfrm>
            <a:off x="3943225" y="3339950"/>
            <a:ext cx="499500" cy="3651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latin typeface="Times New Roman"/>
                <a:ea typeface="Times New Roman"/>
                <a:cs typeface="Times New Roman"/>
                <a:sym typeface="Times New Roman"/>
              </a:rPr>
              <a:t>Win</a:t>
            </a:r>
            <a:endParaRPr>
              <a:latin typeface="Times New Roman"/>
              <a:ea typeface="Times New Roman"/>
              <a:cs typeface="Times New Roman"/>
              <a:sym typeface="Times New Roman"/>
            </a:endParaRPr>
          </a:p>
        </p:txBody>
      </p:sp>
      <p:sp>
        <p:nvSpPr>
          <p:cNvPr id="262" name="Shape 262"/>
          <p:cNvSpPr txBox="1"/>
          <p:nvPr/>
        </p:nvSpPr>
        <p:spPr>
          <a:xfrm>
            <a:off x="3829675" y="1487425"/>
            <a:ext cx="726600" cy="306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solidFill>
                  <a:schemeClr val="dk1"/>
                </a:solidFill>
                <a:latin typeface="Times New Roman"/>
                <a:ea typeface="Times New Roman"/>
                <a:cs typeface="Times New Roman"/>
                <a:sym typeface="Times New Roman"/>
              </a:rPr>
              <a:t>Label</a:t>
            </a:r>
            <a:endParaRPr/>
          </a:p>
        </p:txBody>
      </p:sp>
      <p:sp>
        <p:nvSpPr>
          <p:cNvPr id="263" name="Shape 263"/>
          <p:cNvSpPr txBox="1"/>
          <p:nvPr/>
        </p:nvSpPr>
        <p:spPr>
          <a:xfrm>
            <a:off x="1639800" y="4242925"/>
            <a:ext cx="1283100" cy="77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Shape 269"/>
          <p:cNvPicPr preferRelativeResize="0"/>
          <p:nvPr/>
        </p:nvPicPr>
        <p:blipFill>
          <a:blip r:embed="rId3">
            <a:alphaModFix/>
          </a:blip>
          <a:stretch>
            <a:fillRect/>
          </a:stretch>
        </p:blipFill>
        <p:spPr>
          <a:xfrm>
            <a:off x="758525" y="1501972"/>
            <a:ext cx="10909025" cy="4707853"/>
          </a:xfrm>
          <a:prstGeom prst="rect">
            <a:avLst/>
          </a:prstGeom>
          <a:noFill/>
          <a:ln>
            <a:noFill/>
          </a:ln>
        </p:spPr>
      </p:pic>
      <p:sp>
        <p:nvSpPr>
          <p:cNvPr id="270" name="Shape 270"/>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
        <p:nvSpPr>
          <p:cNvPr id="271" name="Shape 271"/>
          <p:cNvSpPr txBox="1"/>
          <p:nvPr>
            <p:ph type="title"/>
          </p:nvPr>
        </p:nvSpPr>
        <p:spPr>
          <a:xfrm>
            <a:off x="302605" y="418354"/>
            <a:ext cx="9735300" cy="535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Unsupervised </a:t>
            </a:r>
            <a:r>
              <a:rPr lang="en-US"/>
              <a:t>Learning</a:t>
            </a:r>
            <a:r>
              <a:rPr lang="en-US"/>
              <a:t> - K-means, LDA</a:t>
            </a:r>
            <a:endParaRPr/>
          </a:p>
        </p:txBody>
      </p:sp>
      <p:sp>
        <p:nvSpPr>
          <p:cNvPr id="272" name="Shape 272"/>
          <p:cNvSpPr txBox="1"/>
          <p:nvPr/>
        </p:nvSpPr>
        <p:spPr>
          <a:xfrm>
            <a:off x="1311775" y="5317125"/>
            <a:ext cx="1157400" cy="40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latin typeface="Times New Roman"/>
                <a:ea typeface="Times New Roman"/>
                <a:cs typeface="Times New Roman"/>
                <a:sym typeface="Times New Roman"/>
              </a:rPr>
              <a:t>Label :</a:t>
            </a:r>
            <a:endParaRPr sz="2400">
              <a:latin typeface="Times New Roman"/>
              <a:ea typeface="Times New Roman"/>
              <a:cs typeface="Times New Roman"/>
              <a:sym typeface="Times New Roman"/>
            </a:endParaRPr>
          </a:p>
        </p:txBody>
      </p:sp>
      <p:sp>
        <p:nvSpPr>
          <p:cNvPr id="273" name="Shape 273"/>
          <p:cNvSpPr/>
          <p:nvPr/>
        </p:nvSpPr>
        <p:spPr>
          <a:xfrm>
            <a:off x="7832150" y="1621625"/>
            <a:ext cx="3779700" cy="1380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7832150" y="3102125"/>
            <a:ext cx="3779700" cy="1380600"/>
          </a:xfrm>
          <a:prstGeom prst="rect">
            <a:avLst/>
          </a:prstGeom>
          <a:noFill/>
          <a:ln cap="flat" cmpd="sng" w="28575">
            <a:solidFill>
              <a:srgbClr val="8E7CC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