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5" r:id="rId2"/>
    <p:sldId id="266" r:id="rId3"/>
    <p:sldId id="267" r:id="rId4"/>
    <p:sldId id="256" r:id="rId5"/>
    <p:sldId id="258" r:id="rId6"/>
    <p:sldId id="259" r:id="rId7"/>
    <p:sldId id="274" r:id="rId8"/>
    <p:sldId id="275" r:id="rId9"/>
    <p:sldId id="281" r:id="rId10"/>
    <p:sldId id="260" r:id="rId11"/>
    <p:sldId id="276" r:id="rId12"/>
    <p:sldId id="277" r:id="rId13"/>
    <p:sldId id="278" r:id="rId14"/>
    <p:sldId id="261" r:id="rId15"/>
    <p:sldId id="263" r:id="rId16"/>
    <p:sldId id="280" r:id="rId17"/>
    <p:sldId id="279"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4C2B79"/>
    <a:srgbClr val="5C307D"/>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9" autoAdjust="0"/>
    <p:restoredTop sz="94660"/>
  </p:normalViewPr>
  <p:slideViewPr>
    <p:cSldViewPr snapToGrid="0" showGuides="1">
      <p:cViewPr varScale="1">
        <p:scale>
          <a:sx n="87" d="100"/>
          <a:sy n="87" d="100"/>
        </p:scale>
        <p:origin x="120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t>2015/6/8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t>‹#›</a:t>
            </a:fld>
            <a:endParaRPr lang="zh-CN" altLang="en-US"/>
          </a:p>
        </p:txBody>
      </p:sp>
    </p:spTree>
    <p:extLst>
      <p:ext uri="{BB962C8B-B14F-4D97-AF65-F5344CB8AC3E}">
        <p14:creationId xmlns:p14="http://schemas.microsoft.com/office/powerpoint/2010/main" val="137208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482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14830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4087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05792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81578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20949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37003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7624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63058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86475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7BCA0E-3945-47E9-A9AA-27ACE9347398}" type="datetimeFigureOut">
              <a:rPr lang="zh-CN" altLang="en-US" smtClean="0"/>
              <a:t>2015/6/8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47791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BCA0E-3945-47E9-A9AA-27ACE9347398}" type="datetimeFigureOut">
              <a:rPr lang="zh-CN" altLang="en-US" smtClean="0"/>
              <a:t>2015/6/8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7210-6342-4CBD-AECC-FD7487F24651}" type="slidenum">
              <a:rPr lang="zh-CN" altLang="en-US" smtClean="0"/>
              <a:t>‹#›</a:t>
            </a:fld>
            <a:endParaRPr lang="zh-CN" altLang="en-US"/>
          </a:p>
        </p:txBody>
      </p:sp>
    </p:spTree>
    <p:extLst>
      <p:ext uri="{BB962C8B-B14F-4D97-AF65-F5344CB8AC3E}">
        <p14:creationId xmlns:p14="http://schemas.microsoft.com/office/powerpoint/2010/main" val="337920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6948902" y="5080217"/>
            <a:ext cx="2031325" cy="461665"/>
          </a:xfrm>
          <a:prstGeom prst="rect">
            <a:avLst/>
          </a:prstGeom>
          <a:noFill/>
        </p:spPr>
        <p:txBody>
          <a:bodyPr wrap="none" rtlCol="0">
            <a:spAutoFit/>
          </a:bodyPr>
          <a:lstStyle/>
          <a:p>
            <a:r>
              <a:rPr lang="zh-CN" altLang="en-US" sz="2400" b="1" dirty="0" smtClean="0">
                <a:solidFill>
                  <a:schemeClr val="tx1">
                    <a:lumMod val="75000"/>
                    <a:lumOff val="25000"/>
                  </a:schemeClr>
                </a:solidFill>
                <a:ea typeface="华文楷体" panose="02010600040101010101" pitchFamily="2" charset="-122"/>
              </a:rPr>
              <a:t>毕业论文答辩</a:t>
            </a:r>
            <a:endParaRPr lang="zh-CN" altLang="en-US" sz="2400" b="1" dirty="0">
              <a:solidFill>
                <a:schemeClr val="tx1">
                  <a:lumMod val="75000"/>
                  <a:lumOff val="25000"/>
                </a:schemeClr>
              </a:solidFill>
              <a:ea typeface="华文楷体" panose="02010600040101010101" pitchFamily="2" charset="-122"/>
            </a:endParaRPr>
          </a:p>
        </p:txBody>
      </p:sp>
      <p:cxnSp>
        <p:nvCxnSpPr>
          <p:cNvPr id="4" name="直接连接符 3"/>
          <p:cNvCxnSpPr/>
          <p:nvPr/>
        </p:nvCxnSpPr>
        <p:spPr>
          <a:xfrm>
            <a:off x="7057588" y="4988969"/>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4689936" y="3881926"/>
            <a:ext cx="4288353" cy="1077218"/>
          </a:xfrm>
          <a:prstGeom prst="rect">
            <a:avLst/>
          </a:prstGeom>
          <a:noFill/>
        </p:spPr>
        <p:txBody>
          <a:bodyPr wrap="none" rtlCol="0">
            <a:spAutoFit/>
          </a:bodyPr>
          <a:lstStyle/>
          <a:p>
            <a:pPr algn="r"/>
            <a:r>
              <a:rPr lang="zh-CN" altLang="en-US" sz="3200" b="1" dirty="0">
                <a:solidFill>
                  <a:schemeClr val="tx1">
                    <a:lumMod val="75000"/>
                    <a:lumOff val="25000"/>
                  </a:schemeClr>
                </a:solidFill>
                <a:latin typeface="华文楷体" panose="02010600040101010101" pitchFamily="2" charset="-122"/>
                <a:ea typeface="华文楷体" panose="02010600040101010101" pitchFamily="2" charset="-122"/>
              </a:rPr>
              <a:t>协同过滤推荐</a:t>
            </a:r>
            <a:r>
              <a:rPr lang="zh-CN" altLang="en-US" sz="3200" b="1" dirty="0" smtClean="0">
                <a:solidFill>
                  <a:schemeClr val="tx1">
                    <a:lumMod val="75000"/>
                    <a:lumOff val="25000"/>
                  </a:schemeClr>
                </a:solidFill>
                <a:latin typeface="华文楷体" panose="02010600040101010101" pitchFamily="2" charset="-122"/>
                <a:ea typeface="华文楷体" panose="02010600040101010101" pitchFamily="2" charset="-122"/>
              </a:rPr>
              <a:t>算法</a:t>
            </a:r>
            <a:endParaRPr lang="en-US" altLang="zh-CN" sz="3200" b="1" dirty="0" smtClean="0">
              <a:solidFill>
                <a:schemeClr val="tx1">
                  <a:lumMod val="75000"/>
                  <a:lumOff val="25000"/>
                </a:schemeClr>
              </a:solidFill>
              <a:latin typeface="华文楷体" panose="02010600040101010101" pitchFamily="2" charset="-122"/>
              <a:ea typeface="华文楷体" panose="02010600040101010101" pitchFamily="2" charset="-122"/>
            </a:endParaRPr>
          </a:p>
          <a:p>
            <a:pPr algn="r"/>
            <a:r>
              <a:rPr lang="zh-CN" altLang="en-US" sz="3200" b="1" dirty="0" smtClean="0">
                <a:solidFill>
                  <a:schemeClr val="tx1">
                    <a:lumMod val="75000"/>
                    <a:lumOff val="25000"/>
                  </a:schemeClr>
                </a:solidFill>
                <a:latin typeface="华文楷体" panose="02010600040101010101" pitchFamily="2" charset="-122"/>
                <a:ea typeface="华文楷体" panose="02010600040101010101" pitchFamily="2" charset="-122"/>
              </a:rPr>
              <a:t>及其</a:t>
            </a:r>
            <a:r>
              <a:rPr lang="zh-CN" altLang="en-US" sz="3200" b="1" dirty="0">
                <a:solidFill>
                  <a:schemeClr val="tx1">
                    <a:lumMod val="75000"/>
                    <a:lumOff val="25000"/>
                  </a:schemeClr>
                </a:solidFill>
                <a:latin typeface="华文楷体" panose="02010600040101010101" pitchFamily="2" charset="-122"/>
                <a:ea typeface="华文楷体" panose="02010600040101010101" pitchFamily="2" charset="-122"/>
              </a:rPr>
              <a:t>模型的设计与开发</a:t>
            </a: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1139508" y="5888775"/>
            <a:ext cx="7732034" cy="757130"/>
          </a:xfrm>
          <a:prstGeom prst="rect">
            <a:avLst/>
          </a:prstGeom>
          <a:noFill/>
        </p:spPr>
        <p:txBody>
          <a:bodyPr wrap="square" rtlCol="0">
            <a:spAutoFit/>
          </a:bodyPr>
          <a:lstStyle/>
          <a:p>
            <a:pPr algn="r">
              <a:lnSpc>
                <a:spcPct val="120000"/>
              </a:lnSpc>
            </a:pPr>
            <a:r>
              <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rPr>
              <a:t>陈</a:t>
            </a:r>
            <a:r>
              <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rPr>
              <a:t>鹏 </a:t>
            </a:r>
            <a:r>
              <a:rPr lang="en-US" altLang="zh-CN" dirty="0" smtClean="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rPr>
              <a:t>信息与计算科学</a:t>
            </a:r>
            <a:endParaRPr lang="en-US" altLang="zh-CN" dirty="0" smtClean="0">
              <a:solidFill>
                <a:schemeClr val="tx1">
                  <a:lumMod val="75000"/>
                  <a:lumOff val="25000"/>
                </a:schemeClr>
              </a:solidFill>
              <a:latin typeface="华文楷体" panose="02010600040101010101" pitchFamily="2" charset="-122"/>
              <a:ea typeface="华文楷体" panose="02010600040101010101" pitchFamily="2" charset="-122"/>
            </a:endParaRPr>
          </a:p>
          <a:p>
            <a:pPr algn="r">
              <a:lnSpc>
                <a:spcPct val="120000"/>
              </a:lnSpc>
            </a:pPr>
            <a:r>
              <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rPr>
              <a:t>指导老师：王国庆 </a:t>
            </a:r>
            <a:r>
              <a:rPr lang="en-US" altLang="zh-CN" dirty="0" smtClean="0">
                <a:solidFill>
                  <a:schemeClr val="tx1">
                    <a:lumMod val="75000"/>
                    <a:lumOff val="25000"/>
                  </a:schemeClr>
                </a:solidFill>
                <a:latin typeface="华文楷体" panose="02010600040101010101" pitchFamily="2" charset="-122"/>
                <a:ea typeface="华文楷体" panose="02010600040101010101" pitchFamily="2" charset="-122"/>
              </a:rPr>
              <a:t>– 2015-06-05</a:t>
            </a:r>
            <a:endParaRPr lang="zh-CN" altLang="en-US" dirty="0">
              <a:solidFill>
                <a:schemeClr val="tx1">
                  <a:lumMod val="75000"/>
                  <a:lumOff val="25000"/>
                </a:schemeClr>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l="6826" t="32771" r="6598" b="54378"/>
          <a:stretch/>
        </p:blipFill>
        <p:spPr>
          <a:xfrm>
            <a:off x="162570" y="148476"/>
            <a:ext cx="4197427" cy="881350"/>
          </a:xfrm>
          <a:prstGeom prst="rect">
            <a:avLst/>
          </a:prstGeom>
        </p:spPr>
      </p:pic>
    </p:spTree>
    <p:extLst>
      <p:ext uri="{BB962C8B-B14F-4D97-AF65-F5344CB8AC3E}">
        <p14:creationId xmlns:p14="http://schemas.microsoft.com/office/powerpoint/2010/main" val="760015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215" y="2059797"/>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业务</a:t>
            </a:r>
            <a:r>
              <a:rPr lang="zh-CN" altLang="en-US" sz="2400" b="1" dirty="0" smtClean="0">
                <a:solidFill>
                  <a:schemeClr val="tx1">
                    <a:lumMod val="75000"/>
                    <a:lumOff val="25000"/>
                  </a:schemeClr>
                </a:solidFill>
                <a:ea typeface="华文楷体" panose="02010600040101010101" pitchFamily="2" charset="-122"/>
              </a:rPr>
              <a:t>逻辑表示</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3" name="文本框 22"/>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25" name="文本框 24"/>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7" name="文本框 26"/>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28" name="文本框 27"/>
          <p:cNvSpPr txBox="1"/>
          <p:nvPr/>
        </p:nvSpPr>
        <p:spPr>
          <a:xfrm>
            <a:off x="5260244" y="1303761"/>
            <a:ext cx="2003625"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相关</a:t>
            </a:r>
            <a:r>
              <a:rPr lang="en-US" altLang="zh-CN" dirty="0">
                <a:solidFill>
                  <a:schemeClr val="bg1"/>
                </a:solidFill>
                <a:ea typeface="华文楷体" panose="02010600040101010101" pitchFamily="2" charset="-122"/>
              </a:rPr>
              <a:t>Web</a:t>
            </a:r>
            <a:r>
              <a:rPr lang="zh-CN" altLang="en-US" dirty="0">
                <a:solidFill>
                  <a:schemeClr val="bg1"/>
                </a:solidFill>
                <a:ea typeface="华文楷体" panose="02010600040101010101" pitchFamily="2" charset="-122"/>
              </a:rPr>
              <a:t>模块设计</a:t>
            </a:r>
          </a:p>
        </p:txBody>
      </p:sp>
      <p:sp>
        <p:nvSpPr>
          <p:cNvPr id="36" name="文本框 3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212" y="2558524"/>
            <a:ext cx="3645593" cy="2927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3222836" y="5863049"/>
            <a:ext cx="478904" cy="478904"/>
          </a:xfrm>
          <a:prstGeom prst="rect">
            <a:avLst/>
          </a:prstGeom>
        </p:spPr>
      </p:pic>
      <p:sp>
        <p:nvSpPr>
          <p:cNvPr id="4" name="文本框 3"/>
          <p:cNvSpPr txBox="1"/>
          <p:nvPr/>
        </p:nvSpPr>
        <p:spPr>
          <a:xfrm>
            <a:off x="3701740" y="5819458"/>
            <a:ext cx="2560316" cy="523220"/>
          </a:xfrm>
          <a:prstGeom prst="rect">
            <a:avLst/>
          </a:prstGeom>
          <a:noFill/>
        </p:spPr>
        <p:txBody>
          <a:bodyPr wrap="none" rtlCol="0">
            <a:spAutoFit/>
          </a:bodyPr>
          <a:lstStyle/>
          <a:p>
            <a:r>
              <a:rPr lang="en-US" altLang="zh-CN" sz="2800" u="sng" dirty="0" smtClean="0">
                <a:solidFill>
                  <a:schemeClr val="tx1">
                    <a:lumMod val="95000"/>
                    <a:lumOff val="5000"/>
                  </a:schemeClr>
                </a:solidFill>
                <a:latin typeface="Sitka Display" panose="02000505000000020004" pitchFamily="2" charset="0"/>
              </a:rPr>
              <a:t>http://co.usee.tk</a:t>
            </a:r>
            <a:endParaRPr lang="zh-CN" altLang="en-US" sz="2800" u="sng" dirty="0">
              <a:solidFill>
                <a:schemeClr val="tx1">
                  <a:lumMod val="95000"/>
                  <a:lumOff val="5000"/>
                </a:schemeClr>
              </a:solidFill>
              <a:latin typeface="Sitka Display" panose="02000505000000020004" pitchFamily="2" charset="0"/>
            </a:endParaRPr>
          </a:p>
        </p:txBody>
      </p:sp>
    </p:spTree>
    <p:extLst>
      <p:ext uri="{BB962C8B-B14F-4D97-AF65-F5344CB8AC3E}">
        <p14:creationId xmlns:p14="http://schemas.microsoft.com/office/powerpoint/2010/main" val="3047390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3" name="文本框 22"/>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25" name="文本框 24"/>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7" name="文本框 26"/>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28" name="文本框 27"/>
          <p:cNvSpPr txBox="1"/>
          <p:nvPr/>
        </p:nvSpPr>
        <p:spPr>
          <a:xfrm>
            <a:off x="5260244" y="1303761"/>
            <a:ext cx="2003625"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相关</a:t>
            </a:r>
            <a:r>
              <a:rPr lang="en-US" altLang="zh-CN" dirty="0">
                <a:solidFill>
                  <a:schemeClr val="bg1"/>
                </a:solidFill>
                <a:ea typeface="华文楷体" panose="02010600040101010101" pitchFamily="2" charset="-122"/>
              </a:rPr>
              <a:t>Web</a:t>
            </a:r>
            <a:r>
              <a:rPr lang="zh-CN" altLang="en-US" dirty="0">
                <a:solidFill>
                  <a:schemeClr val="bg1"/>
                </a:solidFill>
                <a:ea typeface="华文楷体" panose="02010600040101010101" pitchFamily="2" charset="-122"/>
              </a:rPr>
              <a:t>模块设计</a:t>
            </a:r>
          </a:p>
        </p:txBody>
      </p:sp>
      <p:sp>
        <p:nvSpPr>
          <p:cNvPr id="36" name="文本框 3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332" y="2152745"/>
            <a:ext cx="527685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236591" y="6175988"/>
            <a:ext cx="595035" cy="338554"/>
          </a:xfrm>
          <a:prstGeom prst="rect">
            <a:avLst/>
          </a:prstGeom>
          <a:noFill/>
        </p:spPr>
        <p:txBody>
          <a:bodyPr wrap="none" rtlCol="0">
            <a:spAutoFit/>
          </a:bodyPr>
          <a:lstStyle/>
          <a:p>
            <a:r>
              <a:rPr lang="zh-CN" altLang="en-US" sz="1600" dirty="0"/>
              <a:t>首页</a:t>
            </a:r>
            <a:endParaRPr lang="zh-CN" altLang="en-US" dirty="0"/>
          </a:p>
        </p:txBody>
      </p:sp>
    </p:spTree>
    <p:extLst>
      <p:ext uri="{BB962C8B-B14F-4D97-AF65-F5344CB8AC3E}">
        <p14:creationId xmlns:p14="http://schemas.microsoft.com/office/powerpoint/2010/main" val="300575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3" name="文本框 22"/>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25" name="文本框 24"/>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7" name="文本框 26"/>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28" name="文本框 27"/>
          <p:cNvSpPr txBox="1"/>
          <p:nvPr/>
        </p:nvSpPr>
        <p:spPr>
          <a:xfrm>
            <a:off x="5260244" y="1303761"/>
            <a:ext cx="2003625"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相关</a:t>
            </a:r>
            <a:r>
              <a:rPr lang="en-US" altLang="zh-CN" dirty="0">
                <a:solidFill>
                  <a:schemeClr val="bg1"/>
                </a:solidFill>
                <a:ea typeface="华文楷体" panose="02010600040101010101" pitchFamily="2" charset="-122"/>
              </a:rPr>
              <a:t>Web</a:t>
            </a:r>
            <a:r>
              <a:rPr lang="zh-CN" altLang="en-US" dirty="0">
                <a:solidFill>
                  <a:schemeClr val="bg1"/>
                </a:solidFill>
                <a:ea typeface="华文楷体" panose="02010600040101010101" pitchFamily="2" charset="-122"/>
              </a:rPr>
              <a:t>模块设计</a:t>
            </a:r>
          </a:p>
        </p:txBody>
      </p:sp>
      <p:sp>
        <p:nvSpPr>
          <p:cNvPr id="36" name="文本框 3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2" name="文本框 1"/>
          <p:cNvSpPr txBox="1"/>
          <p:nvPr/>
        </p:nvSpPr>
        <p:spPr>
          <a:xfrm>
            <a:off x="2998085" y="6168038"/>
            <a:ext cx="2723823" cy="369332"/>
          </a:xfrm>
          <a:prstGeom prst="rect">
            <a:avLst/>
          </a:prstGeom>
          <a:noFill/>
        </p:spPr>
        <p:txBody>
          <a:bodyPr wrap="none" rtlCol="0">
            <a:spAutoFit/>
          </a:bodyPr>
          <a:lstStyle/>
          <a:p>
            <a:r>
              <a:rPr lang="zh-CN" altLang="en-US" dirty="0"/>
              <a:t>与某用户相似的用户列表</a:t>
            </a:r>
          </a:p>
        </p:txBody>
      </p:sp>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554" y="2148291"/>
            <a:ext cx="5715013" cy="3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949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3" name="文本框 22"/>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25" name="文本框 24"/>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7" name="文本框 26"/>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28" name="文本框 27"/>
          <p:cNvSpPr txBox="1"/>
          <p:nvPr/>
        </p:nvSpPr>
        <p:spPr>
          <a:xfrm>
            <a:off x="5260244" y="1303761"/>
            <a:ext cx="2003625"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相关</a:t>
            </a:r>
            <a:r>
              <a:rPr lang="en-US" altLang="zh-CN" dirty="0">
                <a:solidFill>
                  <a:schemeClr val="bg1"/>
                </a:solidFill>
                <a:ea typeface="华文楷体" panose="02010600040101010101" pitchFamily="2" charset="-122"/>
              </a:rPr>
              <a:t>Web</a:t>
            </a:r>
            <a:r>
              <a:rPr lang="zh-CN" altLang="en-US" dirty="0">
                <a:solidFill>
                  <a:schemeClr val="bg1"/>
                </a:solidFill>
                <a:ea typeface="华文楷体" panose="02010600040101010101" pitchFamily="2" charset="-122"/>
              </a:rPr>
              <a:t>模块设计</a:t>
            </a:r>
          </a:p>
        </p:txBody>
      </p:sp>
      <p:sp>
        <p:nvSpPr>
          <p:cNvPr id="36" name="文本框 3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2" name="文本框 1"/>
          <p:cNvSpPr txBox="1"/>
          <p:nvPr/>
        </p:nvSpPr>
        <p:spPr>
          <a:xfrm>
            <a:off x="3575167" y="5703195"/>
            <a:ext cx="1569660" cy="369332"/>
          </a:xfrm>
          <a:prstGeom prst="rect">
            <a:avLst/>
          </a:prstGeom>
          <a:noFill/>
        </p:spPr>
        <p:txBody>
          <a:bodyPr wrap="none" rtlCol="0">
            <a:spAutoFit/>
          </a:bodyPr>
          <a:lstStyle/>
          <a:p>
            <a:r>
              <a:rPr lang="zh-CN" altLang="zh-CN" dirty="0"/>
              <a:t>电影推荐列表</a:t>
            </a:r>
            <a:endParaRPr lang="zh-CN" altLang="en-US" dirty="0"/>
          </a:p>
        </p:txBody>
      </p:sp>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840" y="2469068"/>
            <a:ext cx="7413833" cy="301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368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29"/>
          <p:cNvSpPr txBox="1"/>
          <p:nvPr/>
        </p:nvSpPr>
        <p:spPr>
          <a:xfrm>
            <a:off x="567318" y="1871389"/>
            <a:ext cx="8038391" cy="2067169"/>
          </a:xfrm>
          <a:prstGeom prst="rect">
            <a:avLst/>
          </a:prstGeom>
          <a:noFill/>
        </p:spPr>
        <p:txBody>
          <a:bodyPr wrap="square" rtlCol="0">
            <a:spAutoFit/>
          </a:bodyPr>
          <a:lstStyle/>
          <a:p>
            <a:pPr>
              <a:lnSpc>
                <a:spcPct val="120000"/>
              </a:lnSpc>
            </a:pPr>
            <a:r>
              <a:rPr lang="zh-CN" altLang="en-US" dirty="0">
                <a:solidFill>
                  <a:schemeClr val="tx1">
                    <a:lumMod val="75000"/>
                    <a:lumOff val="25000"/>
                  </a:schemeClr>
                </a:solidFill>
                <a:ea typeface="华文楷体" panose="02010600040101010101" pitchFamily="2" charset="-122"/>
              </a:rPr>
              <a:t>数据来自著名的</a:t>
            </a:r>
            <a:r>
              <a:rPr lang="en-US" altLang="zh-CN" dirty="0">
                <a:solidFill>
                  <a:schemeClr val="tx1">
                    <a:lumMod val="75000"/>
                    <a:lumOff val="25000"/>
                  </a:schemeClr>
                </a:solidFill>
                <a:ea typeface="华文楷体" panose="02010600040101010101" pitchFamily="2" charset="-122"/>
              </a:rPr>
              <a:t>MovieLens</a:t>
            </a:r>
            <a:r>
              <a:rPr lang="zh-CN" altLang="en-US" dirty="0">
                <a:solidFill>
                  <a:schemeClr val="tx1">
                    <a:lumMod val="75000"/>
                    <a:lumOff val="25000"/>
                  </a:schemeClr>
                </a:solidFill>
                <a:ea typeface="华文楷体" panose="02010600040101010101" pitchFamily="2" charset="-122"/>
              </a:rPr>
              <a:t>，本例子中采用了</a:t>
            </a:r>
            <a:r>
              <a:rPr lang="en-US" altLang="zh-CN" dirty="0">
                <a:solidFill>
                  <a:schemeClr val="tx1">
                    <a:lumMod val="75000"/>
                    <a:lumOff val="25000"/>
                  </a:schemeClr>
                </a:solidFill>
                <a:ea typeface="华文楷体" panose="02010600040101010101" pitchFamily="2" charset="-122"/>
              </a:rPr>
              <a:t>MovieLens</a:t>
            </a:r>
            <a:r>
              <a:rPr lang="zh-CN" altLang="en-US" dirty="0">
                <a:solidFill>
                  <a:schemeClr val="tx1">
                    <a:lumMod val="75000"/>
                    <a:lumOff val="25000"/>
                  </a:schemeClr>
                </a:solidFill>
                <a:ea typeface="华文楷体" panose="02010600040101010101" pitchFamily="2" charset="-122"/>
              </a:rPr>
              <a:t>的子集。</a:t>
            </a:r>
            <a:r>
              <a:rPr lang="en-US" altLang="zh-CN" dirty="0">
                <a:solidFill>
                  <a:schemeClr val="tx1">
                    <a:lumMod val="75000"/>
                    <a:lumOff val="25000"/>
                  </a:schemeClr>
                </a:solidFill>
                <a:ea typeface="华文楷体" panose="02010600040101010101" pitchFamily="2" charset="-122"/>
              </a:rPr>
              <a:t>MovieLens </a:t>
            </a:r>
            <a:r>
              <a:rPr lang="zh-CN" altLang="en-US" dirty="0">
                <a:solidFill>
                  <a:schemeClr val="tx1">
                    <a:lumMod val="75000"/>
                    <a:lumOff val="25000"/>
                  </a:schemeClr>
                </a:solidFill>
                <a:ea typeface="华文楷体" panose="02010600040101010101" pitchFamily="2" charset="-122"/>
              </a:rPr>
              <a:t>是一个 推荐系统和虚拟社区网站，其主要功能是应用协同过滤推荐技术提供数据，数据形式是电影，利用用户对电影的喜好，向用户推荐电影。该网站是</a:t>
            </a:r>
            <a:r>
              <a:rPr lang="en-US" altLang="zh-CN" dirty="0">
                <a:solidFill>
                  <a:schemeClr val="tx1">
                    <a:lumMod val="75000"/>
                    <a:lumOff val="25000"/>
                  </a:schemeClr>
                </a:solidFill>
                <a:ea typeface="华文楷体" panose="02010600040101010101" pitchFamily="2" charset="-122"/>
              </a:rPr>
              <a:t>GroupLens Research</a:t>
            </a:r>
            <a:r>
              <a:rPr lang="zh-CN" altLang="en-US" dirty="0">
                <a:solidFill>
                  <a:schemeClr val="tx1">
                    <a:lumMod val="75000"/>
                    <a:lumOff val="25000"/>
                  </a:schemeClr>
                </a:solidFill>
                <a:ea typeface="华文楷体" panose="02010600040101010101" pitchFamily="2" charset="-122"/>
              </a:rPr>
              <a:t>实验室的一个项目</a:t>
            </a:r>
            <a:r>
              <a:rPr lang="en-US" altLang="zh-CN" dirty="0">
                <a:solidFill>
                  <a:schemeClr val="tx1">
                    <a:lumMod val="75000"/>
                    <a:lumOff val="25000"/>
                  </a:schemeClr>
                </a:solidFill>
                <a:ea typeface="华文楷体" panose="02010600040101010101" pitchFamily="2" charset="-122"/>
              </a:rPr>
              <a:t>,GroupLens Research</a:t>
            </a:r>
            <a:r>
              <a:rPr lang="zh-CN" altLang="en-US" dirty="0">
                <a:solidFill>
                  <a:schemeClr val="tx1">
                    <a:lumMod val="75000"/>
                    <a:lumOff val="25000"/>
                  </a:schemeClr>
                </a:solidFill>
                <a:ea typeface="华文楷体" panose="02010600040101010101" pitchFamily="2" charset="-122"/>
              </a:rPr>
              <a:t>实验室隶属于明尼苏达大学大学计算机系，</a:t>
            </a:r>
            <a:r>
              <a:rPr lang="en-US" altLang="zh-CN" dirty="0">
                <a:solidFill>
                  <a:schemeClr val="tx1">
                    <a:lumMod val="75000"/>
                    <a:lumOff val="25000"/>
                  </a:schemeClr>
                </a:solidFill>
                <a:ea typeface="华文楷体" panose="02010600040101010101" pitchFamily="2" charset="-122"/>
              </a:rPr>
              <a:t>MovieLens</a:t>
            </a:r>
            <a:r>
              <a:rPr lang="zh-CN" altLang="en-US" dirty="0">
                <a:solidFill>
                  <a:schemeClr val="tx1">
                    <a:lumMod val="75000"/>
                    <a:lumOff val="25000"/>
                  </a:schemeClr>
                </a:solidFill>
                <a:ea typeface="华文楷体" panose="02010600040101010101" pitchFamily="2" charset="-122"/>
              </a:rPr>
              <a:t>创建于</a:t>
            </a:r>
            <a:r>
              <a:rPr lang="en-US" altLang="zh-CN" dirty="0">
                <a:solidFill>
                  <a:schemeClr val="tx1">
                    <a:lumMod val="75000"/>
                    <a:lumOff val="25000"/>
                  </a:schemeClr>
                </a:solidFill>
                <a:ea typeface="华文楷体" panose="02010600040101010101" pitchFamily="2" charset="-122"/>
              </a:rPr>
              <a:t>1997</a:t>
            </a:r>
            <a:r>
              <a:rPr lang="zh-CN" altLang="en-US" dirty="0">
                <a:solidFill>
                  <a:schemeClr val="tx1">
                    <a:lumMod val="75000"/>
                    <a:lumOff val="25000"/>
                  </a:schemeClr>
                </a:solidFill>
                <a:ea typeface="华文楷体" panose="02010600040101010101" pitchFamily="2" charset="-122"/>
              </a:rPr>
              <a:t>年。</a:t>
            </a:r>
            <a:r>
              <a:rPr lang="en-US" altLang="zh-CN" dirty="0">
                <a:solidFill>
                  <a:schemeClr val="tx1">
                    <a:lumMod val="75000"/>
                    <a:lumOff val="25000"/>
                  </a:schemeClr>
                </a:solidFill>
                <a:ea typeface="华文楷体" panose="02010600040101010101" pitchFamily="2" charset="-122"/>
              </a:rPr>
              <a:t>MovieLens</a:t>
            </a:r>
            <a:r>
              <a:rPr lang="zh-CN" altLang="en-US" dirty="0">
                <a:solidFill>
                  <a:schemeClr val="tx1">
                    <a:lumMod val="75000"/>
                    <a:lumOff val="25000"/>
                  </a:schemeClr>
                </a:solidFill>
                <a:ea typeface="华文楷体" panose="02010600040101010101" pitchFamily="2" charset="-122"/>
              </a:rPr>
              <a:t>保存有用户对电影的评分，由此可进行个性化的协同过滤（推荐）。</a:t>
            </a:r>
          </a:p>
        </p:txBody>
      </p:sp>
      <p:sp useBgFill="1">
        <p:nvSpPr>
          <p:cNvPr id="20" name="文本框 19"/>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21" name="文本框 20"/>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2" name="文本框 21"/>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23" name="文本框 22"/>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24" name="文本框 23"/>
          <p:cNvSpPr txBox="1"/>
          <p:nvPr/>
        </p:nvSpPr>
        <p:spPr>
          <a:xfrm>
            <a:off x="7245589" y="1296515"/>
            <a:ext cx="1800493"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测试数据及方法</a:t>
            </a:r>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846" y="4527790"/>
            <a:ext cx="1498413" cy="1523809"/>
          </a:xfrm>
          <a:prstGeom prst="rect">
            <a:avLst/>
          </a:prstGeom>
        </p:spPr>
      </p:pic>
      <p:sp>
        <p:nvSpPr>
          <p:cNvPr id="5" name="文本框 4"/>
          <p:cNvSpPr txBox="1"/>
          <p:nvPr/>
        </p:nvSpPr>
        <p:spPr>
          <a:xfrm>
            <a:off x="2821942" y="4605049"/>
            <a:ext cx="5323893" cy="1446550"/>
          </a:xfrm>
          <a:prstGeom prst="rect">
            <a:avLst/>
          </a:prstGeom>
          <a:noFill/>
        </p:spPr>
        <p:txBody>
          <a:bodyPr wrap="none" rtlCol="0">
            <a:spAutoFit/>
          </a:bodyPr>
          <a:lstStyle/>
          <a:p>
            <a:r>
              <a:rPr lang="en-US" altLang="zh-CN" sz="8800" dirty="0" smtClean="0">
                <a:solidFill>
                  <a:srgbClr val="3F3F3F"/>
                </a:solidFill>
                <a:latin typeface="Times New Roman" panose="02020603050405020304" pitchFamily="18" charset="0"/>
                <a:cs typeface="Times New Roman" panose="02020603050405020304" pitchFamily="18" charset="0"/>
              </a:rPr>
              <a:t>MovieLens</a:t>
            </a:r>
            <a:endParaRPr lang="zh-CN" altLang="en-US" sz="2800" dirty="0">
              <a:solidFill>
                <a:srgbClr val="3F3F3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179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216" y="1417465"/>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总结</a:t>
            </a:r>
          </a:p>
        </p:txBody>
      </p:sp>
      <p:sp>
        <p:nvSpPr>
          <p:cNvPr id="35" name="矩形 34"/>
          <p:cNvSpPr/>
          <p:nvPr/>
        </p:nvSpPr>
        <p:spPr>
          <a:xfrm>
            <a:off x="382138" y="1530219"/>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2" name="矩形 1"/>
          <p:cNvSpPr/>
          <p:nvPr/>
        </p:nvSpPr>
        <p:spPr>
          <a:xfrm>
            <a:off x="382138" y="1991884"/>
            <a:ext cx="8233052" cy="3416320"/>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cs typeface="Times New Roman" panose="02020603050405020304" pitchFamily="18" charset="0"/>
              </a:rPr>
              <a:t>本文通过对协同过滤推荐算法、</a:t>
            </a:r>
            <a:r>
              <a:rPr lang="en-US" altLang="zh-CN" kern="100" dirty="0">
                <a:latin typeface="Times New Roman" panose="02020603050405020304" pitchFamily="18" charset="0"/>
                <a:cs typeface="Times New Roman" panose="02020603050405020304" pitchFamily="18" charset="0"/>
              </a:rPr>
              <a:t>Java</a:t>
            </a:r>
            <a:r>
              <a:rPr lang="zh-CN" altLang="zh-CN" kern="100" dirty="0">
                <a:latin typeface="Times New Roman" panose="02020603050405020304" pitchFamily="18" charset="0"/>
                <a:cs typeface="Times New Roman" panose="02020603050405020304" pitchFamily="18" charset="0"/>
              </a:rPr>
              <a:t>高级特性以及</a:t>
            </a:r>
            <a:r>
              <a:rPr lang="en-US" altLang="zh-CN" kern="100" dirty="0" err="1">
                <a:latin typeface="Times New Roman" panose="02020603050405020304" pitchFamily="18" charset="0"/>
                <a:cs typeface="Times New Roman" panose="02020603050405020304" pitchFamily="18" charset="0"/>
              </a:rPr>
              <a:t>SpringMVC</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Spring</a:t>
            </a:r>
            <a:r>
              <a:rPr lang="zh-CN"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MyBatis</a:t>
            </a:r>
            <a:r>
              <a:rPr lang="zh-CN" altLang="zh-CN" kern="100" dirty="0">
                <a:latin typeface="Times New Roman" panose="02020603050405020304" pitchFamily="18" charset="0"/>
                <a:cs typeface="Times New Roman" panose="02020603050405020304" pitchFamily="18" charset="0"/>
              </a:rPr>
              <a:t>等相关知识技术的深入研究，实现了一个基于</a:t>
            </a:r>
            <a:r>
              <a:rPr lang="en-US" altLang="zh-CN" kern="100" dirty="0">
                <a:latin typeface="Times New Roman" panose="02020603050405020304" pitchFamily="18" charset="0"/>
                <a:cs typeface="Times New Roman" panose="02020603050405020304" pitchFamily="18" charset="0"/>
              </a:rPr>
              <a:t>Java</a:t>
            </a:r>
            <a:r>
              <a:rPr lang="zh-CN" altLang="zh-CN" kern="100" dirty="0">
                <a:latin typeface="Times New Roman" panose="02020603050405020304" pitchFamily="18" charset="0"/>
                <a:cs typeface="Times New Roman" panose="02020603050405020304" pitchFamily="18" charset="0"/>
              </a:rPr>
              <a:t>的协同过滤推荐类库，并且给出了基于</a:t>
            </a:r>
            <a:r>
              <a:rPr lang="en-US" altLang="zh-CN" kern="100" dirty="0">
                <a:latin typeface="Times New Roman" panose="02020603050405020304" pitchFamily="18" charset="0"/>
                <a:cs typeface="Times New Roman" panose="02020603050405020304" pitchFamily="18" charset="0"/>
              </a:rPr>
              <a:t>SSI</a:t>
            </a:r>
            <a:r>
              <a:rPr lang="zh-CN" altLang="zh-CN" kern="100" dirty="0">
                <a:latin typeface="Times New Roman" panose="02020603050405020304" pitchFamily="18" charset="0"/>
                <a:cs typeface="Times New Roman" panose="02020603050405020304" pitchFamily="18" charset="0"/>
              </a:rPr>
              <a:t>架构的</a:t>
            </a:r>
            <a:r>
              <a:rPr lang="en-US" altLang="zh-CN" kern="100" dirty="0">
                <a:latin typeface="Times New Roman" panose="02020603050405020304" pitchFamily="18" charset="0"/>
                <a:cs typeface="Times New Roman" panose="02020603050405020304" pitchFamily="18" charset="0"/>
              </a:rPr>
              <a:t>Web</a:t>
            </a:r>
            <a:r>
              <a:rPr lang="zh-CN" altLang="zh-CN" kern="100" dirty="0">
                <a:latin typeface="Times New Roman" panose="02020603050405020304" pitchFamily="18" charset="0"/>
                <a:cs typeface="Times New Roman" panose="02020603050405020304" pitchFamily="18" charset="0"/>
              </a:rPr>
              <a:t>项目</a:t>
            </a:r>
            <a:r>
              <a:rPr lang="en-US" altLang="zh-CN" kern="100" dirty="0">
                <a:latin typeface="Times New Roman" panose="02020603050405020304" pitchFamily="18" charset="0"/>
                <a:cs typeface="Times New Roman" panose="02020603050405020304" pitchFamily="18" charset="0"/>
              </a:rPr>
              <a:t>Demo</a:t>
            </a:r>
            <a:r>
              <a:rPr lang="zh-CN" altLang="zh-CN" kern="100" dirty="0">
                <a:latin typeface="Times New Roman" panose="02020603050405020304" pitchFamily="18" charset="0"/>
                <a:cs typeface="Times New Roman" panose="02020603050405020304" pitchFamily="18" charset="0"/>
              </a:rPr>
              <a:t>。方便大家使用、学习和研究。通过本文的深入研究，得出一下结论：</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在设计类库时应充分考虑到使用的场景，大胆的设计，可以考虑使用高级特性，但使用高级特性不是目的，目的是方便更方便的使用该类库。</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在开发的时候要充分考虑可扩展性，力求简单拓展，无论是类库还是其他。</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采用</a:t>
            </a:r>
            <a:r>
              <a:rPr lang="en-US" altLang="zh-CN" kern="100" dirty="0" err="1">
                <a:latin typeface="Times New Roman" panose="02020603050405020304" pitchFamily="18" charset="0"/>
                <a:cs typeface="Times New Roman" panose="02020603050405020304" pitchFamily="18" charset="0"/>
              </a:rPr>
              <a:t>SpringMVC</a:t>
            </a:r>
            <a:r>
              <a:rPr lang="zh-CN" altLang="zh-CN" kern="100" dirty="0">
                <a:latin typeface="Times New Roman" panose="02020603050405020304" pitchFamily="18" charset="0"/>
                <a:cs typeface="Times New Roman" panose="02020603050405020304" pitchFamily="18" charset="0"/>
              </a:rPr>
              <a:t>可以十分轻松清晰的设计视图和具体逻辑的结构，方便前端和后端服务的对接，有利于后期系统拓展和维护。</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采用</a:t>
            </a:r>
            <a:r>
              <a:rPr lang="en-US" altLang="zh-CN" kern="100" dirty="0" err="1">
                <a:latin typeface="Times New Roman" panose="02020603050405020304" pitchFamily="18" charset="0"/>
                <a:cs typeface="Times New Roman" panose="02020603050405020304" pitchFamily="18" charset="0"/>
              </a:rPr>
              <a:t>MyBatis</a:t>
            </a:r>
            <a:r>
              <a:rPr lang="zh-CN" altLang="zh-CN" kern="100" dirty="0">
                <a:latin typeface="Times New Roman" panose="02020603050405020304" pitchFamily="18" charset="0"/>
                <a:cs typeface="Times New Roman" panose="02020603050405020304" pitchFamily="18" charset="0"/>
              </a:rPr>
              <a:t>可以简单快捷的使用</a:t>
            </a:r>
            <a:r>
              <a:rPr lang="en-US" altLang="zh-CN" kern="100" dirty="0">
                <a:latin typeface="Times New Roman" panose="02020603050405020304" pitchFamily="18" charset="0"/>
                <a:cs typeface="Times New Roman" panose="02020603050405020304" pitchFamily="18" charset="0"/>
              </a:rPr>
              <a:t>Native SQL</a:t>
            </a:r>
            <a:r>
              <a:rPr lang="zh-CN" altLang="zh-CN" kern="100" dirty="0">
                <a:latin typeface="Times New Roman" panose="02020603050405020304" pitchFamily="18" charset="0"/>
                <a:cs typeface="Times New Roman" panose="02020603050405020304" pitchFamily="18" charset="0"/>
              </a:rPr>
              <a:t>，优化数据库性能时比较方便。</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使用</a:t>
            </a:r>
            <a:r>
              <a:rPr lang="en-US" altLang="zh-CN" kern="100" dirty="0">
                <a:latin typeface="Times New Roman" panose="02020603050405020304" pitchFamily="18" charset="0"/>
                <a:cs typeface="Times New Roman" panose="02020603050405020304" pitchFamily="18" charset="0"/>
              </a:rPr>
              <a:t>MVC</a:t>
            </a:r>
            <a:r>
              <a:rPr lang="zh-CN" altLang="zh-CN" kern="100" dirty="0">
                <a:latin typeface="Times New Roman" panose="02020603050405020304" pitchFamily="18" charset="0"/>
                <a:cs typeface="Times New Roman" panose="02020603050405020304" pitchFamily="18" charset="0"/>
              </a:rPr>
              <a:t>模式，可以使项目结构清晰，有利于功能的解耦，简化开发流程，专注开发具体的模块功能</a:t>
            </a:r>
            <a:r>
              <a:rPr lang="zh-CN" altLang="zh-CN" kern="100" dirty="0" smtClean="0">
                <a:latin typeface="Times New Roman" panose="02020603050405020304" pitchFamily="18"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981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216" y="1417465"/>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总结</a:t>
            </a:r>
          </a:p>
        </p:txBody>
      </p:sp>
      <p:sp>
        <p:nvSpPr>
          <p:cNvPr id="35" name="矩形 34"/>
          <p:cNvSpPr/>
          <p:nvPr/>
        </p:nvSpPr>
        <p:spPr>
          <a:xfrm>
            <a:off x="382138" y="1530219"/>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2" name="矩形 1"/>
          <p:cNvSpPr/>
          <p:nvPr/>
        </p:nvSpPr>
        <p:spPr>
          <a:xfrm>
            <a:off x="382138" y="1991884"/>
            <a:ext cx="8233052" cy="3077766"/>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cs typeface="Times New Roman" panose="02020603050405020304" pitchFamily="18" charset="0"/>
              </a:rPr>
              <a:t>虽然开发出来的类库和该</a:t>
            </a:r>
            <a:r>
              <a:rPr lang="en-US" altLang="zh-CN" kern="100" dirty="0">
                <a:latin typeface="Times New Roman" panose="02020603050405020304" pitchFamily="18" charset="0"/>
                <a:cs typeface="Times New Roman" panose="02020603050405020304" pitchFamily="18" charset="0"/>
              </a:rPr>
              <a:t>Web</a:t>
            </a:r>
            <a:r>
              <a:rPr lang="zh-CN" altLang="zh-CN" kern="100" dirty="0">
                <a:latin typeface="Times New Roman" panose="02020603050405020304" pitchFamily="18" charset="0"/>
                <a:cs typeface="Times New Roman" panose="02020603050405020304" pitchFamily="18" charset="0"/>
              </a:rPr>
              <a:t>项目</a:t>
            </a:r>
            <a:r>
              <a:rPr lang="en-US" altLang="zh-CN" kern="100" dirty="0">
                <a:latin typeface="Times New Roman" panose="02020603050405020304" pitchFamily="18" charset="0"/>
                <a:cs typeface="Times New Roman" panose="02020603050405020304" pitchFamily="18" charset="0"/>
              </a:rPr>
              <a:t>Demo</a:t>
            </a:r>
            <a:r>
              <a:rPr lang="zh-CN" altLang="zh-CN" kern="100" dirty="0">
                <a:latin typeface="Times New Roman" panose="02020603050405020304" pitchFamily="18" charset="0"/>
                <a:cs typeface="Times New Roman" panose="02020603050405020304" pitchFamily="18" charset="0"/>
              </a:rPr>
              <a:t>有较多的优势，但是也存在一些问题。随着新的技术知识的不断涌现，要使程序能够高效运行，就要做进一步的研究和试验：</a:t>
            </a: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计算相似度涉及多维空间向量，需要的数据量比较大，尤其是在大数据时代，这就需要优化</a:t>
            </a:r>
            <a:r>
              <a:rPr lang="en-US" altLang="zh-CN" kern="100" dirty="0">
                <a:latin typeface="Times New Roman" panose="02020603050405020304" pitchFamily="18" charset="0"/>
                <a:cs typeface="Times New Roman" panose="02020603050405020304" pitchFamily="18" charset="0"/>
              </a:rPr>
              <a:t>MySQL</a:t>
            </a:r>
            <a:r>
              <a:rPr lang="zh-CN" altLang="zh-CN" kern="100" dirty="0">
                <a:latin typeface="Times New Roman" panose="02020603050405020304" pitchFamily="18" charset="0"/>
                <a:cs typeface="Times New Roman" panose="02020603050405020304" pitchFamily="18" charset="0"/>
              </a:rPr>
              <a:t>数据的存储结构，适当数据冗余，建立合适的索引，优化</a:t>
            </a:r>
            <a:r>
              <a:rPr lang="en-US" altLang="zh-CN" kern="100" dirty="0">
                <a:latin typeface="Times New Roman" panose="02020603050405020304" pitchFamily="18" charset="0"/>
                <a:cs typeface="Times New Roman" panose="02020603050405020304" pitchFamily="18" charset="0"/>
              </a:rPr>
              <a:t>IO</a:t>
            </a:r>
            <a:r>
              <a:rPr lang="zh-CN" altLang="zh-CN" kern="100" dirty="0">
                <a:latin typeface="Times New Roman" panose="02020603050405020304" pitchFamily="18" charset="0"/>
                <a:cs typeface="Times New Roman" panose="02020603050405020304" pitchFamily="18" charset="0"/>
              </a:rPr>
              <a:t>性能。还可以尝试使用</a:t>
            </a:r>
            <a:r>
              <a:rPr lang="en-US" altLang="zh-CN" kern="100" dirty="0" err="1">
                <a:latin typeface="Times New Roman" panose="02020603050405020304" pitchFamily="18" charset="0"/>
                <a:cs typeface="Times New Roman" panose="02020603050405020304" pitchFamily="18" charset="0"/>
              </a:rPr>
              <a:t>NoSQL</a:t>
            </a:r>
            <a:r>
              <a:rPr lang="zh-CN" altLang="zh-CN" kern="100" dirty="0">
                <a:latin typeface="Times New Roman" panose="02020603050405020304" pitchFamily="18" charset="0"/>
                <a:cs typeface="Times New Roman" panose="02020603050405020304" pitchFamily="18" charset="0"/>
              </a:rPr>
              <a:t>数据库，例如</a:t>
            </a:r>
            <a:r>
              <a:rPr lang="en-US" altLang="zh-CN" kern="100" dirty="0" err="1">
                <a:latin typeface="Times New Roman" panose="02020603050405020304" pitchFamily="18" charset="0"/>
                <a:cs typeface="Times New Roman" panose="02020603050405020304" pitchFamily="18" charset="0"/>
              </a:rPr>
              <a:t>PostgreSQL</a:t>
            </a:r>
            <a:r>
              <a:rPr lang="zh-CN"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MongoDB</a:t>
            </a:r>
            <a:r>
              <a:rPr lang="zh-CN" altLang="zh-CN" kern="100" dirty="0">
                <a:latin typeface="Times New Roman" panose="02020603050405020304" pitchFamily="18" charset="0"/>
                <a:cs typeface="Times New Roman" panose="02020603050405020304" pitchFamily="18" charset="0"/>
              </a:rPr>
              <a:t>等，提高性能。</a:t>
            </a:r>
          </a:p>
          <a:p>
            <a:pPr marL="342900" lvl="0" indent="-342900" algn="just">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计算相似度同样计算量也非常大，可以设计多线程分布式服务来解决这个问题，同时关注和研究新的高效的相似度计算算法，拓展在本类库中。</a:t>
            </a:r>
          </a:p>
          <a:p>
            <a:pPr algn="just">
              <a:spcAft>
                <a:spcPts val="0"/>
              </a:spcAft>
            </a:pPr>
            <a:r>
              <a:rPr lang="en-US" altLang="zh-CN" kern="100" dirty="0">
                <a:latin typeface="Times New Roman" panose="02020603050405020304" pitchFamily="18" charset="0"/>
                <a:cs typeface="Times New Roman" panose="02020603050405020304" pitchFamily="18" charset="0"/>
              </a:rPr>
              <a:t> </a:t>
            </a:r>
            <a:endParaRPr lang="zh-CN" altLang="zh-CN" kern="100" dirty="0">
              <a:latin typeface="Times New Roman" panose="02020603050405020304" pitchFamily="18" charset="0"/>
              <a:cs typeface="Times New Roman" panose="02020603050405020304" pitchFamily="18" charset="0"/>
            </a:endParaRPr>
          </a:p>
          <a:p>
            <a:pPr indent="266700" algn="just">
              <a:spcAft>
                <a:spcPts val="0"/>
              </a:spcAft>
            </a:pP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7293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29"/>
          <p:cNvSpPr txBox="1"/>
          <p:nvPr/>
        </p:nvSpPr>
        <p:spPr>
          <a:xfrm>
            <a:off x="382138" y="2634216"/>
            <a:ext cx="8521184" cy="3139321"/>
          </a:xfrm>
          <a:prstGeom prst="rect">
            <a:avLst/>
          </a:prstGeom>
          <a:noFill/>
        </p:spPr>
        <p:txBody>
          <a:bodyPr wrap="square" rtlCol="0">
            <a:spAutoFit/>
          </a:bodyPr>
          <a:lstStyle/>
          <a:p>
            <a:r>
              <a:rPr lang="en-US" altLang="zh-CN" dirty="0" smtClean="0"/>
              <a:t>[1]  Baron </a:t>
            </a:r>
            <a:r>
              <a:rPr lang="en-US" altLang="zh-CN" dirty="0"/>
              <a:t>Schwartz</a:t>
            </a:r>
            <a:r>
              <a:rPr lang="zh-CN" altLang="zh-CN" dirty="0"/>
              <a:t>，</a:t>
            </a:r>
            <a:r>
              <a:rPr lang="en-US" altLang="zh-CN" dirty="0"/>
              <a:t>Peter </a:t>
            </a:r>
            <a:r>
              <a:rPr lang="en-US" altLang="zh-CN" dirty="0" err="1"/>
              <a:t>Zaitsev</a:t>
            </a:r>
            <a:r>
              <a:rPr lang="zh-CN" altLang="zh-CN" dirty="0"/>
              <a:t>，</a:t>
            </a:r>
            <a:r>
              <a:rPr lang="en-US" altLang="zh-CN" dirty="0"/>
              <a:t>Vadim </a:t>
            </a:r>
            <a:r>
              <a:rPr lang="en-US" altLang="zh-CN" dirty="0" err="1"/>
              <a:t>Tkachenko</a:t>
            </a:r>
            <a:r>
              <a:rPr lang="en-US" altLang="zh-CN" dirty="0"/>
              <a:t> </a:t>
            </a:r>
            <a:r>
              <a:rPr lang="zh-CN" altLang="zh-CN" dirty="0"/>
              <a:t>著</a:t>
            </a:r>
            <a:r>
              <a:rPr lang="en-US" altLang="zh-CN" dirty="0"/>
              <a:t>,</a:t>
            </a:r>
            <a:r>
              <a:rPr lang="zh-CN" altLang="zh-CN" dirty="0"/>
              <a:t>宁海元，周振兴，彭立勋 等 译</a:t>
            </a:r>
            <a:r>
              <a:rPr lang="en-US" altLang="zh-CN" dirty="0"/>
              <a:t>.</a:t>
            </a:r>
            <a:r>
              <a:rPr lang="zh-CN" altLang="zh-CN" dirty="0"/>
              <a:t>高性能</a:t>
            </a:r>
            <a:r>
              <a:rPr lang="en-US" altLang="zh-CN" dirty="0"/>
              <a:t>MySQL(</a:t>
            </a:r>
            <a:r>
              <a:rPr lang="zh-CN" altLang="zh-CN" dirty="0"/>
              <a:t>第</a:t>
            </a:r>
            <a:r>
              <a:rPr lang="en-US" altLang="zh-CN" dirty="0"/>
              <a:t>3</a:t>
            </a:r>
            <a:r>
              <a:rPr lang="zh-CN" altLang="zh-CN" dirty="0"/>
              <a:t>版</a:t>
            </a:r>
            <a:r>
              <a:rPr lang="en-US" altLang="zh-CN" dirty="0"/>
              <a:t>). </a:t>
            </a:r>
            <a:r>
              <a:rPr lang="zh-CN" altLang="zh-CN" dirty="0"/>
              <a:t>电子工业出版社</a:t>
            </a:r>
            <a:r>
              <a:rPr lang="en-US" altLang="zh-CN" dirty="0"/>
              <a:t>, 2013.4.</a:t>
            </a:r>
            <a:endParaRPr lang="zh-CN" altLang="zh-CN" dirty="0"/>
          </a:p>
          <a:p>
            <a:r>
              <a:rPr lang="en-US" altLang="zh-CN" dirty="0"/>
              <a:t>[2]  </a:t>
            </a:r>
            <a:r>
              <a:rPr lang="zh-CN" altLang="zh-CN" dirty="0"/>
              <a:t>戴克</a:t>
            </a:r>
            <a:r>
              <a:rPr lang="en-US" altLang="zh-CN" dirty="0"/>
              <a:t>(Paul Deck) [</a:t>
            </a:r>
            <a:r>
              <a:rPr lang="zh-CN" altLang="zh-CN" dirty="0"/>
              <a:t>美</a:t>
            </a:r>
            <a:r>
              <a:rPr lang="en-US" altLang="zh-CN" dirty="0"/>
              <a:t>] </a:t>
            </a:r>
            <a:r>
              <a:rPr lang="zh-CN" altLang="zh-CN" dirty="0"/>
              <a:t>著</a:t>
            </a:r>
            <a:r>
              <a:rPr lang="en-US" altLang="zh-CN" dirty="0"/>
              <a:t>,</a:t>
            </a:r>
            <a:r>
              <a:rPr lang="en-US" altLang="zh-CN" dirty="0" err="1"/>
              <a:t>林仪明</a:t>
            </a:r>
            <a:r>
              <a:rPr lang="en-US" altLang="zh-CN" dirty="0"/>
              <a:t> 崔毅</a:t>
            </a:r>
            <a:r>
              <a:rPr lang="zh-CN" altLang="zh-CN" dirty="0"/>
              <a:t>译</a:t>
            </a:r>
            <a:r>
              <a:rPr lang="en-US" altLang="zh-CN" dirty="0"/>
              <a:t>. Spring MVC</a:t>
            </a:r>
            <a:r>
              <a:rPr lang="zh-CN" altLang="zh-CN" dirty="0"/>
              <a:t>学习指南</a:t>
            </a:r>
            <a:r>
              <a:rPr lang="en-US" altLang="zh-CN" dirty="0"/>
              <a:t>.人民邮电出版社.2015.5.6</a:t>
            </a:r>
            <a:endParaRPr lang="zh-CN" altLang="zh-CN" dirty="0"/>
          </a:p>
          <a:p>
            <a:r>
              <a:rPr lang="en-US" altLang="zh-CN" dirty="0"/>
              <a:t>[3]  Cay </a:t>
            </a:r>
            <a:r>
              <a:rPr lang="en-US" altLang="zh-CN" dirty="0" err="1"/>
              <a:t>S.Horstmann</a:t>
            </a:r>
            <a:r>
              <a:rPr lang="en-US" altLang="zh-CN" dirty="0"/>
              <a:t>[</a:t>
            </a:r>
            <a:r>
              <a:rPr lang="zh-CN" altLang="zh-CN" dirty="0"/>
              <a:t>美</a:t>
            </a:r>
            <a:r>
              <a:rPr lang="en-US" altLang="zh-CN" dirty="0"/>
              <a:t>],Gary Cornell[</a:t>
            </a:r>
            <a:r>
              <a:rPr lang="zh-CN" altLang="zh-CN" dirty="0"/>
              <a:t>美</a:t>
            </a:r>
            <a:r>
              <a:rPr lang="en-US" altLang="zh-CN" dirty="0"/>
              <a:t>]. Core Java 2. Prentice Hall PTR ,2006.5.</a:t>
            </a:r>
            <a:endParaRPr lang="zh-CN" altLang="zh-CN" dirty="0"/>
          </a:p>
          <a:p>
            <a:r>
              <a:rPr lang="en-US" altLang="zh-CN" dirty="0"/>
              <a:t>[4]  上野·宣[</a:t>
            </a:r>
            <a:r>
              <a:rPr lang="zh-CN" altLang="zh-CN" dirty="0"/>
              <a:t>日</a:t>
            </a:r>
            <a:r>
              <a:rPr lang="en-US" altLang="zh-CN" dirty="0"/>
              <a:t>]  </a:t>
            </a:r>
            <a:r>
              <a:rPr lang="zh-CN" altLang="zh-CN" dirty="0"/>
              <a:t>著；</a:t>
            </a:r>
            <a:r>
              <a:rPr lang="en-US" altLang="zh-CN" dirty="0"/>
              <a:t>于均良 </a:t>
            </a:r>
            <a:r>
              <a:rPr lang="zh-CN" altLang="zh-CN" dirty="0"/>
              <a:t>译</a:t>
            </a:r>
            <a:r>
              <a:rPr lang="en-US" altLang="zh-CN" dirty="0"/>
              <a:t>. </a:t>
            </a:r>
            <a:r>
              <a:rPr lang="zh-CN" altLang="zh-CN" dirty="0"/>
              <a:t>图解</a:t>
            </a:r>
            <a:r>
              <a:rPr lang="en-US" altLang="zh-CN" dirty="0"/>
              <a:t>HTTP. 人民邮电出版社,2014.05.01.</a:t>
            </a:r>
            <a:endParaRPr lang="zh-CN" altLang="zh-CN" dirty="0"/>
          </a:p>
          <a:p>
            <a:r>
              <a:rPr lang="en-US" altLang="zh-CN" dirty="0"/>
              <a:t>[5]  </a:t>
            </a:r>
            <a:r>
              <a:rPr lang="zh-CN" altLang="zh-CN" dirty="0"/>
              <a:t>张为</a:t>
            </a:r>
            <a:r>
              <a:rPr lang="en-US" altLang="zh-CN" dirty="0"/>
              <a:t>.</a:t>
            </a:r>
            <a:r>
              <a:rPr lang="zh-CN" altLang="zh-CN" dirty="0"/>
              <a:t>基于</a:t>
            </a:r>
            <a:r>
              <a:rPr lang="en-US" altLang="zh-CN" dirty="0"/>
              <a:t>Struts</a:t>
            </a:r>
            <a:r>
              <a:rPr lang="zh-CN" altLang="zh-CN" dirty="0"/>
              <a:t>框架的</a:t>
            </a:r>
            <a:r>
              <a:rPr lang="en-US" altLang="zh-CN" dirty="0" err="1"/>
              <a:t>JavaWeb</a:t>
            </a:r>
            <a:r>
              <a:rPr lang="zh-CN" altLang="zh-CN" dirty="0"/>
              <a:t>应用研究</a:t>
            </a:r>
            <a:r>
              <a:rPr lang="en-US" altLang="zh-CN" dirty="0"/>
              <a:t>[J].</a:t>
            </a:r>
            <a:r>
              <a:rPr lang="zh-CN" altLang="zh-CN" dirty="0"/>
              <a:t>长沙电力学院学报</a:t>
            </a:r>
            <a:r>
              <a:rPr lang="en-US" altLang="zh-CN" dirty="0"/>
              <a:t>,2006(2) .</a:t>
            </a:r>
            <a:endParaRPr lang="zh-CN" altLang="zh-CN" dirty="0"/>
          </a:p>
          <a:p>
            <a:r>
              <a:rPr lang="en-US" altLang="zh-CN" dirty="0"/>
              <a:t>[6]  Joshua Bloch(</a:t>
            </a:r>
            <a:r>
              <a:rPr lang="zh-CN" altLang="zh-CN" dirty="0"/>
              <a:t>美</a:t>
            </a:r>
            <a:r>
              <a:rPr lang="en-US" altLang="zh-CN" dirty="0"/>
              <a:t>) ,</a:t>
            </a:r>
            <a:r>
              <a:rPr lang="zh-CN" altLang="zh-CN" dirty="0"/>
              <a:t>杨春花</a:t>
            </a:r>
            <a:r>
              <a:rPr lang="en-US" altLang="zh-CN" dirty="0"/>
              <a:t>,</a:t>
            </a:r>
            <a:r>
              <a:rPr lang="zh-CN" altLang="zh-CN" dirty="0"/>
              <a:t>俞黎敏译</a:t>
            </a:r>
            <a:r>
              <a:rPr lang="en-US" altLang="zh-CN" dirty="0"/>
              <a:t>.Effective Java Second Edition[M].</a:t>
            </a:r>
            <a:r>
              <a:rPr lang="zh-CN" altLang="zh-CN" dirty="0"/>
              <a:t>北京</a:t>
            </a:r>
            <a:r>
              <a:rPr lang="en-US" altLang="zh-CN" dirty="0"/>
              <a:t>:</a:t>
            </a:r>
            <a:r>
              <a:rPr lang="zh-CN" altLang="zh-CN" dirty="0"/>
              <a:t>机械工业出版社</a:t>
            </a:r>
            <a:r>
              <a:rPr lang="en-US" altLang="zh-CN" dirty="0"/>
              <a:t>,2009.1</a:t>
            </a:r>
            <a:endParaRPr lang="zh-CN" altLang="zh-CN" dirty="0"/>
          </a:p>
          <a:p>
            <a:r>
              <a:rPr lang="en-US" altLang="zh-CN" dirty="0"/>
              <a:t>[7]  项亮. </a:t>
            </a:r>
            <a:r>
              <a:rPr lang="zh-CN" altLang="zh-CN" dirty="0"/>
              <a:t>推荐系统实践</a:t>
            </a:r>
            <a:r>
              <a:rPr lang="en-US" altLang="zh-CN" dirty="0"/>
              <a:t>. 人民邮电出版社,2012.6</a:t>
            </a:r>
            <a:endParaRPr lang="zh-CN" altLang="zh-CN" dirty="0"/>
          </a:p>
          <a:p>
            <a:pPr marL="285750" indent="-285750">
              <a:buFont typeface="Arial" panose="020B0604020202020204" pitchFamily="34" charset="0"/>
              <a:buChar char="•"/>
            </a:pPr>
            <a:endParaRPr lang="zh-CN" altLang="en-US"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34" name="TextBox 30"/>
          <p:cNvSpPr txBox="1"/>
          <p:nvPr/>
        </p:nvSpPr>
        <p:spPr>
          <a:xfrm>
            <a:off x="653216" y="1417465"/>
            <a:ext cx="3998794" cy="461665"/>
          </a:xfrm>
          <a:prstGeom prst="rect">
            <a:avLst/>
          </a:prstGeom>
          <a:noFill/>
          <a:ln>
            <a:noFill/>
          </a:ln>
        </p:spPr>
        <p:txBody>
          <a:bodyPr wrap="square" rtlCol="0">
            <a:spAutoFit/>
          </a:bodyPr>
          <a:lstStyle/>
          <a:p>
            <a:r>
              <a:rPr lang="zh-CN" altLang="en-US" sz="2400" b="1" dirty="0" smtClean="0">
                <a:solidFill>
                  <a:schemeClr val="tx1">
                    <a:lumMod val="75000"/>
                    <a:lumOff val="25000"/>
                  </a:schemeClr>
                </a:solidFill>
                <a:ea typeface="华文楷体" panose="02010600040101010101" pitchFamily="2" charset="-122"/>
              </a:rPr>
              <a:t>文献综述</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8" y="1530219"/>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Tree>
    <p:extLst>
      <p:ext uri="{BB962C8B-B14F-4D97-AF65-F5344CB8AC3E}">
        <p14:creationId xmlns:p14="http://schemas.microsoft.com/office/powerpoint/2010/main" val="91611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5717795" y="4823674"/>
            <a:ext cx="3262432" cy="830997"/>
          </a:xfrm>
          <a:prstGeom prst="rect">
            <a:avLst/>
          </a:prstGeom>
          <a:noFill/>
        </p:spPr>
        <p:txBody>
          <a:bodyPr wrap="none" rtlCol="0">
            <a:spAutoFit/>
          </a:bodyPr>
          <a:lstStyle/>
          <a:p>
            <a:pPr algn="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rPr>
              <a:t>协同过滤推荐算法</a:t>
            </a:r>
            <a:endParaRPr lang="en-US" altLang="zh-CN" sz="2400" b="1" dirty="0">
              <a:solidFill>
                <a:schemeClr val="tx1">
                  <a:lumMod val="75000"/>
                  <a:lumOff val="25000"/>
                </a:schemeClr>
              </a:solidFill>
              <a:latin typeface="华文楷体" panose="02010600040101010101" pitchFamily="2" charset="-122"/>
              <a:ea typeface="华文楷体" panose="02010600040101010101" pitchFamily="2" charset="-122"/>
            </a:endParaRPr>
          </a:p>
          <a:p>
            <a:pPr algn="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rPr>
              <a:t>及其模型的设计与开发</a:t>
            </a:r>
          </a:p>
        </p:txBody>
      </p:sp>
      <p:cxnSp>
        <p:nvCxnSpPr>
          <p:cNvPr id="4" name="直接连接符 3"/>
          <p:cNvCxnSpPr/>
          <p:nvPr/>
        </p:nvCxnSpPr>
        <p:spPr>
          <a:xfrm>
            <a:off x="7057588" y="4732426"/>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7562517" y="3881926"/>
            <a:ext cx="1415772" cy="830997"/>
          </a:xfrm>
          <a:prstGeom prst="rect">
            <a:avLst/>
          </a:prstGeom>
          <a:noFill/>
        </p:spPr>
        <p:txBody>
          <a:bodyPr wrap="none" rtlCol="0">
            <a:spAutoFit/>
          </a:bodyPr>
          <a:lstStyle/>
          <a:p>
            <a:pPr algn="r"/>
            <a:r>
              <a:rPr lang="zh-CN" altLang="en-US" sz="4800" b="1" dirty="0" smtClean="0">
                <a:solidFill>
                  <a:schemeClr val="tx1">
                    <a:lumMod val="75000"/>
                    <a:lumOff val="25000"/>
                  </a:schemeClr>
                </a:solidFill>
                <a:latin typeface="华文楷体" panose="02010600040101010101" pitchFamily="2" charset="-122"/>
                <a:ea typeface="华文楷体" panose="02010600040101010101" pitchFamily="2" charset="-122"/>
              </a:rPr>
              <a:t>谢谢</a:t>
            </a:r>
            <a:endParaRPr lang="zh-CN" altLang="en-US" sz="48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1139508" y="5888775"/>
            <a:ext cx="7732034" cy="757130"/>
          </a:xfrm>
          <a:prstGeom prst="rect">
            <a:avLst/>
          </a:prstGeom>
          <a:noFill/>
        </p:spPr>
        <p:txBody>
          <a:bodyPr wrap="square" rtlCol="0">
            <a:spAutoFit/>
          </a:bodyPr>
          <a:lstStyle/>
          <a:p>
            <a:pPr algn="r">
              <a:lnSpc>
                <a:spcPct val="120000"/>
              </a:lnSpc>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陈</a:t>
            </a:r>
            <a:r>
              <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rPr>
              <a:t>鹏 </a:t>
            </a:r>
            <a:r>
              <a:rPr lang="en-US" altLang="zh-CN" dirty="0" smtClean="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信息与计算科学</a:t>
            </a:r>
            <a:endParaRPr lang="en-US" altLang="zh-CN" dirty="0">
              <a:solidFill>
                <a:schemeClr val="tx1">
                  <a:lumMod val="75000"/>
                  <a:lumOff val="25000"/>
                </a:schemeClr>
              </a:solidFill>
              <a:latin typeface="华文楷体" panose="02010600040101010101" pitchFamily="2" charset="-122"/>
              <a:ea typeface="华文楷体" panose="02010600040101010101" pitchFamily="2" charset="-122"/>
            </a:endParaRPr>
          </a:p>
          <a:p>
            <a:pPr algn="r">
              <a:lnSpc>
                <a:spcPct val="120000"/>
              </a:lnSpc>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指导老师：王国庆 </a:t>
            </a:r>
            <a:r>
              <a:rPr lang="en-US" altLang="zh-CN" dirty="0">
                <a:solidFill>
                  <a:schemeClr val="tx1">
                    <a:lumMod val="75000"/>
                    <a:lumOff val="25000"/>
                  </a:schemeClr>
                </a:solidFill>
                <a:latin typeface="华文楷体" panose="02010600040101010101" pitchFamily="2" charset="-122"/>
                <a:ea typeface="华文楷体" panose="02010600040101010101" pitchFamily="2" charset="-122"/>
              </a:rPr>
              <a:t>– 2015-06-05</a:t>
            </a:r>
            <a:endParaRPr lang="zh-CN" altLang="en-US" dirty="0">
              <a:solidFill>
                <a:schemeClr val="tx1">
                  <a:lumMod val="75000"/>
                  <a:lumOff val="25000"/>
                </a:schemeClr>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6826" t="32771" r="6598" b="54378"/>
          <a:stretch/>
        </p:blipFill>
        <p:spPr>
          <a:xfrm>
            <a:off x="162570" y="148476"/>
            <a:ext cx="4197427" cy="881350"/>
          </a:xfrm>
          <a:prstGeom prst="rect">
            <a:avLst/>
          </a:prstGeom>
        </p:spPr>
      </p:pic>
    </p:spTree>
    <p:extLst>
      <p:ext uri="{BB962C8B-B14F-4D97-AF65-F5344CB8AC3E}">
        <p14:creationId xmlns:p14="http://schemas.microsoft.com/office/powerpoint/2010/main" val="35798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648" y="0"/>
            <a:ext cx="9157648" cy="120264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63773" y="3083032"/>
            <a:ext cx="3123394" cy="646331"/>
          </a:xfrm>
          <a:prstGeom prst="rect">
            <a:avLst/>
          </a:prstGeom>
          <a:noFill/>
        </p:spPr>
        <p:txBody>
          <a:bodyPr wrap="square" rtlCol="0">
            <a:spAutoFit/>
          </a:bodyPr>
          <a:lstStyle/>
          <a:p>
            <a:r>
              <a:rPr lang="en-US" altLang="zh-CN" sz="3600" b="1" dirty="0" smtClean="0">
                <a:solidFill>
                  <a:schemeClr val="bg1">
                    <a:lumMod val="65000"/>
                  </a:schemeClr>
                </a:solidFill>
                <a:latin typeface="华文楷体" panose="02010600040101010101" pitchFamily="2" charset="-122"/>
                <a:ea typeface="华文楷体" panose="02010600040101010101" pitchFamily="2" charset="-122"/>
              </a:rPr>
              <a:t>CONTENTS</a:t>
            </a:r>
            <a:endParaRPr lang="zh-CN" altLang="en-US" sz="3600" b="1" dirty="0">
              <a:solidFill>
                <a:schemeClr val="bg1">
                  <a:lumMod val="65000"/>
                </a:schemeClr>
              </a:solidFill>
              <a:latin typeface="华文楷体" panose="02010600040101010101" pitchFamily="2" charset="-122"/>
              <a:ea typeface="华文楷体" panose="02010600040101010101" pitchFamily="2" charset="-122"/>
            </a:endParaRPr>
          </a:p>
        </p:txBody>
      </p:sp>
      <p:grpSp>
        <p:nvGrpSpPr>
          <p:cNvPr id="43" name="组合 42"/>
          <p:cNvGrpSpPr/>
          <p:nvPr/>
        </p:nvGrpSpPr>
        <p:grpSpPr>
          <a:xfrm>
            <a:off x="0" y="1305569"/>
            <a:ext cx="9144000" cy="56736"/>
            <a:chOff x="30834" y="1305568"/>
            <a:chExt cx="8816454" cy="66133"/>
          </a:xfrm>
        </p:grpSpPr>
        <p:sp>
          <p:nvSpPr>
            <p:cNvPr id="14" name="矩形 13"/>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a:off x="4572000" y="6627119"/>
            <a:ext cx="40872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21263" y="2917957"/>
            <a:ext cx="902811" cy="523220"/>
          </a:xfrm>
          <a:prstGeom prst="rect">
            <a:avLst/>
          </a:prstGeom>
          <a:noFill/>
        </p:spPr>
        <p:txBody>
          <a:bodyPr wrap="none" rtlCol="0">
            <a:spAutoFit/>
          </a:bodyPr>
          <a:lstStyle/>
          <a:p>
            <a:r>
              <a:rPr lang="zh-CN" altLang="en-US" sz="2800" b="1" dirty="0">
                <a:solidFill>
                  <a:srgbClr val="5C307D"/>
                </a:solidFill>
                <a:latin typeface="华文楷体" panose="02010600040101010101" pitchFamily="2" charset="-122"/>
                <a:ea typeface="华文楷体" panose="02010600040101010101" pitchFamily="2" charset="-122"/>
              </a:rPr>
              <a:t>目录</a:t>
            </a:r>
          </a:p>
        </p:txBody>
      </p:sp>
      <p:sp>
        <p:nvSpPr>
          <p:cNvPr id="17" name="文本框 16"/>
          <p:cNvSpPr txBox="1"/>
          <p:nvPr/>
        </p:nvSpPr>
        <p:spPr>
          <a:xfrm>
            <a:off x="3525600" y="2903398"/>
            <a:ext cx="377026" cy="584775"/>
          </a:xfrm>
          <a:prstGeom prst="rect">
            <a:avLst/>
          </a:prstGeom>
          <a:noFill/>
        </p:spPr>
        <p:txBody>
          <a:bodyPr wrap="none" rtlCol="0">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rPr>
              <a:t>1</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19" name="文本框 18"/>
          <p:cNvSpPr txBox="1"/>
          <p:nvPr/>
        </p:nvSpPr>
        <p:spPr>
          <a:xfrm>
            <a:off x="3984044" y="2970124"/>
            <a:ext cx="1210588" cy="400110"/>
          </a:xfrm>
          <a:prstGeom prst="rect">
            <a:avLst/>
          </a:prstGeom>
          <a:noFill/>
        </p:spPr>
        <p:txBody>
          <a:bodyPr wrap="none" rtlCol="0">
            <a:spAutoFit/>
          </a:bodyPr>
          <a:lstStyle/>
          <a:p>
            <a:r>
              <a:rPr lang="zh-CN" altLang="en-US" sz="2000" dirty="0" smtClean="0">
                <a:solidFill>
                  <a:schemeClr val="tx1">
                    <a:lumMod val="75000"/>
                    <a:lumOff val="25000"/>
                  </a:schemeClr>
                </a:solidFill>
                <a:ea typeface="华文楷体" panose="02010600040101010101" pitchFamily="2" charset="-122"/>
              </a:rPr>
              <a:t>课题背景</a:t>
            </a:r>
            <a:endParaRPr lang="zh-CN" altLang="en-US" sz="2000" dirty="0">
              <a:solidFill>
                <a:schemeClr val="tx1">
                  <a:lumMod val="75000"/>
                  <a:lumOff val="25000"/>
                </a:schemeClr>
              </a:solidFill>
              <a:ea typeface="华文楷体" panose="02010600040101010101" pitchFamily="2" charset="-122"/>
            </a:endParaRPr>
          </a:p>
        </p:txBody>
      </p:sp>
      <p:cxnSp>
        <p:nvCxnSpPr>
          <p:cNvPr id="20" name="直接连接符 19"/>
          <p:cNvCxnSpPr/>
          <p:nvPr/>
        </p:nvCxnSpPr>
        <p:spPr>
          <a:xfrm flipH="1">
            <a:off x="3736631"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81904" y="2913616"/>
            <a:ext cx="377026" cy="584775"/>
          </a:xfrm>
          <a:prstGeom prst="rect">
            <a:avLst/>
          </a:prstGeom>
          <a:noFill/>
        </p:spPr>
        <p:txBody>
          <a:bodyPr wrap="none" rtlCol="0">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rPr>
              <a:t>2</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22" name="文本框 21"/>
          <p:cNvSpPr txBox="1"/>
          <p:nvPr/>
        </p:nvSpPr>
        <p:spPr>
          <a:xfrm>
            <a:off x="6570727" y="2994901"/>
            <a:ext cx="1800493" cy="369332"/>
          </a:xfrm>
          <a:prstGeom prst="rect">
            <a:avLst/>
          </a:prstGeom>
          <a:noFill/>
        </p:spPr>
        <p:txBody>
          <a:bodyPr wrap="none" rtlCol="0">
            <a:spAutoFit/>
          </a:bodyPr>
          <a:lstStyle/>
          <a:p>
            <a:r>
              <a:rPr lang="zh-CN" altLang="en-US" dirty="0" smtClean="0">
                <a:solidFill>
                  <a:schemeClr val="tx1">
                    <a:lumMod val="75000"/>
                    <a:lumOff val="25000"/>
                  </a:schemeClr>
                </a:solidFill>
                <a:ea typeface="华文楷体" panose="02010600040101010101" pitchFamily="2" charset="-122"/>
              </a:rPr>
              <a:t>协同推荐的原理</a:t>
            </a:r>
            <a:endParaRPr lang="zh-CN" altLang="en-US" dirty="0">
              <a:solidFill>
                <a:schemeClr val="tx1">
                  <a:lumMod val="75000"/>
                  <a:lumOff val="25000"/>
                </a:schemeClr>
              </a:solidFill>
              <a:ea typeface="华文楷体" panose="02010600040101010101" pitchFamily="2" charset="-122"/>
            </a:endParaRPr>
          </a:p>
        </p:txBody>
      </p:sp>
      <p:cxnSp>
        <p:nvCxnSpPr>
          <p:cNvPr id="23" name="直接连接符 22"/>
          <p:cNvCxnSpPr/>
          <p:nvPr/>
        </p:nvCxnSpPr>
        <p:spPr>
          <a:xfrm flipH="1">
            <a:off x="6324270"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525600" y="3482780"/>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3</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25" name="文本框 24"/>
          <p:cNvSpPr txBox="1"/>
          <p:nvPr/>
        </p:nvSpPr>
        <p:spPr>
          <a:xfrm>
            <a:off x="3984044" y="3549506"/>
            <a:ext cx="1980029" cy="400110"/>
          </a:xfrm>
          <a:prstGeom prst="rect">
            <a:avLst/>
          </a:prstGeom>
          <a:noFill/>
        </p:spPr>
        <p:txBody>
          <a:bodyPr wrap="none" rtlCol="0">
            <a:spAutoFit/>
          </a:bodyPr>
          <a:lstStyle/>
          <a:p>
            <a:r>
              <a:rPr lang="zh-CN" altLang="en-US" sz="2000" dirty="0" smtClean="0">
                <a:solidFill>
                  <a:schemeClr val="tx1">
                    <a:lumMod val="75000"/>
                    <a:lumOff val="25000"/>
                  </a:schemeClr>
                </a:solidFill>
                <a:ea typeface="华文楷体" panose="02010600040101010101" pitchFamily="2" charset="-122"/>
              </a:rPr>
              <a:t>余弦相似度设计</a:t>
            </a:r>
            <a:endParaRPr lang="zh-CN" altLang="en-US" sz="2000" dirty="0">
              <a:solidFill>
                <a:schemeClr val="tx1">
                  <a:lumMod val="75000"/>
                  <a:lumOff val="25000"/>
                </a:schemeClr>
              </a:solidFill>
              <a:ea typeface="华文楷体" panose="02010600040101010101" pitchFamily="2" charset="-122"/>
            </a:endParaRPr>
          </a:p>
        </p:txBody>
      </p:sp>
      <p:cxnSp>
        <p:nvCxnSpPr>
          <p:cNvPr id="26" name="直接连接符 25"/>
          <p:cNvCxnSpPr/>
          <p:nvPr/>
        </p:nvCxnSpPr>
        <p:spPr>
          <a:xfrm flipH="1">
            <a:off x="3736631"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081904" y="3492998"/>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4</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28" name="文本框 27"/>
          <p:cNvSpPr txBox="1"/>
          <p:nvPr/>
        </p:nvSpPr>
        <p:spPr>
          <a:xfrm>
            <a:off x="6570727" y="3574283"/>
            <a:ext cx="2027671" cy="369332"/>
          </a:xfrm>
          <a:prstGeom prst="rect">
            <a:avLst/>
          </a:prstGeom>
          <a:noFill/>
        </p:spPr>
        <p:txBody>
          <a:bodyPr wrap="none" rtlCol="0">
            <a:spAutoFit/>
          </a:bodyPr>
          <a:lstStyle/>
          <a:p>
            <a:r>
              <a:rPr lang="zh-CN" altLang="en-US" dirty="0" smtClean="0">
                <a:solidFill>
                  <a:schemeClr val="tx1">
                    <a:lumMod val="75000"/>
                    <a:lumOff val="25000"/>
                  </a:schemeClr>
                </a:solidFill>
                <a:ea typeface="华文楷体" panose="02010600040101010101" pitchFamily="2" charset="-122"/>
              </a:rPr>
              <a:t>相关</a:t>
            </a:r>
            <a:r>
              <a:rPr lang="en-US" altLang="zh-CN" dirty="0" smtClean="0">
                <a:solidFill>
                  <a:schemeClr val="tx1">
                    <a:lumMod val="75000"/>
                    <a:lumOff val="25000"/>
                  </a:schemeClr>
                </a:solidFill>
                <a:ea typeface="华文楷体" panose="02010600040101010101" pitchFamily="2" charset="-122"/>
              </a:rPr>
              <a:t>Web</a:t>
            </a:r>
            <a:r>
              <a:rPr lang="zh-CN" altLang="en-US" dirty="0" smtClean="0">
                <a:solidFill>
                  <a:schemeClr val="tx1">
                    <a:lumMod val="75000"/>
                    <a:lumOff val="25000"/>
                  </a:schemeClr>
                </a:solidFill>
                <a:ea typeface="华文楷体" panose="02010600040101010101" pitchFamily="2" charset="-122"/>
              </a:rPr>
              <a:t>模块设计</a:t>
            </a:r>
            <a:endParaRPr lang="zh-CN" altLang="en-US" dirty="0">
              <a:solidFill>
                <a:schemeClr val="tx1">
                  <a:lumMod val="75000"/>
                  <a:lumOff val="25000"/>
                </a:schemeClr>
              </a:solidFill>
              <a:ea typeface="华文楷体" panose="02010600040101010101" pitchFamily="2" charset="-122"/>
            </a:endParaRPr>
          </a:p>
        </p:txBody>
      </p:sp>
      <p:cxnSp>
        <p:nvCxnSpPr>
          <p:cNvPr id="29" name="直接连接符 28"/>
          <p:cNvCxnSpPr/>
          <p:nvPr/>
        </p:nvCxnSpPr>
        <p:spPr>
          <a:xfrm flipH="1">
            <a:off x="6324270"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525600" y="4056523"/>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5</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31" name="文本框 30"/>
          <p:cNvSpPr txBox="1"/>
          <p:nvPr/>
        </p:nvSpPr>
        <p:spPr>
          <a:xfrm>
            <a:off x="3984044" y="4123249"/>
            <a:ext cx="1980029" cy="400110"/>
          </a:xfrm>
          <a:prstGeom prst="rect">
            <a:avLst/>
          </a:prstGeom>
          <a:noFill/>
        </p:spPr>
        <p:txBody>
          <a:bodyPr wrap="none" rtlCol="0">
            <a:spAutoFit/>
          </a:bodyPr>
          <a:lstStyle/>
          <a:p>
            <a:r>
              <a:rPr lang="zh-CN" altLang="en-US" sz="2000" dirty="0" smtClean="0">
                <a:solidFill>
                  <a:schemeClr val="tx1">
                    <a:lumMod val="75000"/>
                    <a:lumOff val="25000"/>
                  </a:schemeClr>
                </a:solidFill>
                <a:ea typeface="华文楷体" panose="02010600040101010101" pitchFamily="2" charset="-122"/>
              </a:rPr>
              <a:t>测试数据及方法</a:t>
            </a:r>
            <a:endParaRPr lang="zh-CN" altLang="en-US" sz="2000" dirty="0">
              <a:solidFill>
                <a:schemeClr val="tx1">
                  <a:lumMod val="75000"/>
                  <a:lumOff val="25000"/>
                </a:schemeClr>
              </a:solidFill>
              <a:ea typeface="华文楷体" panose="02010600040101010101" pitchFamily="2" charset="-122"/>
            </a:endParaRPr>
          </a:p>
        </p:txBody>
      </p:sp>
      <p:cxnSp>
        <p:nvCxnSpPr>
          <p:cNvPr id="32" name="直接连接符 31"/>
          <p:cNvCxnSpPr/>
          <p:nvPr/>
        </p:nvCxnSpPr>
        <p:spPr>
          <a:xfrm flipH="1">
            <a:off x="3736631" y="423615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081904" y="4066741"/>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6</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34" name="文本框 33"/>
          <p:cNvSpPr txBox="1"/>
          <p:nvPr/>
        </p:nvSpPr>
        <p:spPr>
          <a:xfrm>
            <a:off x="6570727" y="4148026"/>
            <a:ext cx="646331" cy="369332"/>
          </a:xfrm>
          <a:prstGeom prst="rect">
            <a:avLst/>
          </a:prstGeom>
          <a:noFill/>
        </p:spPr>
        <p:txBody>
          <a:bodyPr wrap="none" rtlCol="0">
            <a:spAutoFit/>
          </a:bodyPr>
          <a:lstStyle/>
          <a:p>
            <a:r>
              <a:rPr lang="zh-CN" altLang="en-US" dirty="0" smtClean="0">
                <a:solidFill>
                  <a:schemeClr val="tx1">
                    <a:lumMod val="75000"/>
                    <a:lumOff val="25000"/>
                  </a:schemeClr>
                </a:solidFill>
                <a:ea typeface="华文楷体" panose="02010600040101010101" pitchFamily="2" charset="-122"/>
              </a:rPr>
              <a:t>总结</a:t>
            </a:r>
            <a:endParaRPr lang="zh-CN" altLang="en-US" dirty="0">
              <a:solidFill>
                <a:schemeClr val="tx1">
                  <a:lumMod val="75000"/>
                  <a:lumOff val="25000"/>
                </a:schemeClr>
              </a:solidFill>
              <a:ea typeface="华文楷体" panose="02010600040101010101" pitchFamily="2" charset="-122"/>
            </a:endParaRPr>
          </a:p>
        </p:txBody>
      </p:sp>
      <p:cxnSp>
        <p:nvCxnSpPr>
          <p:cNvPr id="35" name="直接连接符 34"/>
          <p:cNvCxnSpPr/>
          <p:nvPr/>
        </p:nvCxnSpPr>
        <p:spPr>
          <a:xfrm flipH="1">
            <a:off x="6324270" y="423615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6" name="椭圆 16"/>
          <p:cNvSpPr/>
          <p:nvPr/>
        </p:nvSpPr>
        <p:spPr>
          <a:xfrm>
            <a:off x="8371221" y="6346632"/>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7" name="椭圆 17"/>
          <p:cNvSpPr/>
          <p:nvPr/>
        </p:nvSpPr>
        <p:spPr>
          <a:xfrm>
            <a:off x="8692195"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cxnSp>
        <p:nvCxnSpPr>
          <p:cNvPr id="8" name="直接连接符 7"/>
          <p:cNvCxnSpPr/>
          <p:nvPr/>
        </p:nvCxnSpPr>
        <p:spPr>
          <a:xfrm>
            <a:off x="3278460" y="2994901"/>
            <a:ext cx="0" cy="15472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rotWithShape="1">
          <a:blip r:embed="rId2" cstate="print">
            <a:extLst>
              <a:ext uri="{28A0092B-C50C-407E-A947-70E740481C1C}">
                <a14:useLocalDpi xmlns:a14="http://schemas.microsoft.com/office/drawing/2010/main" val="0"/>
              </a:ext>
            </a:extLst>
          </a:blip>
          <a:srcRect l="6826" t="32771" r="6598" b="54378"/>
          <a:stretch/>
        </p:blipFill>
        <p:spPr>
          <a:xfrm>
            <a:off x="163773" y="42198"/>
            <a:ext cx="3495030" cy="733865"/>
          </a:xfrm>
          <a:prstGeom prst="rect">
            <a:avLst/>
          </a:prstGeom>
        </p:spPr>
      </p:pic>
    </p:spTree>
    <p:extLst>
      <p:ext uri="{BB962C8B-B14F-4D97-AF65-F5344CB8AC3E}">
        <p14:creationId xmlns:p14="http://schemas.microsoft.com/office/powerpoint/2010/main" val="1766275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766170" y="1391910"/>
            <a:ext cx="2031325" cy="646331"/>
          </a:xfrm>
          <a:prstGeom prst="rect">
            <a:avLst/>
          </a:prstGeom>
          <a:noFill/>
        </p:spPr>
        <p:txBody>
          <a:bodyPr wrap="none" rtlCol="0">
            <a:spAutoFit/>
          </a:bodyPr>
          <a:lstStyle/>
          <a:p>
            <a:r>
              <a:rPr lang="zh-CN" altLang="en-US" sz="3600" b="1" dirty="0" smtClean="0">
                <a:solidFill>
                  <a:schemeClr val="tx1">
                    <a:lumMod val="75000"/>
                    <a:lumOff val="25000"/>
                  </a:schemeClr>
                </a:solidFill>
                <a:ea typeface="华文楷体" panose="02010600040101010101" pitchFamily="2" charset="-122"/>
              </a:rPr>
              <a:t>论文摘要</a:t>
            </a:r>
            <a:endParaRPr lang="zh-CN" altLang="en-US" sz="3600" b="1" dirty="0">
              <a:solidFill>
                <a:schemeClr val="tx1">
                  <a:lumMod val="75000"/>
                  <a:lumOff val="25000"/>
                </a:schemeClr>
              </a:solidFill>
              <a:ea typeface="华文楷体" panose="02010600040101010101" pitchFamily="2" charset="-122"/>
            </a:endParaRPr>
          </a:p>
        </p:txBody>
      </p:sp>
      <p:sp>
        <p:nvSpPr>
          <p:cNvPr id="6" name="矩形 5"/>
          <p:cNvSpPr/>
          <p:nvPr/>
        </p:nvSpPr>
        <p:spPr>
          <a:xfrm rot="10800000">
            <a:off x="478138" y="1571059"/>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grpSp>
        <p:nvGrpSpPr>
          <p:cNvPr id="7" name="组合 6"/>
          <p:cNvGrpSpPr/>
          <p:nvPr/>
        </p:nvGrpSpPr>
        <p:grpSpPr>
          <a:xfrm rot="10800000">
            <a:off x="2782394" y="1571059"/>
            <a:ext cx="648072" cy="288032"/>
            <a:chOff x="1483073" y="1052736"/>
            <a:chExt cx="648072" cy="288032"/>
          </a:xfrm>
        </p:grpSpPr>
        <p:sp>
          <p:nvSpPr>
            <p:cNvPr id="8" name="椭圆 7"/>
            <p:cNvSpPr/>
            <p:nvPr/>
          </p:nvSpPr>
          <p:spPr>
            <a:xfrm>
              <a:off x="1483073" y="1052736"/>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9" name="椭圆 8"/>
            <p:cNvSpPr/>
            <p:nvPr/>
          </p:nvSpPr>
          <p:spPr>
            <a:xfrm>
              <a:off x="1843113" y="1052736"/>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grpSp>
      <p:sp>
        <p:nvSpPr>
          <p:cNvPr id="10" name="TextBox 6"/>
          <p:cNvSpPr txBox="1"/>
          <p:nvPr/>
        </p:nvSpPr>
        <p:spPr>
          <a:xfrm>
            <a:off x="478138" y="2067970"/>
            <a:ext cx="4093861" cy="4093428"/>
          </a:xfrm>
          <a:prstGeom prst="rect">
            <a:avLst/>
          </a:prstGeom>
          <a:noFill/>
        </p:spPr>
        <p:txBody>
          <a:bodyPr wrap="square" rtlCol="0">
            <a:spAutoFit/>
          </a:bodyPr>
          <a:lstStyle/>
          <a:p>
            <a:r>
              <a:rPr lang="zh-CN" altLang="en-US" sz="2000" dirty="0">
                <a:solidFill>
                  <a:schemeClr val="tx1">
                    <a:lumMod val="75000"/>
                    <a:lumOff val="25000"/>
                  </a:schemeClr>
                </a:solidFill>
                <a:ea typeface="华文楷体" panose="02010600040101010101" pitchFamily="2" charset="-122"/>
              </a:rPr>
              <a:t>本论文通过对推荐系统的研究</a:t>
            </a:r>
            <a:r>
              <a:rPr lang="en-US" altLang="zh-CN" sz="2000" dirty="0">
                <a:solidFill>
                  <a:schemeClr val="tx1">
                    <a:lumMod val="75000"/>
                    <a:lumOff val="25000"/>
                  </a:schemeClr>
                </a:solidFill>
                <a:ea typeface="华文楷体" panose="02010600040101010101" pitchFamily="2" charset="-122"/>
              </a:rPr>
              <a:t>,</a:t>
            </a:r>
            <a:r>
              <a:rPr lang="zh-CN" altLang="en-US" sz="2000" dirty="0">
                <a:solidFill>
                  <a:schemeClr val="tx1">
                    <a:lumMod val="75000"/>
                    <a:lumOff val="25000"/>
                  </a:schemeClr>
                </a:solidFill>
                <a:ea typeface="华文楷体" panose="02010600040101010101" pitchFamily="2" charset="-122"/>
              </a:rPr>
              <a:t>进一步的说明推荐系统在信息过载时代的重要性以及处理信息模型的精巧之处。本论文主要研究多维空间向量相似度的在推荐系统的应用。根据</a:t>
            </a:r>
            <a:r>
              <a:rPr lang="zh-CN" altLang="en-US" sz="2000" dirty="0" smtClean="0">
                <a:solidFill>
                  <a:schemeClr val="tx1">
                    <a:lumMod val="75000"/>
                    <a:lumOff val="25000"/>
                  </a:schemeClr>
                </a:solidFill>
                <a:ea typeface="华文楷体" panose="02010600040101010101" pitchFamily="2" charset="-122"/>
              </a:rPr>
              <a:t>这些算法</a:t>
            </a:r>
            <a:r>
              <a:rPr lang="zh-CN" altLang="en-US" sz="2000" dirty="0">
                <a:solidFill>
                  <a:schemeClr val="tx1">
                    <a:lumMod val="75000"/>
                    <a:lumOff val="25000"/>
                  </a:schemeClr>
                </a:solidFill>
                <a:ea typeface="华文楷体" panose="02010600040101010101" pitchFamily="2" charset="-122"/>
              </a:rPr>
              <a:t>，结合</a:t>
            </a:r>
            <a:r>
              <a:rPr lang="en-US" altLang="zh-CN" sz="2000" dirty="0">
                <a:solidFill>
                  <a:schemeClr val="tx1">
                    <a:lumMod val="75000"/>
                    <a:lumOff val="25000"/>
                  </a:schemeClr>
                </a:solidFill>
                <a:ea typeface="华文楷体" panose="02010600040101010101" pitchFamily="2" charset="-122"/>
              </a:rPr>
              <a:t>Java</a:t>
            </a:r>
            <a:r>
              <a:rPr lang="zh-CN" altLang="en-US" sz="2000" dirty="0">
                <a:solidFill>
                  <a:schemeClr val="tx1">
                    <a:lumMod val="75000"/>
                    <a:lumOff val="25000"/>
                  </a:schemeClr>
                </a:solidFill>
                <a:ea typeface="华文楷体" panose="02010600040101010101" pitchFamily="2" charset="-122"/>
              </a:rPr>
              <a:t>的一些特性，设计一个类库，更方便的使用</a:t>
            </a:r>
            <a:r>
              <a:rPr lang="zh-CN" altLang="en-US" sz="2000" dirty="0" smtClean="0">
                <a:solidFill>
                  <a:schemeClr val="tx1">
                    <a:lumMod val="75000"/>
                    <a:lumOff val="25000"/>
                  </a:schemeClr>
                </a:solidFill>
                <a:ea typeface="华文楷体" panose="02010600040101010101" pitchFamily="2" charset="-122"/>
              </a:rPr>
              <a:t>该类算法</a:t>
            </a:r>
            <a:r>
              <a:rPr lang="zh-CN" altLang="en-US" sz="2000" dirty="0">
                <a:solidFill>
                  <a:schemeClr val="tx1">
                    <a:lumMod val="75000"/>
                    <a:lumOff val="25000"/>
                  </a:schemeClr>
                </a:solidFill>
                <a:ea typeface="华文楷体" panose="02010600040101010101" pitchFamily="2" charset="-122"/>
              </a:rPr>
              <a:t>进行过滤推荐。</a:t>
            </a:r>
            <a:endParaRPr lang="en-US" altLang="zh-CN" sz="2000" dirty="0">
              <a:solidFill>
                <a:schemeClr val="tx1">
                  <a:lumMod val="75000"/>
                  <a:lumOff val="25000"/>
                </a:schemeClr>
              </a:solidFill>
              <a:ea typeface="华文楷体" panose="02010600040101010101" pitchFamily="2" charset="-122"/>
            </a:endParaRPr>
          </a:p>
          <a:p>
            <a:endParaRPr lang="en-US" altLang="zh-CN" sz="2000" b="1" dirty="0" smtClean="0">
              <a:solidFill>
                <a:srgbClr val="5C307D"/>
              </a:solidFill>
              <a:ea typeface="华文楷体" panose="02010600040101010101" pitchFamily="2" charset="-122"/>
            </a:endParaRPr>
          </a:p>
          <a:p>
            <a:r>
              <a:rPr lang="zh-CN" altLang="en-US" sz="2000" b="1" dirty="0" smtClean="0">
                <a:solidFill>
                  <a:srgbClr val="5C307D"/>
                </a:solidFill>
                <a:ea typeface="华文楷体" panose="02010600040101010101" pitchFamily="2" charset="-122"/>
              </a:rPr>
              <a:t>协同</a:t>
            </a:r>
            <a:r>
              <a:rPr lang="zh-CN" altLang="en-US" sz="2000" b="1" dirty="0">
                <a:solidFill>
                  <a:srgbClr val="5C307D"/>
                </a:solidFill>
                <a:ea typeface="华文楷体" panose="02010600040101010101" pitchFamily="2" charset="-122"/>
              </a:rPr>
              <a:t>过滤推荐，其原理是利用人们共同的喜好和行为为相似的人推荐他可能喜欢的信息，而用户的新的行为也会成为信息过滤的条件。</a:t>
            </a:r>
          </a:p>
        </p:txBody>
      </p:sp>
      <p:cxnSp>
        <p:nvCxnSpPr>
          <p:cNvPr id="32" name="直接连接符 31"/>
          <p:cNvCxnSpPr/>
          <p:nvPr/>
        </p:nvCxnSpPr>
        <p:spPr>
          <a:xfrm>
            <a:off x="8849203" y="1514901"/>
            <a:ext cx="0" cy="1522987"/>
          </a:xfrm>
          <a:prstGeom prst="line">
            <a:avLst/>
          </a:prstGeom>
          <a:ln w="38100">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90984" y="6627119"/>
            <a:ext cx="79682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椭圆 16"/>
          <p:cNvSpPr/>
          <p:nvPr/>
        </p:nvSpPr>
        <p:spPr>
          <a:xfrm>
            <a:off x="8371221" y="6346632"/>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7" name="椭圆 17"/>
          <p:cNvSpPr/>
          <p:nvPr/>
        </p:nvSpPr>
        <p:spPr>
          <a:xfrm>
            <a:off x="8692195"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8" name="矩形 37"/>
          <p:cNvSpPr/>
          <p:nvPr/>
        </p:nvSpPr>
        <p:spPr>
          <a:xfrm>
            <a:off x="-13648" y="0"/>
            <a:ext cx="9157648" cy="120264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0" y="1305569"/>
            <a:ext cx="9144000" cy="56736"/>
            <a:chOff x="30834" y="1305568"/>
            <a:chExt cx="8816454" cy="66133"/>
          </a:xfrm>
        </p:grpSpPr>
        <p:sp>
          <p:nvSpPr>
            <p:cNvPr id="41" name="矩形 40"/>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664" y="3779660"/>
            <a:ext cx="2594865" cy="239389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矩形标注 3"/>
          <p:cNvSpPr/>
          <p:nvPr/>
        </p:nvSpPr>
        <p:spPr>
          <a:xfrm>
            <a:off x="5378350" y="2038241"/>
            <a:ext cx="2419745" cy="1189701"/>
          </a:xfrm>
          <a:prstGeom prst="wedgeRectCallout">
            <a:avLst>
              <a:gd name="adj1" fmla="val -9906"/>
              <a:gd name="adj2" fmla="val 92074"/>
            </a:avLst>
          </a:prstGeom>
        </p:spPr>
        <p:style>
          <a:lnRef idx="2">
            <a:schemeClr val="dk1"/>
          </a:lnRef>
          <a:fillRef idx="1">
            <a:schemeClr val="lt1"/>
          </a:fillRef>
          <a:effectRef idx="0">
            <a:schemeClr val="dk1"/>
          </a:effectRef>
          <a:fontRef idx="minor">
            <a:schemeClr val="dk1"/>
          </a:fontRef>
        </p:style>
        <p:txBody>
          <a:bodyPr rtlCol="0" anchor="ct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买了这本书的人也买了</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什么</a:t>
            </a:r>
            <a:endParaRPr lang="zh-CN" altLang="en-US"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rotWithShape="1">
          <a:blip r:embed="rId3" cstate="print">
            <a:extLst>
              <a:ext uri="{28A0092B-C50C-407E-A947-70E740481C1C}">
                <a14:useLocalDpi xmlns:a14="http://schemas.microsoft.com/office/drawing/2010/main" val="0"/>
              </a:ext>
            </a:extLst>
          </a:blip>
          <a:srcRect l="6826" t="32771" r="6598" b="54378"/>
          <a:stretch/>
        </p:blipFill>
        <p:spPr>
          <a:xfrm>
            <a:off x="163773" y="42198"/>
            <a:ext cx="3495030" cy="733865"/>
          </a:xfrm>
          <a:prstGeom prst="rect">
            <a:avLst/>
          </a:prstGeom>
        </p:spPr>
      </p:pic>
    </p:spTree>
    <p:extLst>
      <p:ext uri="{BB962C8B-B14F-4D97-AF65-F5344CB8AC3E}">
        <p14:creationId xmlns:p14="http://schemas.microsoft.com/office/powerpoint/2010/main" val="1718739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课题背景</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1510237"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协同推荐的原理</a:t>
            </a:r>
          </a:p>
        </p:txBody>
      </p:sp>
      <p:sp>
        <p:nvSpPr>
          <p:cNvPr id="13" name="文本框 12"/>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16" name="文本框 15"/>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17" name="文本框 16"/>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sp>
        <p:nvSpPr>
          <p:cNvPr id="21" name="TextBox 29"/>
          <p:cNvSpPr txBox="1"/>
          <p:nvPr/>
        </p:nvSpPr>
        <p:spPr>
          <a:xfrm>
            <a:off x="4652009" y="3602757"/>
            <a:ext cx="4397346" cy="2225225"/>
          </a:xfrm>
          <a:prstGeom prst="rect">
            <a:avLst/>
          </a:prstGeom>
          <a:noFill/>
        </p:spPr>
        <p:txBody>
          <a:bodyPr wrap="square" rtlCol="0">
            <a:spAutoFit/>
          </a:bodyPr>
          <a:lstStyle>
            <a:defPPr>
              <a:defRPr lang="zh-CN"/>
            </a:defPPr>
            <a:lvl1pPr>
              <a:lnSpc>
                <a:spcPct val="110000"/>
              </a:lnSpc>
              <a:defRPr>
                <a:solidFill>
                  <a:schemeClr val="tx1">
                    <a:lumMod val="75000"/>
                    <a:lumOff val="25000"/>
                  </a:schemeClr>
                </a:solidFill>
                <a:ea typeface="华文楷体" panose="02010600040101010101" pitchFamily="2" charset="-122"/>
              </a:defRPr>
            </a:lvl1pPr>
          </a:lstStyle>
          <a:p>
            <a:r>
              <a:rPr lang="zh-CN" altLang="en-US" dirty="0" smtClean="0"/>
              <a:t>但是</a:t>
            </a:r>
            <a:r>
              <a:rPr lang="zh-CN" altLang="en-US" dirty="0"/>
              <a:t>，直接用的话不是很方便，随时切换各种实现也不方便。</a:t>
            </a:r>
          </a:p>
          <a:p>
            <a:r>
              <a:rPr lang="zh-CN" altLang="en-US" dirty="0" smtClean="0"/>
              <a:t>为了</a:t>
            </a:r>
            <a:r>
              <a:rPr lang="zh-CN" altLang="en-US" dirty="0"/>
              <a:t>弥补这些缺陷，使人们更好的在面对海量数据时使用协同过滤算法，故设计了该组件，让人们更好的更方便的使用协同过滤推荐算法。</a:t>
            </a:r>
          </a:p>
          <a:p>
            <a:endParaRPr lang="en-US" altLang="zh-CN" dirty="0"/>
          </a:p>
        </p:txBody>
      </p:sp>
      <p:sp>
        <p:nvSpPr>
          <p:cNvPr id="26" name="TextBox 29"/>
          <p:cNvSpPr txBox="1"/>
          <p:nvPr/>
        </p:nvSpPr>
        <p:spPr>
          <a:xfrm>
            <a:off x="253220" y="2637962"/>
            <a:ext cx="4318780" cy="1298497"/>
          </a:xfrm>
          <a:prstGeom prst="rect">
            <a:avLst/>
          </a:prstGeom>
          <a:noFill/>
        </p:spPr>
        <p:txBody>
          <a:bodyPr wrap="square" rtlCol="0">
            <a:spAutoFit/>
          </a:bodyPr>
          <a:lstStyle>
            <a:defPPr>
              <a:defRPr lang="zh-CN"/>
            </a:defPPr>
            <a:lvl1pPr>
              <a:lnSpc>
                <a:spcPct val="110000"/>
              </a:lnSpc>
              <a:defRPr>
                <a:solidFill>
                  <a:schemeClr val="tx1">
                    <a:lumMod val="75000"/>
                    <a:lumOff val="25000"/>
                  </a:schemeClr>
                </a:solidFill>
                <a:ea typeface="华文楷体" panose="02010600040101010101" pitchFamily="2" charset="-122"/>
              </a:defRPr>
            </a:lvl1pPr>
          </a:lstStyle>
          <a:p>
            <a:r>
              <a:rPr lang="zh-CN" altLang="en-US" dirty="0"/>
              <a:t>现在是一个信息严重过载的时代，从消息流中找寻自己的爱好的信息也比较困难。协同过滤推荐过滤掉不喜欢的资讯，推荐用户喜欢的资讯，节省时间提高效率</a:t>
            </a:r>
            <a:r>
              <a:rPr lang="zh-CN" altLang="en-US" dirty="0" smtClean="0"/>
              <a:t>。</a:t>
            </a:r>
            <a:endParaRPr lang="zh-CN" altLang="en-US" dirty="0"/>
          </a:p>
        </p:txBody>
      </p:sp>
      <p:sp>
        <p:nvSpPr>
          <p:cNvPr id="27" name="TextBox 30"/>
          <p:cNvSpPr txBox="1"/>
          <p:nvPr/>
        </p:nvSpPr>
        <p:spPr>
          <a:xfrm>
            <a:off x="653215" y="2059797"/>
            <a:ext cx="3998794" cy="461665"/>
          </a:xfrm>
          <a:prstGeom prst="rect">
            <a:avLst/>
          </a:prstGeom>
          <a:noFill/>
          <a:ln>
            <a:noFill/>
          </a:ln>
        </p:spPr>
        <p:txBody>
          <a:bodyPr wrap="square" rtlCol="0">
            <a:spAutoFit/>
          </a:bodyPr>
          <a:lstStyle/>
          <a:p>
            <a:r>
              <a:rPr lang="zh-CN" altLang="en-US" sz="2400" b="1" dirty="0" smtClean="0">
                <a:solidFill>
                  <a:schemeClr val="tx1">
                    <a:lumMod val="75000"/>
                    <a:lumOff val="25000"/>
                  </a:schemeClr>
                </a:solidFill>
                <a:ea typeface="华文楷体" panose="02010600040101010101" pitchFamily="2" charset="-122"/>
              </a:rPr>
              <a:t>设计该类库的背景</a:t>
            </a:r>
            <a:endParaRPr lang="zh-CN" altLang="en-US" sz="2400" b="1" dirty="0">
              <a:solidFill>
                <a:schemeClr val="tx1">
                  <a:lumMod val="75000"/>
                  <a:lumOff val="25000"/>
                </a:schemeClr>
              </a:solidFill>
              <a:ea typeface="华文楷体" panose="02010600040101010101" pitchFamily="2" charset="-122"/>
            </a:endParaRPr>
          </a:p>
        </p:txBody>
      </p:sp>
      <p:sp>
        <p:nvSpPr>
          <p:cNvPr id="28" name="矩形 27"/>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Tree>
    <p:extLst>
      <p:ext uri="{BB962C8B-B14F-4D97-AF65-F5344CB8AC3E}">
        <p14:creationId xmlns:p14="http://schemas.microsoft.com/office/powerpoint/2010/main" val="927882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9" name="文本框 38"/>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p:nvSpPr>
          <p:cNvPr id="40" name="文本框 39"/>
          <p:cNvSpPr txBox="1"/>
          <p:nvPr/>
        </p:nvSpPr>
        <p:spPr>
          <a:xfrm>
            <a:off x="1510237" y="1303761"/>
            <a:ext cx="1800493" cy="369332"/>
          </a:xfrm>
          <a:prstGeom prst="rect">
            <a:avLst/>
          </a:prstGeom>
          <a:solidFill>
            <a:srgbClr val="5C307D"/>
          </a:solidFill>
        </p:spPr>
        <p:txBody>
          <a:bodyPr wrap="none" rtlCol="0">
            <a:spAutoFit/>
          </a:bodyPr>
          <a:lstStyle/>
          <a:p>
            <a:r>
              <a:rPr lang="zh-CN" altLang="en-US" dirty="0">
                <a:solidFill>
                  <a:schemeClr val="bg1"/>
                </a:solidFill>
                <a:latin typeface="华文楷体" panose="02010600040101010101" pitchFamily="2" charset="-122"/>
                <a:ea typeface="华文楷体" panose="02010600040101010101" pitchFamily="2" charset="-122"/>
              </a:rPr>
              <a:t>协同推荐的原理</a:t>
            </a:r>
          </a:p>
        </p:txBody>
      </p:sp>
      <p:sp>
        <p:nvSpPr>
          <p:cNvPr id="41" name="文本框 40"/>
          <p:cNvSpPr txBox="1"/>
          <p:nvPr/>
        </p:nvSpPr>
        <p:spPr>
          <a:xfrm>
            <a:off x="3459751" y="1303761"/>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余弦相似度设计</a:t>
            </a:r>
          </a:p>
        </p:txBody>
      </p:sp>
      <p:sp>
        <p:nvSpPr>
          <p:cNvPr id="42" name="文本框 41"/>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43" name="文本框 42"/>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664" y="2769832"/>
            <a:ext cx="5114925" cy="1857375"/>
          </a:xfrm>
          <a:prstGeom prst="rect">
            <a:avLst/>
          </a:prstGeom>
        </p:spPr>
      </p:pic>
      <p:sp>
        <p:nvSpPr>
          <p:cNvPr id="7" name="文本框 6"/>
          <p:cNvSpPr txBox="1"/>
          <p:nvPr/>
        </p:nvSpPr>
        <p:spPr>
          <a:xfrm>
            <a:off x="480591" y="5208232"/>
            <a:ext cx="1569660" cy="369332"/>
          </a:xfrm>
          <a:prstGeom prst="rect">
            <a:avLst/>
          </a:prstGeom>
          <a:noFill/>
        </p:spPr>
        <p:txBody>
          <a:bodyPr wrap="none" rtlCol="0">
            <a:spAutoFit/>
          </a:bodyPr>
          <a:lstStyle/>
          <a:p>
            <a:r>
              <a:rPr lang="zh-CN" altLang="en-US" dirty="0" smtClean="0"/>
              <a:t>收集用户资料</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15" y="2703196"/>
            <a:ext cx="2438400" cy="2438400"/>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8980" y="2691679"/>
            <a:ext cx="1953628" cy="1953628"/>
          </a:xfrm>
          <a:prstGeom prst="rect">
            <a:avLst/>
          </a:prstGeom>
        </p:spPr>
      </p:pic>
      <p:sp>
        <p:nvSpPr>
          <p:cNvPr id="18" name="矩形 17"/>
          <p:cNvSpPr/>
          <p:nvPr/>
        </p:nvSpPr>
        <p:spPr>
          <a:xfrm>
            <a:off x="2651837" y="5208232"/>
            <a:ext cx="3416320" cy="369332"/>
          </a:xfrm>
          <a:prstGeom prst="rect">
            <a:avLst/>
          </a:prstGeom>
        </p:spPr>
        <p:txBody>
          <a:bodyPr wrap="none">
            <a:spAutoFit/>
          </a:bodyPr>
          <a:lstStyle/>
          <a:p>
            <a:pPr lvl="0" algn="just">
              <a:spcAft>
                <a:spcPts val="0"/>
              </a:spcAft>
            </a:pPr>
            <a:r>
              <a:rPr lang="zh-CN" altLang="zh-CN" kern="100" dirty="0">
                <a:latin typeface="Times New Roman" panose="02020603050405020304" pitchFamily="18" charset="0"/>
                <a:cs typeface="Times New Roman" panose="02020603050405020304" pitchFamily="18" charset="0"/>
              </a:rPr>
              <a:t>最近邻搜索（找到相似的用户）</a:t>
            </a:r>
            <a:endParaRPr lang="zh-CN" altLang="zh-CN" sz="1400" kern="100" dirty="0">
              <a:latin typeface="Calibri" panose="020F0502020204030204" pitchFamily="34" charset="0"/>
              <a:cs typeface="Times New Roman" panose="02020603050405020304" pitchFamily="18" charset="0"/>
            </a:endParaRPr>
          </a:p>
        </p:txBody>
      </p:sp>
      <p:sp>
        <p:nvSpPr>
          <p:cNvPr id="19" name="矩形 18"/>
          <p:cNvSpPr/>
          <p:nvPr/>
        </p:nvSpPr>
        <p:spPr>
          <a:xfrm>
            <a:off x="6409339" y="5216503"/>
            <a:ext cx="2723823" cy="369332"/>
          </a:xfrm>
          <a:prstGeom prst="rect">
            <a:avLst/>
          </a:prstGeom>
        </p:spPr>
        <p:txBody>
          <a:bodyPr wrap="none">
            <a:spAutoFit/>
          </a:bodyPr>
          <a:lstStyle/>
          <a:p>
            <a:r>
              <a:rPr lang="zh-CN" altLang="en-US" dirty="0" smtClean="0"/>
              <a:t>计算</a:t>
            </a:r>
            <a:r>
              <a:rPr lang="zh-CN" altLang="en-US" dirty="0"/>
              <a:t>推荐，产生推荐结果</a:t>
            </a:r>
          </a:p>
        </p:txBody>
      </p:sp>
      <p:cxnSp>
        <p:nvCxnSpPr>
          <p:cNvPr id="21" name="直接箭头连接符 20"/>
          <p:cNvCxnSpPr>
            <a:stCxn id="7" idx="3"/>
            <a:endCxn id="18" idx="1"/>
          </p:cNvCxnSpPr>
          <p:nvPr/>
        </p:nvCxnSpPr>
        <p:spPr>
          <a:xfrm>
            <a:off x="2050251" y="5392898"/>
            <a:ext cx="601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9" idx="1"/>
          </p:cNvCxnSpPr>
          <p:nvPr/>
        </p:nvCxnSpPr>
        <p:spPr>
          <a:xfrm>
            <a:off x="5960125" y="5401169"/>
            <a:ext cx="449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rotWithShape="1">
          <a:blip r:embed="rId5"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Tree>
    <p:extLst>
      <p:ext uri="{BB962C8B-B14F-4D97-AF65-F5344CB8AC3E}">
        <p14:creationId xmlns:p14="http://schemas.microsoft.com/office/powerpoint/2010/main" val="195217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文本框 17"/>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19" name="文本框 18"/>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0" name="文本框 19"/>
          <p:cNvSpPr txBox="1"/>
          <p:nvPr/>
        </p:nvSpPr>
        <p:spPr>
          <a:xfrm>
            <a:off x="3459751" y="1303761"/>
            <a:ext cx="1800493"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余弦相似度设计</a:t>
            </a:r>
          </a:p>
        </p:txBody>
      </p:sp>
      <p:sp>
        <p:nvSpPr>
          <p:cNvPr id="21" name="文本框 20"/>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26" name="文本框 2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sp>
        <p:nvSpPr>
          <p:cNvPr id="27" name="任意多边形 26"/>
          <p:cNvSpPr/>
          <p:nvPr/>
        </p:nvSpPr>
        <p:spPr>
          <a:xfrm>
            <a:off x="4985601" y="4355115"/>
            <a:ext cx="1509024" cy="446439"/>
          </a:xfrm>
          <a:custGeom>
            <a:avLst/>
            <a:gdLst>
              <a:gd name="connsiteX0" fmla="*/ 74421 w 1509024"/>
              <a:gd name="connsiteY0" fmla="*/ 0 h 446439"/>
              <a:gd name="connsiteX1" fmla="*/ 1434603 w 1509024"/>
              <a:gd name="connsiteY1" fmla="*/ 0 h 446439"/>
              <a:gd name="connsiteX2" fmla="*/ 1509024 w 1509024"/>
              <a:gd name="connsiteY2" fmla="*/ 74421 h 446439"/>
              <a:gd name="connsiteX3" fmla="*/ 1509024 w 1509024"/>
              <a:gd name="connsiteY3" fmla="*/ 446439 h 446439"/>
              <a:gd name="connsiteX4" fmla="*/ 1509024 w 1509024"/>
              <a:gd name="connsiteY4" fmla="*/ 446439 h 446439"/>
              <a:gd name="connsiteX5" fmla="*/ 0 w 1509024"/>
              <a:gd name="connsiteY5" fmla="*/ 446439 h 446439"/>
              <a:gd name="connsiteX6" fmla="*/ 0 w 1509024"/>
              <a:gd name="connsiteY6" fmla="*/ 446439 h 446439"/>
              <a:gd name="connsiteX7" fmla="*/ 0 w 1509024"/>
              <a:gd name="connsiteY7" fmla="*/ 74421 h 446439"/>
              <a:gd name="connsiteX8" fmla="*/ 74421 w 1509024"/>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024" h="446439">
                <a:moveTo>
                  <a:pt x="74421" y="0"/>
                </a:moveTo>
                <a:lnTo>
                  <a:pt x="1434603" y="0"/>
                </a:lnTo>
                <a:cubicBezTo>
                  <a:pt x="1475705" y="0"/>
                  <a:pt x="1509024" y="33319"/>
                  <a:pt x="1509024" y="74421"/>
                </a:cubicBezTo>
                <a:lnTo>
                  <a:pt x="1509024" y="446439"/>
                </a:lnTo>
                <a:lnTo>
                  <a:pt x="1509024" y="446439"/>
                </a:lnTo>
                <a:lnTo>
                  <a:pt x="0" y="446439"/>
                </a:lnTo>
                <a:lnTo>
                  <a:pt x="0" y="446439"/>
                </a:lnTo>
                <a:lnTo>
                  <a:pt x="0" y="74421"/>
                </a:lnTo>
                <a:cubicBezTo>
                  <a:pt x="0" y="33319"/>
                  <a:pt x="33319" y="0"/>
                  <a:pt x="74421" y="0"/>
                </a:cubicBezTo>
                <a:close/>
              </a:path>
            </a:pathLst>
          </a:custGeom>
          <a:solidFill>
            <a:srgbClr val="5C307D"/>
          </a:solidFill>
          <a:ln>
            <a:noFill/>
          </a:ln>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897" tIns="59897" rIns="59897" bIns="38100" numCol="1" spcCol="1270" anchor="ctr" anchorCtr="0">
            <a:noAutofit/>
          </a:bodyPr>
          <a:lstStyle/>
          <a:p>
            <a:pPr>
              <a:lnSpc>
                <a:spcPct val="90000"/>
              </a:lnSpc>
              <a:spcBef>
                <a:spcPct val="0"/>
              </a:spcBef>
              <a:spcAft>
                <a:spcPct val="35000"/>
              </a:spcAft>
            </a:pPr>
            <a:r>
              <a:rPr lang="zh-CN" altLang="en-US" dirty="0" smtClean="0">
                <a:solidFill>
                  <a:schemeClr val="bg1"/>
                </a:solidFill>
                <a:ea typeface="华文楷体" panose="02010600040101010101" pitchFamily="2" charset="-122"/>
              </a:rPr>
              <a:t>优点：</a:t>
            </a:r>
            <a:endParaRPr lang="zh-CN" altLang="en-US" dirty="0">
              <a:solidFill>
                <a:schemeClr val="bg1"/>
              </a:solidFill>
              <a:ea typeface="华文楷体" panose="02010600040101010101" pitchFamily="2" charset="-122"/>
            </a:endParaRPr>
          </a:p>
        </p:txBody>
      </p:sp>
      <p:sp>
        <p:nvSpPr>
          <p:cNvPr id="28" name="任意多边形 27"/>
          <p:cNvSpPr/>
          <p:nvPr/>
        </p:nvSpPr>
        <p:spPr>
          <a:xfrm>
            <a:off x="4984925" y="4902775"/>
            <a:ext cx="3340368" cy="1245976"/>
          </a:xfrm>
          <a:custGeom>
            <a:avLst/>
            <a:gdLst>
              <a:gd name="connsiteX0" fmla="*/ 0 w 5803941"/>
              <a:gd name="connsiteY0" fmla="*/ 0 h 893013"/>
              <a:gd name="connsiteX1" fmla="*/ 5803941 w 5803941"/>
              <a:gd name="connsiteY1" fmla="*/ 0 h 893013"/>
              <a:gd name="connsiteX2" fmla="*/ 5803941 w 5803941"/>
              <a:gd name="connsiteY2" fmla="*/ 893013 h 893013"/>
              <a:gd name="connsiteX3" fmla="*/ 0 w 5803941"/>
              <a:gd name="connsiteY3" fmla="*/ 893013 h 893013"/>
              <a:gd name="connsiteX4" fmla="*/ 0 w 5803941"/>
              <a:gd name="connsiteY4" fmla="*/ 0 h 89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41" h="893013">
                <a:moveTo>
                  <a:pt x="0" y="0"/>
                </a:moveTo>
                <a:lnTo>
                  <a:pt x="5803941" y="0"/>
                </a:lnTo>
                <a:lnTo>
                  <a:pt x="5803941" y="893013"/>
                </a:lnTo>
                <a:lnTo>
                  <a:pt x="0" y="8930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t" anchorCtr="0">
            <a:noAutofit/>
          </a:bodyPr>
          <a:lstStyle/>
          <a:p>
            <a:pPr marL="285750" lvl="1" indent="-285750">
              <a:lnSpc>
                <a:spcPct val="90000"/>
              </a:lnSpc>
              <a:spcBef>
                <a:spcPct val="0"/>
              </a:spcBef>
              <a:spcAft>
                <a:spcPct val="15000"/>
              </a:spcAft>
              <a:buFont typeface="Arial" panose="020B0604020202020204" pitchFamily="34" charset="0"/>
              <a:buChar char="•"/>
            </a:pPr>
            <a:r>
              <a:rPr lang="zh-CN" altLang="en-US" dirty="0" smtClean="0">
                <a:solidFill>
                  <a:schemeClr val="tx1">
                    <a:lumMod val="75000"/>
                    <a:lumOff val="25000"/>
                  </a:schemeClr>
                </a:solidFill>
                <a:ea typeface="华文楷体" panose="02010600040101010101" pitchFamily="2" charset="-122"/>
              </a:rPr>
              <a:t>兼顾</a:t>
            </a:r>
            <a:r>
              <a:rPr lang="zh-CN" altLang="en-US" dirty="0">
                <a:solidFill>
                  <a:schemeClr val="tx1">
                    <a:lumMod val="75000"/>
                    <a:lumOff val="25000"/>
                  </a:schemeClr>
                </a:solidFill>
                <a:ea typeface="华文楷体" panose="02010600040101010101" pitchFamily="2" charset="-122"/>
              </a:rPr>
              <a:t>角度和长度绝对值；</a:t>
            </a:r>
          </a:p>
          <a:p>
            <a:pPr marL="285750" lvl="1" indent="-285750">
              <a:lnSpc>
                <a:spcPct val="90000"/>
              </a:lnSpc>
              <a:spcBef>
                <a:spcPct val="0"/>
              </a:spcBef>
              <a:spcAft>
                <a:spcPct val="15000"/>
              </a:spcAft>
              <a:buFont typeface="Arial" panose="020B0604020202020204" pitchFamily="34" charset="0"/>
              <a:buChar char="•"/>
            </a:pPr>
            <a:r>
              <a:rPr lang="zh-CN" altLang="en-US" dirty="0" smtClean="0">
                <a:solidFill>
                  <a:schemeClr val="tx1">
                    <a:lumMod val="75000"/>
                    <a:lumOff val="25000"/>
                  </a:schemeClr>
                </a:solidFill>
                <a:ea typeface="华文楷体" panose="02010600040101010101" pitchFamily="2" charset="-122"/>
              </a:rPr>
              <a:t>使用</a:t>
            </a:r>
            <a:r>
              <a:rPr lang="zh-CN" altLang="en-US" dirty="0">
                <a:solidFill>
                  <a:schemeClr val="tx1">
                    <a:lumMod val="75000"/>
                    <a:lumOff val="25000"/>
                  </a:schemeClr>
                </a:solidFill>
                <a:ea typeface="华文楷体" panose="02010600040101010101" pitchFamily="2" charset="-122"/>
              </a:rPr>
              <a:t>到的计算值均为之前的计算中间值，合理控制计算规模的增加。</a:t>
            </a:r>
          </a:p>
          <a:p>
            <a:pPr marL="0" lvl="1" algn="l" defTabSz="914400" rtl="0" eaLnBrk="1" latinLnBrk="0" hangingPunct="1">
              <a:lnSpc>
                <a:spcPct val="90000"/>
              </a:lnSpc>
              <a:spcBef>
                <a:spcPct val="0"/>
              </a:spcBef>
              <a:spcAft>
                <a:spcPct val="15000"/>
              </a:spcAft>
            </a:pPr>
            <a:endParaRPr lang="zh-CN" altLang="en-US" kern="1200" dirty="0">
              <a:solidFill>
                <a:schemeClr val="tx1">
                  <a:lumMod val="75000"/>
                  <a:lumOff val="25000"/>
                </a:schemeClr>
              </a:solidFill>
              <a:ea typeface="华文楷体" panose="02010600040101010101" pitchFamily="2" charset="-122"/>
            </a:endParaRPr>
          </a:p>
        </p:txBody>
      </p:sp>
      <p:sp>
        <p:nvSpPr>
          <p:cNvPr id="30" name="TextBox 29"/>
          <p:cNvSpPr txBox="1"/>
          <p:nvPr/>
        </p:nvSpPr>
        <p:spPr>
          <a:xfrm>
            <a:off x="253220" y="2637962"/>
            <a:ext cx="4269450" cy="2225225"/>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zh-CN" altLang="en-US" dirty="0" smtClean="0">
                <a:solidFill>
                  <a:schemeClr val="tx1">
                    <a:lumMod val="75000"/>
                    <a:lumOff val="25000"/>
                  </a:schemeClr>
                </a:solidFill>
                <a:ea typeface="华文楷体" panose="02010600040101010101" pitchFamily="2" charset="-122"/>
              </a:rPr>
              <a:t>余弦相似度</a:t>
            </a:r>
            <a:endParaRPr lang="en-US" altLang="zh-CN" dirty="0" smtClean="0">
              <a:solidFill>
                <a:schemeClr val="tx1">
                  <a:lumMod val="75000"/>
                  <a:lumOff val="25000"/>
                </a:schemeClr>
              </a:solidFill>
              <a:ea typeface="华文楷体" panose="02010600040101010101" pitchFamily="2" charset="-122"/>
            </a:endParaRPr>
          </a:p>
          <a:p>
            <a:pPr marL="285750" indent="-285750">
              <a:lnSpc>
                <a:spcPct val="110000"/>
              </a:lnSpc>
              <a:buFont typeface="Arial" panose="020B0604020202020204" pitchFamily="34" charset="0"/>
              <a:buChar char="•"/>
            </a:pPr>
            <a:endParaRPr lang="en-US" altLang="zh-CN" dirty="0">
              <a:solidFill>
                <a:schemeClr val="tx1">
                  <a:lumMod val="75000"/>
                  <a:lumOff val="25000"/>
                </a:schemeClr>
              </a:solidFill>
              <a:ea typeface="华文楷体" panose="02010600040101010101" pitchFamily="2" charset="-122"/>
            </a:endParaRPr>
          </a:p>
          <a:p>
            <a:pPr marL="285750" indent="-285750">
              <a:lnSpc>
                <a:spcPct val="110000"/>
              </a:lnSpc>
              <a:buFont typeface="Arial" panose="020B0604020202020204" pitchFamily="34" charset="0"/>
              <a:buChar char="•"/>
            </a:pPr>
            <a:endParaRPr lang="en-US" altLang="zh-CN" dirty="0" smtClean="0">
              <a:solidFill>
                <a:schemeClr val="tx1">
                  <a:lumMod val="75000"/>
                  <a:lumOff val="25000"/>
                </a:schemeClr>
              </a:solidFill>
              <a:ea typeface="华文楷体" panose="02010600040101010101" pitchFamily="2" charset="-122"/>
            </a:endParaRPr>
          </a:p>
          <a:p>
            <a:pPr marL="285750" indent="-285750">
              <a:lnSpc>
                <a:spcPct val="110000"/>
              </a:lnSpc>
              <a:buFont typeface="Arial" panose="020B0604020202020204" pitchFamily="34" charset="0"/>
              <a:buChar char="•"/>
            </a:pPr>
            <a:endParaRPr lang="en-US" altLang="zh-CN" dirty="0">
              <a:solidFill>
                <a:schemeClr val="tx1">
                  <a:lumMod val="75000"/>
                  <a:lumOff val="25000"/>
                </a:schemeClr>
              </a:solidFill>
              <a:ea typeface="华文楷体" panose="02010600040101010101" pitchFamily="2" charset="-122"/>
            </a:endParaRPr>
          </a:p>
          <a:p>
            <a:pPr>
              <a:lnSpc>
                <a:spcPct val="110000"/>
              </a:lnSpc>
            </a:pPr>
            <a:endParaRPr lang="en-US" altLang="zh-CN" dirty="0" smtClean="0">
              <a:solidFill>
                <a:schemeClr val="tx1">
                  <a:lumMod val="75000"/>
                  <a:lumOff val="25000"/>
                </a:schemeClr>
              </a:solidFill>
              <a:ea typeface="华文楷体" panose="02010600040101010101" pitchFamily="2" charset="-122"/>
            </a:endParaRPr>
          </a:p>
          <a:p>
            <a:pPr marL="285750" indent="-285750">
              <a:lnSpc>
                <a:spcPct val="110000"/>
              </a:lnSpc>
              <a:buFont typeface="Arial" panose="020B0604020202020204" pitchFamily="34" charset="0"/>
              <a:buChar char="•"/>
            </a:pPr>
            <a:endParaRPr lang="en-US" altLang="zh-CN" dirty="0" smtClean="0">
              <a:solidFill>
                <a:schemeClr val="tx1">
                  <a:lumMod val="75000"/>
                  <a:lumOff val="25000"/>
                </a:schemeClr>
              </a:solidFill>
              <a:ea typeface="华文楷体" panose="02010600040101010101" pitchFamily="2" charset="-122"/>
            </a:endParaRPr>
          </a:p>
          <a:p>
            <a:pPr marL="285750" indent="-285750">
              <a:lnSpc>
                <a:spcPct val="110000"/>
              </a:lnSpc>
              <a:buFont typeface="Arial" panose="020B0604020202020204" pitchFamily="34" charset="0"/>
              <a:buChar char="•"/>
            </a:pPr>
            <a:r>
              <a:rPr lang="zh-CN" altLang="en-US" dirty="0" smtClean="0">
                <a:solidFill>
                  <a:schemeClr val="tx1">
                    <a:lumMod val="75000"/>
                    <a:lumOff val="25000"/>
                  </a:schemeClr>
                </a:solidFill>
                <a:ea typeface="华文楷体" panose="02010600040101010101" pitchFamily="2" charset="-122"/>
              </a:rPr>
              <a:t>取模余弦相似度（自行设计）</a:t>
            </a:r>
            <a:endParaRPr lang="zh-CN" altLang="en-US" dirty="0">
              <a:solidFill>
                <a:schemeClr val="tx1">
                  <a:lumMod val="75000"/>
                  <a:lumOff val="25000"/>
                </a:schemeClr>
              </a:solidFill>
              <a:ea typeface="华文楷体" panose="02010600040101010101" pitchFamily="2" charset="-122"/>
            </a:endParaRPr>
          </a:p>
        </p:txBody>
      </p:sp>
      <p:sp>
        <p:nvSpPr>
          <p:cNvPr id="32" name="TextBox 30"/>
          <p:cNvSpPr txBox="1"/>
          <p:nvPr/>
        </p:nvSpPr>
        <p:spPr>
          <a:xfrm>
            <a:off x="653215" y="2059797"/>
            <a:ext cx="3998794" cy="461665"/>
          </a:xfrm>
          <a:prstGeom prst="rect">
            <a:avLst/>
          </a:prstGeom>
          <a:noFill/>
          <a:ln>
            <a:noFill/>
          </a:ln>
        </p:spPr>
        <p:txBody>
          <a:bodyPr wrap="square" rtlCol="0">
            <a:spAutoFit/>
          </a:bodyPr>
          <a:lstStyle/>
          <a:p>
            <a:r>
              <a:rPr lang="zh-CN" altLang="en-US" sz="2400" b="1" dirty="0" smtClean="0">
                <a:solidFill>
                  <a:schemeClr val="tx1">
                    <a:lumMod val="75000"/>
                    <a:lumOff val="25000"/>
                  </a:schemeClr>
                </a:solidFill>
                <a:ea typeface="华文楷体" panose="02010600040101010101" pitchFamily="2" charset="-122"/>
              </a:rPr>
              <a:t>过程以及相关算法</a:t>
            </a:r>
            <a:endParaRPr lang="zh-CN" altLang="en-US" sz="2400" b="1" dirty="0">
              <a:solidFill>
                <a:schemeClr val="tx1">
                  <a:lumMod val="75000"/>
                  <a:lumOff val="25000"/>
                </a:schemeClr>
              </a:solidFill>
              <a:ea typeface="华文楷体" panose="02010600040101010101" pitchFamily="2" charset="-122"/>
            </a:endParaRPr>
          </a:p>
        </p:txBody>
      </p:sp>
      <p:sp>
        <p:nvSpPr>
          <p:cNvPr id="33" name="矩形 32"/>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Picture 3" descr="201307152227258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21" y="3069150"/>
            <a:ext cx="34766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34"/>
          <p:cNvSpPr/>
          <p:nvPr/>
        </p:nvSpPr>
        <p:spPr>
          <a:xfrm>
            <a:off x="83815" y="4828791"/>
            <a:ext cx="4228914" cy="369332"/>
          </a:xfrm>
          <a:prstGeom prst="rect">
            <a:avLst/>
          </a:prstGeom>
        </p:spPr>
        <p:txBody>
          <a:bodyPr wrap="none">
            <a:spAutoFit/>
          </a:bodyPr>
          <a:lstStyle/>
          <a:p>
            <a:pPr marL="495300" algn="ctr">
              <a:spcAft>
                <a:spcPts val="0"/>
              </a:spcAft>
            </a:pPr>
            <a:r>
              <a:rPr lang="en-US" altLang="zh-CN" kern="100" dirty="0" err="1">
                <a:latin typeface="Calibri" panose="020F0502020204030204" pitchFamily="34" charset="0"/>
                <a:cs typeface="Times New Roman" panose="02020603050405020304" pitchFamily="18" charset="0"/>
              </a:rPr>
              <a:t>MyCosSimilarity</a:t>
            </a:r>
            <a:r>
              <a:rPr lang="en-US" altLang="zh-CN" kern="100" dirty="0">
                <a:latin typeface="Calibri" panose="020F0502020204030204" pitchFamily="34" charset="0"/>
                <a:cs typeface="Times New Roman" panose="02020603050405020304" pitchFamily="18" charset="0"/>
              </a:rPr>
              <a:t> = </a:t>
            </a:r>
            <a:r>
              <a:rPr lang="en-US" altLang="zh-CN" kern="100" dirty="0" err="1">
                <a:latin typeface="Calibri" panose="020F0502020204030204" pitchFamily="34" charset="0"/>
                <a:cs typeface="Times New Roman" panose="02020603050405020304" pitchFamily="18" charset="0"/>
              </a:rPr>
              <a:t>cosθ</a:t>
            </a:r>
            <a:r>
              <a:rPr lang="en-US" altLang="zh-CN" kern="100" dirty="0">
                <a:latin typeface="Calibri" panose="020F0502020204030204" pitchFamily="34" charset="0"/>
                <a:cs typeface="Times New Roman" panose="02020603050405020304" pitchFamily="18" charset="0"/>
              </a:rPr>
              <a:t> * </a:t>
            </a:r>
            <a:r>
              <a:rPr lang="en-US" altLang="zh-CN" kern="100" dirty="0" err="1">
                <a:latin typeface="Calibri" panose="020F0502020204030204" pitchFamily="34" charset="0"/>
                <a:cs typeface="Times New Roman" panose="02020603050405020304" pitchFamily="18" charset="0"/>
              </a:rPr>
              <a:t>ModuloRate</a:t>
            </a:r>
            <a:endParaRPr lang="zh-CN" altLang="zh-CN" sz="1100" kern="100" dirty="0">
              <a:latin typeface="Calibri" panose="020F0502020204030204" pitchFamily="34" charset="0"/>
              <a:cs typeface="Times New Roman" panose="02020603050405020304" pitchFamily="18" charset="0"/>
            </a:endParaRPr>
          </a:p>
        </p:txBody>
      </p:sp>
      <p:sp>
        <p:nvSpPr>
          <p:cNvPr id="36" name="矩形 35"/>
          <p:cNvSpPr/>
          <p:nvPr/>
        </p:nvSpPr>
        <p:spPr>
          <a:xfrm>
            <a:off x="4799717" y="2356288"/>
            <a:ext cx="3710784" cy="1754326"/>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en-US" altLang="zh-CN" dirty="0" err="1">
                <a:solidFill>
                  <a:schemeClr val="tx1">
                    <a:lumMod val="75000"/>
                    <a:lumOff val="25000"/>
                  </a:schemeClr>
                </a:solidFill>
                <a:ea typeface="华文楷体" panose="02010600040101010101" pitchFamily="2" charset="-122"/>
              </a:rPr>
              <a:t>ModuloRate</a:t>
            </a:r>
            <a:r>
              <a:rPr lang="zh-CN" altLang="zh-CN" dirty="0">
                <a:solidFill>
                  <a:schemeClr val="tx1">
                    <a:lumMod val="75000"/>
                    <a:lumOff val="25000"/>
                  </a:schemeClr>
                </a:solidFill>
                <a:ea typeface="华文楷体" panose="02010600040101010101" pitchFamily="2" charset="-122"/>
              </a:rPr>
              <a:t>为 对两个向量进行取模、除运算，如果大于</a:t>
            </a:r>
            <a:r>
              <a:rPr lang="en-US" altLang="zh-CN" dirty="0">
                <a:solidFill>
                  <a:schemeClr val="tx1">
                    <a:lumMod val="75000"/>
                    <a:lumOff val="25000"/>
                  </a:schemeClr>
                </a:solidFill>
                <a:ea typeface="华文楷体" panose="02010600040101010101" pitchFamily="2" charset="-122"/>
              </a:rPr>
              <a:t>1</a:t>
            </a:r>
            <a:r>
              <a:rPr lang="zh-CN" altLang="zh-CN" dirty="0">
                <a:solidFill>
                  <a:schemeClr val="tx1">
                    <a:lumMod val="75000"/>
                    <a:lumOff val="25000"/>
                  </a:schemeClr>
                </a:solidFill>
                <a:ea typeface="华文楷体" panose="02010600040101010101" pitchFamily="2" charset="-122"/>
              </a:rPr>
              <a:t>取其倒数；</a:t>
            </a:r>
          </a:p>
          <a:p>
            <a:pPr marL="342900" lvl="0" indent="-342900" algn="just">
              <a:spcAft>
                <a:spcPts val="0"/>
              </a:spcAft>
              <a:buFont typeface="Wingdings" panose="05000000000000000000" pitchFamily="2" charset="2"/>
              <a:buChar char=""/>
            </a:pPr>
            <a:r>
              <a:rPr lang="en-US" altLang="zh-CN" dirty="0" err="1">
                <a:solidFill>
                  <a:schemeClr val="tx1">
                    <a:lumMod val="75000"/>
                    <a:lumOff val="25000"/>
                  </a:schemeClr>
                </a:solidFill>
                <a:ea typeface="华文楷体" panose="02010600040101010101" pitchFamily="2" charset="-122"/>
              </a:rPr>
              <a:t>cosθ</a:t>
            </a:r>
            <a:r>
              <a:rPr lang="zh-CN" altLang="zh-CN" dirty="0">
                <a:solidFill>
                  <a:schemeClr val="tx1">
                    <a:lumMod val="75000"/>
                    <a:lumOff val="25000"/>
                  </a:schemeClr>
                </a:solidFill>
                <a:ea typeface="华文楷体" panose="02010600040101010101" pitchFamily="2" charset="-122"/>
              </a:rPr>
              <a:t>为余弦相似度；</a:t>
            </a:r>
          </a:p>
          <a:p>
            <a:pPr marL="342900" lvl="0" indent="-342900" algn="just">
              <a:spcAft>
                <a:spcPts val="0"/>
              </a:spcAft>
              <a:buFont typeface="Wingdings" panose="05000000000000000000" pitchFamily="2" charset="2"/>
              <a:buChar char=""/>
            </a:pPr>
            <a:r>
              <a:rPr lang="en-US" altLang="zh-CN" dirty="0" err="1">
                <a:solidFill>
                  <a:schemeClr val="tx1">
                    <a:lumMod val="75000"/>
                    <a:lumOff val="25000"/>
                  </a:schemeClr>
                </a:solidFill>
                <a:ea typeface="华文楷体" panose="02010600040101010101" pitchFamily="2" charset="-122"/>
              </a:rPr>
              <a:t>MyCosSimilarity</a:t>
            </a:r>
            <a:r>
              <a:rPr lang="en-US" altLang="zh-CN" dirty="0">
                <a:solidFill>
                  <a:schemeClr val="tx1">
                    <a:lumMod val="75000"/>
                    <a:lumOff val="25000"/>
                  </a:schemeClr>
                </a:solidFill>
                <a:ea typeface="华文楷体" panose="02010600040101010101" pitchFamily="2" charset="-122"/>
              </a:rPr>
              <a:t> </a:t>
            </a:r>
            <a:r>
              <a:rPr lang="zh-CN" altLang="zh-CN" dirty="0">
                <a:solidFill>
                  <a:schemeClr val="tx1">
                    <a:lumMod val="75000"/>
                    <a:lumOff val="25000"/>
                  </a:schemeClr>
                </a:solidFill>
                <a:ea typeface="华文楷体" panose="02010600040101010101" pitchFamily="2" charset="-122"/>
              </a:rPr>
              <a:t>的 取值范围为</a:t>
            </a:r>
            <a:r>
              <a:rPr lang="en-US" altLang="zh-CN" dirty="0">
                <a:solidFill>
                  <a:schemeClr val="tx1">
                    <a:lumMod val="75000"/>
                    <a:lumOff val="25000"/>
                  </a:schemeClr>
                </a:solidFill>
                <a:ea typeface="华文楷体" panose="02010600040101010101" pitchFamily="2" charset="-122"/>
              </a:rPr>
              <a:t> [-1,1]</a:t>
            </a:r>
            <a:r>
              <a:rPr lang="zh-CN" altLang="zh-CN" dirty="0">
                <a:solidFill>
                  <a:schemeClr val="tx1">
                    <a:lumMod val="75000"/>
                    <a:lumOff val="25000"/>
                  </a:schemeClr>
                </a:solidFill>
                <a:ea typeface="华文楷体" panose="02010600040101010101" pitchFamily="2" charset="-122"/>
              </a:rPr>
              <a:t>，越接近</a:t>
            </a:r>
            <a:r>
              <a:rPr lang="en-US" altLang="zh-CN" dirty="0">
                <a:solidFill>
                  <a:schemeClr val="tx1">
                    <a:lumMod val="75000"/>
                    <a:lumOff val="25000"/>
                  </a:schemeClr>
                </a:solidFill>
                <a:ea typeface="华文楷体" panose="02010600040101010101" pitchFamily="2" charset="-122"/>
              </a:rPr>
              <a:t>1</a:t>
            </a:r>
            <a:r>
              <a:rPr lang="zh-CN" altLang="zh-CN" dirty="0">
                <a:solidFill>
                  <a:schemeClr val="tx1">
                    <a:lumMod val="75000"/>
                    <a:lumOff val="25000"/>
                  </a:schemeClr>
                </a:solidFill>
                <a:ea typeface="华文楷体" panose="02010600040101010101" pitchFamily="2" charset="-122"/>
              </a:rPr>
              <a:t>越相似。</a:t>
            </a:r>
          </a:p>
        </p:txBody>
      </p:sp>
      <p:sp>
        <p:nvSpPr>
          <p:cNvPr id="37" name="矩形 36"/>
          <p:cNvSpPr/>
          <p:nvPr/>
        </p:nvSpPr>
        <p:spPr>
          <a:xfrm>
            <a:off x="4312729" y="2036205"/>
            <a:ext cx="1800899" cy="369332"/>
          </a:xfrm>
          <a:prstGeom prst="rect">
            <a:avLst/>
          </a:prstGeom>
        </p:spPr>
        <p:txBody>
          <a:bodyPr wrap="square">
            <a:spAutoFit/>
          </a:bodyPr>
          <a:lstStyle/>
          <a:p>
            <a:pPr marL="495300" algn="just">
              <a:spcAft>
                <a:spcPts val="0"/>
              </a:spcAft>
            </a:pPr>
            <a:r>
              <a:rPr lang="zh-CN" altLang="zh-CN" kern="100" dirty="0">
                <a:latin typeface="Times New Roman" panose="02020603050405020304" pitchFamily="18" charset="0"/>
                <a:cs typeface="Times New Roman" panose="02020603050405020304" pitchFamily="18" charset="0"/>
              </a:rPr>
              <a:t>其中，</a:t>
            </a:r>
            <a:endParaRPr lang="zh-CN" altLang="zh-CN" sz="1400" kern="100" dirty="0">
              <a:latin typeface="Calibri" panose="020F0502020204030204" pitchFamily="34" charset="0"/>
              <a:cs typeface="Times New Roman" panose="02020603050405020304" pitchFamily="18" charset="0"/>
            </a:endParaRPr>
          </a:p>
        </p:txBody>
      </p:sp>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Tree>
    <p:extLst>
      <p:ext uri="{BB962C8B-B14F-4D97-AF65-F5344CB8AC3E}">
        <p14:creationId xmlns:p14="http://schemas.microsoft.com/office/powerpoint/2010/main" val="3782886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文本框 17"/>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19" name="文本框 18"/>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0" name="文本框 19"/>
          <p:cNvSpPr txBox="1"/>
          <p:nvPr/>
        </p:nvSpPr>
        <p:spPr>
          <a:xfrm>
            <a:off x="3459751" y="1303761"/>
            <a:ext cx="1800493"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余弦相似度设计</a:t>
            </a:r>
          </a:p>
        </p:txBody>
      </p:sp>
      <p:sp>
        <p:nvSpPr>
          <p:cNvPr id="21" name="文本框 20"/>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26" name="文本框 2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sp>
        <p:nvSpPr>
          <p:cNvPr id="32" name="TextBox 30"/>
          <p:cNvSpPr txBox="1"/>
          <p:nvPr/>
        </p:nvSpPr>
        <p:spPr>
          <a:xfrm>
            <a:off x="653215" y="2059797"/>
            <a:ext cx="3998794" cy="461665"/>
          </a:xfrm>
          <a:prstGeom prst="rect">
            <a:avLst/>
          </a:prstGeom>
          <a:noFill/>
          <a:ln>
            <a:noFill/>
          </a:ln>
        </p:spPr>
        <p:txBody>
          <a:bodyPr wrap="square" rtlCol="0">
            <a:spAutoFit/>
          </a:bodyPr>
          <a:lstStyle/>
          <a:p>
            <a:r>
              <a:rPr lang="en-US" altLang="zh-CN" sz="2400" b="1" dirty="0" smtClean="0">
                <a:solidFill>
                  <a:schemeClr val="tx1">
                    <a:lumMod val="75000"/>
                    <a:lumOff val="25000"/>
                  </a:schemeClr>
                </a:solidFill>
                <a:ea typeface="华文楷体" panose="02010600040101010101" pitchFamily="2" charset="-122"/>
              </a:rPr>
              <a:t>Java</a:t>
            </a:r>
            <a:r>
              <a:rPr lang="zh-CN" altLang="en-US" sz="2400" b="1" dirty="0" smtClean="0">
                <a:solidFill>
                  <a:schemeClr val="tx1">
                    <a:lumMod val="75000"/>
                    <a:lumOff val="25000"/>
                  </a:schemeClr>
                </a:solidFill>
                <a:ea typeface="华文楷体" panose="02010600040101010101" pitchFamily="2" charset="-122"/>
              </a:rPr>
              <a:t>类库设计</a:t>
            </a:r>
            <a:endParaRPr lang="zh-CN" altLang="en-US" sz="2400" b="1" dirty="0">
              <a:solidFill>
                <a:schemeClr val="tx1">
                  <a:lumMod val="75000"/>
                  <a:lumOff val="25000"/>
                </a:schemeClr>
              </a:solidFill>
              <a:ea typeface="华文楷体" panose="02010600040101010101" pitchFamily="2" charset="-122"/>
            </a:endParaRPr>
          </a:p>
        </p:txBody>
      </p:sp>
      <p:sp>
        <p:nvSpPr>
          <p:cNvPr id="33" name="矩形 32"/>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137" y="2597658"/>
            <a:ext cx="2619375" cy="2857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1"/>
          <p:cNvPicPr>
            <a:picLocks noChangeAspect="1"/>
          </p:cNvPicPr>
          <p:nvPr/>
        </p:nvPicPr>
        <p:blipFill rotWithShape="1">
          <a:blip r:embed="rId3"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23" name="TextBox 30"/>
          <p:cNvSpPr txBox="1"/>
          <p:nvPr/>
        </p:nvSpPr>
        <p:spPr>
          <a:xfrm>
            <a:off x="4441181" y="2135993"/>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用到</a:t>
            </a:r>
            <a:r>
              <a:rPr lang="zh-CN" altLang="en-US" sz="2400" b="1" dirty="0" smtClean="0">
                <a:solidFill>
                  <a:schemeClr val="tx1">
                    <a:lumMod val="75000"/>
                    <a:lumOff val="25000"/>
                  </a:schemeClr>
                </a:solidFill>
                <a:ea typeface="华文楷体" panose="02010600040101010101" pitchFamily="2" charset="-122"/>
              </a:rPr>
              <a:t>的特性</a:t>
            </a:r>
            <a:endParaRPr lang="zh-CN" altLang="en-US" sz="2400" b="1" dirty="0">
              <a:solidFill>
                <a:schemeClr val="tx1">
                  <a:lumMod val="75000"/>
                  <a:lumOff val="25000"/>
                </a:schemeClr>
              </a:solidFill>
              <a:ea typeface="华文楷体" panose="02010600040101010101" pitchFamily="2" charset="-122"/>
            </a:endParaRPr>
          </a:p>
        </p:txBody>
      </p:sp>
      <p:sp>
        <p:nvSpPr>
          <p:cNvPr id="24" name="矩形 23"/>
          <p:cNvSpPr/>
          <p:nvPr/>
        </p:nvSpPr>
        <p:spPr>
          <a:xfrm>
            <a:off x="4170103" y="2248747"/>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170103" y="2720588"/>
            <a:ext cx="2525050" cy="1015663"/>
          </a:xfrm>
          <a:prstGeom prst="rect">
            <a:avLst/>
          </a:prstGeom>
          <a:noFill/>
        </p:spPr>
        <p:txBody>
          <a:bodyPr wrap="none" rtlCol="0">
            <a:spAutoFit/>
          </a:bodyPr>
          <a:lstStyle/>
          <a:p>
            <a:pPr marL="285750" indent="-285750">
              <a:buFont typeface="Arial" panose="020B0604020202020204" pitchFamily="34" charset="0"/>
              <a:buChar char="•"/>
            </a:pPr>
            <a:r>
              <a:rPr lang="en-US" altLang="zh-CN" sz="2000" dirty="0">
                <a:latin typeface="华文楷体" panose="02010600040101010101" pitchFamily="2" charset="-122"/>
                <a:ea typeface="华文楷体" panose="02010600040101010101" pitchFamily="2" charset="-122"/>
              </a:rPr>
              <a:t>Java</a:t>
            </a:r>
            <a:r>
              <a:rPr lang="zh-CN" altLang="en-US" sz="2000" dirty="0">
                <a:latin typeface="华文楷体" panose="02010600040101010101" pitchFamily="2" charset="-122"/>
                <a:ea typeface="华文楷体" panose="02010600040101010101" pitchFamily="2" charset="-122"/>
              </a:rPr>
              <a:t>反射机制</a:t>
            </a:r>
            <a:endParaRPr lang="en-US" altLang="zh-CN" sz="20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注解与自定义注解</a:t>
            </a:r>
            <a:endParaRPr lang="en-US" altLang="zh-CN" sz="20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多态</a:t>
            </a:r>
          </a:p>
        </p:txBody>
      </p:sp>
      <p:sp>
        <p:nvSpPr>
          <p:cNvPr id="29" name="TextBox 30"/>
          <p:cNvSpPr txBox="1"/>
          <p:nvPr/>
        </p:nvSpPr>
        <p:spPr>
          <a:xfrm>
            <a:off x="4441181" y="3920917"/>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需要注意的问题</a:t>
            </a:r>
          </a:p>
        </p:txBody>
      </p:sp>
      <p:sp>
        <p:nvSpPr>
          <p:cNvPr id="38" name="矩形 37"/>
          <p:cNvSpPr/>
          <p:nvPr/>
        </p:nvSpPr>
        <p:spPr>
          <a:xfrm>
            <a:off x="4170103" y="403367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170103" y="4505512"/>
            <a:ext cx="4665425"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多维空间向量之间的相似度的判断；</a:t>
            </a:r>
            <a:endParaRPr lang="en-US" altLang="zh-CN" sz="20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不同维度的权重衡量；</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84172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文本框 17"/>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19" name="文本框 18"/>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0" name="文本框 19"/>
          <p:cNvSpPr txBox="1"/>
          <p:nvPr/>
        </p:nvSpPr>
        <p:spPr>
          <a:xfrm>
            <a:off x="3459751" y="1303761"/>
            <a:ext cx="1800493"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余弦相似度设计</a:t>
            </a:r>
          </a:p>
        </p:txBody>
      </p:sp>
      <p:sp>
        <p:nvSpPr>
          <p:cNvPr id="21" name="文本框 20"/>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26" name="文本框 2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sp>
        <p:nvSpPr>
          <p:cNvPr id="32" name="TextBox 30"/>
          <p:cNvSpPr txBox="1"/>
          <p:nvPr/>
        </p:nvSpPr>
        <p:spPr>
          <a:xfrm>
            <a:off x="653215" y="2059797"/>
            <a:ext cx="3998794" cy="46166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rPr>
              <a:t>类</a:t>
            </a:r>
            <a:r>
              <a:rPr lang="zh-CN" altLang="en-US" sz="2400" b="1" dirty="0" smtClean="0">
                <a:solidFill>
                  <a:schemeClr val="tx1">
                    <a:lumMod val="75000"/>
                    <a:lumOff val="25000"/>
                  </a:schemeClr>
                </a:solidFill>
                <a:ea typeface="华文楷体" panose="02010600040101010101" pitchFamily="2" charset="-122"/>
              </a:rPr>
              <a:t>库主要类的继承关系</a:t>
            </a:r>
            <a:endParaRPr lang="zh-CN" altLang="en-US" sz="2400" b="1" dirty="0">
              <a:solidFill>
                <a:schemeClr val="tx1">
                  <a:lumMod val="75000"/>
                  <a:lumOff val="25000"/>
                </a:schemeClr>
              </a:solidFill>
              <a:ea typeface="华文楷体" panose="02010600040101010101" pitchFamily="2" charset="-122"/>
            </a:endParaRPr>
          </a:p>
        </p:txBody>
      </p:sp>
      <p:sp>
        <p:nvSpPr>
          <p:cNvPr id="33" name="矩形 32"/>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pic>
        <p:nvPicPr>
          <p:cNvPr id="8" name="图片 7"/>
          <p:cNvPicPr>
            <a:picLocks noChangeAspect="1"/>
          </p:cNvPicPr>
          <p:nvPr/>
        </p:nvPicPr>
        <p:blipFill>
          <a:blip r:embed="rId3"/>
          <a:stretch>
            <a:fillRect/>
          </a:stretch>
        </p:blipFill>
        <p:spPr>
          <a:xfrm>
            <a:off x="1921662" y="2536383"/>
            <a:ext cx="5276190" cy="3723809"/>
          </a:xfrm>
          <a:prstGeom prst="rect">
            <a:avLst/>
          </a:prstGeom>
        </p:spPr>
      </p:pic>
    </p:spTree>
    <p:extLst>
      <p:ext uri="{BB962C8B-B14F-4D97-AF65-F5344CB8AC3E}">
        <p14:creationId xmlns:p14="http://schemas.microsoft.com/office/powerpoint/2010/main" val="1924154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文本框 17"/>
          <p:cNvSpPr txBox="1"/>
          <p:nvPr/>
        </p:nvSpPr>
        <p:spPr>
          <a:xfrm>
            <a:off x="253219" y="1303761"/>
            <a:ext cx="1107996" cy="369332"/>
          </a:xfrm>
          <a:prstGeom prst="rect">
            <a:avLst/>
          </a:prstGeom>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课题背景</a:t>
            </a:r>
            <a:endParaRPr lang="zh-CN" altLang="en-US" dirty="0">
              <a:latin typeface="华文楷体" panose="02010600040101010101" pitchFamily="2" charset="-122"/>
              <a:ea typeface="华文楷体" panose="02010600040101010101" pitchFamily="2" charset="-122"/>
            </a:endParaRPr>
          </a:p>
        </p:txBody>
      </p:sp>
      <p:sp useBgFill="1">
        <p:nvSpPr>
          <p:cNvPr id="19" name="文本框 18"/>
          <p:cNvSpPr txBox="1"/>
          <p:nvPr/>
        </p:nvSpPr>
        <p:spPr>
          <a:xfrm>
            <a:off x="1510237" y="1303761"/>
            <a:ext cx="1800493" cy="369332"/>
          </a:xfrm>
          <a:prstGeom prst="rect">
            <a:avLst/>
          </a:prstGeom>
        </p:spPr>
        <p:txBody>
          <a:bodyPr wrap="none" rtlCol="0">
            <a:spAutoFit/>
          </a:bodyPr>
          <a:lstStyle/>
          <a:p>
            <a:r>
              <a:rPr lang="zh-CN" altLang="en-US" dirty="0">
                <a:latin typeface="华文楷体" panose="02010600040101010101" pitchFamily="2" charset="-122"/>
                <a:ea typeface="华文楷体" panose="02010600040101010101" pitchFamily="2" charset="-122"/>
              </a:rPr>
              <a:t>协同推荐的原理</a:t>
            </a:r>
          </a:p>
        </p:txBody>
      </p:sp>
      <p:sp>
        <p:nvSpPr>
          <p:cNvPr id="20" name="文本框 19"/>
          <p:cNvSpPr txBox="1"/>
          <p:nvPr/>
        </p:nvSpPr>
        <p:spPr>
          <a:xfrm>
            <a:off x="3459751" y="1303761"/>
            <a:ext cx="1800493" cy="369332"/>
          </a:xfrm>
          <a:prstGeom prst="rect">
            <a:avLst/>
          </a:prstGeom>
          <a:solidFill>
            <a:srgbClr val="5C307D"/>
          </a:solidFill>
        </p:spPr>
        <p:txBody>
          <a:bodyPr wrap="none" rtlCol="0">
            <a:spAutoFit/>
          </a:bodyPr>
          <a:lstStyle/>
          <a:p>
            <a:r>
              <a:rPr lang="zh-CN" altLang="en-US" dirty="0">
                <a:solidFill>
                  <a:schemeClr val="bg1"/>
                </a:solidFill>
                <a:ea typeface="华文楷体" panose="02010600040101010101" pitchFamily="2" charset="-122"/>
              </a:rPr>
              <a:t>余弦相似度设计</a:t>
            </a:r>
          </a:p>
        </p:txBody>
      </p:sp>
      <p:sp>
        <p:nvSpPr>
          <p:cNvPr id="21" name="文本框 20"/>
          <p:cNvSpPr txBox="1"/>
          <p:nvPr/>
        </p:nvSpPr>
        <p:spPr>
          <a:xfrm>
            <a:off x="5260244" y="1303761"/>
            <a:ext cx="2003625"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相关</a:t>
            </a:r>
            <a:r>
              <a:rPr lang="en-US" altLang="zh-CN" dirty="0">
                <a:solidFill>
                  <a:schemeClr val="tx1">
                    <a:lumMod val="75000"/>
                    <a:lumOff val="25000"/>
                  </a:schemeClr>
                </a:solidFill>
                <a:ea typeface="华文楷体" panose="02010600040101010101" pitchFamily="2" charset="-122"/>
              </a:rPr>
              <a:t>Web</a:t>
            </a:r>
            <a:r>
              <a:rPr lang="zh-CN" altLang="en-US" dirty="0">
                <a:solidFill>
                  <a:schemeClr val="tx1">
                    <a:lumMod val="75000"/>
                    <a:lumOff val="25000"/>
                  </a:schemeClr>
                </a:solidFill>
                <a:ea typeface="华文楷体" panose="02010600040101010101" pitchFamily="2" charset="-122"/>
              </a:rPr>
              <a:t>模块设计</a:t>
            </a:r>
          </a:p>
        </p:txBody>
      </p:sp>
      <p:sp>
        <p:nvSpPr>
          <p:cNvPr id="26" name="文本框 25"/>
          <p:cNvSpPr txBox="1"/>
          <p:nvPr/>
        </p:nvSpPr>
        <p:spPr>
          <a:xfrm>
            <a:off x="7245589" y="129651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测试数据及方法</a:t>
            </a:r>
          </a:p>
        </p:txBody>
      </p:sp>
      <p:sp>
        <p:nvSpPr>
          <p:cNvPr id="32" name="TextBox 30"/>
          <p:cNvSpPr txBox="1"/>
          <p:nvPr/>
        </p:nvSpPr>
        <p:spPr>
          <a:xfrm>
            <a:off x="653215" y="2059797"/>
            <a:ext cx="3998794" cy="461665"/>
          </a:xfrm>
          <a:prstGeom prst="rect">
            <a:avLst/>
          </a:prstGeom>
          <a:noFill/>
          <a:ln>
            <a:noFill/>
          </a:ln>
        </p:spPr>
        <p:txBody>
          <a:bodyPr wrap="square" rtlCol="0">
            <a:spAutoFit/>
          </a:bodyPr>
          <a:lstStyle/>
          <a:p>
            <a:r>
              <a:rPr lang="en-US" altLang="zh-CN" sz="2400" b="1" dirty="0" smtClean="0">
                <a:solidFill>
                  <a:schemeClr val="tx1">
                    <a:lumMod val="75000"/>
                    <a:lumOff val="25000"/>
                  </a:schemeClr>
                </a:solidFill>
                <a:ea typeface="华文楷体" panose="02010600040101010101" pitchFamily="2" charset="-122"/>
              </a:rPr>
              <a:t>Java</a:t>
            </a:r>
            <a:r>
              <a:rPr lang="zh-CN" altLang="en-US" sz="2400" b="1" dirty="0" smtClean="0">
                <a:solidFill>
                  <a:schemeClr val="tx1">
                    <a:lumMod val="75000"/>
                    <a:lumOff val="25000"/>
                  </a:schemeClr>
                </a:solidFill>
                <a:ea typeface="华文楷体" panose="02010600040101010101" pitchFamily="2" charset="-122"/>
              </a:rPr>
              <a:t>类库之用法</a:t>
            </a:r>
            <a:endParaRPr lang="zh-CN" altLang="en-US" sz="2400" b="1" dirty="0">
              <a:solidFill>
                <a:schemeClr val="tx1">
                  <a:lumMod val="75000"/>
                  <a:lumOff val="25000"/>
                </a:schemeClr>
              </a:solidFill>
              <a:ea typeface="华文楷体" panose="02010600040101010101" pitchFamily="2" charset="-122"/>
            </a:endParaRPr>
          </a:p>
        </p:txBody>
      </p:sp>
      <p:sp>
        <p:nvSpPr>
          <p:cNvPr id="33" name="矩形 32"/>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8906" t="21205" r="5808" b="64016"/>
          <a:stretch/>
        </p:blipFill>
        <p:spPr>
          <a:xfrm>
            <a:off x="122389" y="58654"/>
            <a:ext cx="3419418" cy="761711"/>
          </a:xfrm>
          <a:prstGeom prst="rect">
            <a:avLst/>
          </a:prstGeom>
        </p:spPr>
      </p:pic>
      <p:sp>
        <p:nvSpPr>
          <p:cNvPr id="4" name="矩形 3"/>
          <p:cNvSpPr/>
          <p:nvPr/>
        </p:nvSpPr>
        <p:spPr>
          <a:xfrm>
            <a:off x="253219" y="2633468"/>
            <a:ext cx="4208612" cy="2862322"/>
          </a:xfrm>
          <a:prstGeom prst="rect">
            <a:avLst/>
          </a:prstGeom>
          <a:solidFill>
            <a:schemeClr val="bg1"/>
          </a:solidFill>
        </p:spPr>
        <p:txBody>
          <a:bodyPr wrap="square">
            <a:spAutoFit/>
          </a:bodyPr>
          <a:lstStyle/>
          <a:p>
            <a:r>
              <a:rPr lang="en-US" altLang="zh-CN" kern="0" smtClean="0">
                <a:solidFill>
                  <a:srgbClr val="646464"/>
                </a:solidFill>
                <a:latin typeface="Consolas" panose="020B0609020204030204" pitchFamily="49" charset="0"/>
                <a:cs typeface="Times New Roman" panose="02020603050405020304" pitchFamily="18" charset="0"/>
              </a:rPr>
              <a:t>@FilterType</a:t>
            </a:r>
            <a:r>
              <a:rPr lang="en-US" altLang="zh-CN" kern="0" smtClean="0">
                <a:solidFill>
                  <a:srgbClr val="000000"/>
                </a:solidFill>
                <a:latin typeface="Consolas" panose="020B0609020204030204" pitchFamily="49" charset="0"/>
                <a:cs typeface="Times New Roman" panose="02020603050405020304" pitchFamily="18" charset="0"/>
              </a:rPr>
              <a:t>(CosSimilarity.</a:t>
            </a:r>
            <a:r>
              <a:rPr lang="en-US" altLang="zh-CN" b="1" kern="0" smtClean="0">
                <a:solidFill>
                  <a:srgbClr val="7F0055"/>
                </a:solidFill>
                <a:latin typeface="Consolas" panose="020B0609020204030204" pitchFamily="49" charset="0"/>
                <a:cs typeface="Times New Roman" panose="02020603050405020304" pitchFamily="18" charset="0"/>
              </a:rPr>
              <a:t>class</a:t>
            </a:r>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sz="1600" kern="100" smtClean="0">
              <a:latin typeface="Calibri" panose="020F0502020204030204" pitchFamily="34" charset="0"/>
              <a:cs typeface="Times New Roman" panose="02020603050405020304" pitchFamily="18" charset="0"/>
            </a:endParaRPr>
          </a:p>
          <a:p>
            <a:r>
              <a:rPr lang="en-US" altLang="zh-CN" b="1" kern="0" smtClean="0">
                <a:solidFill>
                  <a:srgbClr val="7F0055"/>
                </a:solidFill>
                <a:latin typeface="Consolas" panose="020B0609020204030204" pitchFamily="49" charset="0"/>
                <a:cs typeface="Times New Roman" panose="02020603050405020304" pitchFamily="18" charset="0"/>
              </a:rPr>
              <a:t>public</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class</a:t>
            </a:r>
            <a:r>
              <a:rPr lang="en-US" altLang="zh-CN" kern="0" smtClean="0">
                <a:solidFill>
                  <a:srgbClr val="000000"/>
                </a:solidFill>
                <a:latin typeface="Consolas" panose="020B0609020204030204" pitchFamily="49" charset="0"/>
                <a:cs typeface="Times New Roman" panose="02020603050405020304" pitchFamily="18" charset="0"/>
              </a:rPr>
              <a:t> EntityDemo {</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kern="0" smtClean="0">
                <a:solidFill>
                  <a:srgbClr val="646464"/>
                </a:solidFill>
                <a:latin typeface="Consolas" panose="020B0609020204030204" pitchFamily="49" charset="0"/>
                <a:cs typeface="Times New Roman" panose="02020603050405020304" pitchFamily="18" charset="0"/>
              </a:rPr>
              <a:t>@FilterWeight</a:t>
            </a:r>
            <a:r>
              <a:rPr lang="en-US" altLang="zh-CN" kern="0" smtClean="0">
                <a:solidFill>
                  <a:srgbClr val="000000"/>
                </a:solidFill>
                <a:latin typeface="Consolas" panose="020B0609020204030204" pitchFamily="49" charset="0"/>
                <a:cs typeface="Times New Roman" panose="02020603050405020304" pitchFamily="18" charset="0"/>
              </a:rPr>
              <a:t>(5)</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private</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int</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kern="0" smtClean="0">
                <a:solidFill>
                  <a:srgbClr val="0000C0"/>
                </a:solidFill>
                <a:latin typeface="Consolas" panose="020B0609020204030204" pitchFamily="49" charset="0"/>
                <a:cs typeface="Times New Roman" panose="02020603050405020304" pitchFamily="18" charset="0"/>
              </a:rPr>
              <a:t>age</a:t>
            </a:r>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kern="0" smtClean="0">
                <a:solidFill>
                  <a:srgbClr val="646464"/>
                </a:solidFill>
                <a:latin typeface="Consolas" panose="020B0609020204030204" pitchFamily="49" charset="0"/>
                <a:cs typeface="Times New Roman" panose="02020603050405020304" pitchFamily="18" charset="0"/>
              </a:rPr>
              <a:t>@FilterWeight</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private</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int</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kern="0" smtClean="0">
                <a:solidFill>
                  <a:srgbClr val="0000C0"/>
                </a:solidFill>
                <a:latin typeface="Consolas" panose="020B0609020204030204" pitchFamily="49" charset="0"/>
                <a:cs typeface="Times New Roman" panose="02020603050405020304" pitchFamily="18" charset="0"/>
              </a:rPr>
              <a:t>sex</a:t>
            </a:r>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sz="1600" kern="100" smtClean="0">
              <a:latin typeface="Calibri" panose="020F0502020204030204" pitchFamily="34" charset="0"/>
              <a:cs typeface="Times New Roman" panose="02020603050405020304" pitchFamily="18" charset="0"/>
            </a:endParaRPr>
          </a:p>
          <a:p>
            <a:r>
              <a:rPr lang="en-US" altLang="zh-CN" kern="0" smtClean="0">
                <a:latin typeface="Consolas" panose="020B0609020204030204" pitchFamily="49" charset="0"/>
                <a:cs typeface="Times New Roman" panose="02020603050405020304" pitchFamily="18" charset="0"/>
              </a:rPr>
              <a:t> </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private</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b="1" kern="0" smtClean="0">
                <a:solidFill>
                  <a:srgbClr val="7F0055"/>
                </a:solidFill>
                <a:latin typeface="Consolas" panose="020B0609020204030204" pitchFamily="49" charset="0"/>
                <a:cs typeface="Times New Roman" panose="02020603050405020304" pitchFamily="18" charset="0"/>
              </a:rPr>
              <a:t>int</a:t>
            </a:r>
            <a:r>
              <a:rPr lang="en-US" altLang="zh-CN" kern="0" smtClean="0">
                <a:solidFill>
                  <a:srgbClr val="000000"/>
                </a:solidFill>
                <a:latin typeface="Consolas" panose="020B0609020204030204" pitchFamily="49" charset="0"/>
                <a:cs typeface="Times New Roman" panose="02020603050405020304" pitchFamily="18" charset="0"/>
              </a:rPr>
              <a:t> </a:t>
            </a:r>
            <a:r>
              <a:rPr lang="en-US" altLang="zh-CN" kern="0" smtClean="0">
                <a:solidFill>
                  <a:srgbClr val="0000C0"/>
                </a:solidFill>
                <a:latin typeface="Consolas" panose="020B0609020204030204" pitchFamily="49" charset="0"/>
                <a:cs typeface="Times New Roman" panose="02020603050405020304" pitchFamily="18" charset="0"/>
              </a:rPr>
              <a:t>id</a:t>
            </a:r>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	// setter and getter...</a:t>
            </a:r>
            <a:endParaRPr lang="zh-CN" altLang="zh-CN" sz="1600" kern="100" smtClean="0">
              <a:latin typeface="Calibri" panose="020F0502020204030204" pitchFamily="34" charset="0"/>
              <a:cs typeface="Times New Roman" panose="02020603050405020304" pitchFamily="18" charset="0"/>
            </a:endParaRPr>
          </a:p>
          <a:p>
            <a:r>
              <a:rPr lang="en-US" altLang="zh-CN" kern="0" smtClean="0">
                <a:solidFill>
                  <a:srgbClr val="000000"/>
                </a:solidFill>
                <a:latin typeface="Consolas" panose="020B06090202040302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p:txBody>
      </p:sp>
      <p:sp>
        <p:nvSpPr>
          <p:cNvPr id="7" name="文本框 6"/>
          <p:cNvSpPr txBox="1"/>
          <p:nvPr/>
        </p:nvSpPr>
        <p:spPr>
          <a:xfrm>
            <a:off x="3785765" y="5698978"/>
            <a:ext cx="1569660" cy="369332"/>
          </a:xfrm>
          <a:prstGeom prst="rect">
            <a:avLst/>
          </a:prstGeom>
          <a:noFill/>
        </p:spPr>
        <p:txBody>
          <a:bodyPr wrap="none" rtlCol="0">
            <a:spAutoFit/>
          </a:bodyPr>
          <a:lstStyle/>
          <a:p>
            <a:r>
              <a:rPr lang="zh-CN" altLang="en-US" dirty="0">
                <a:latin typeface="华文楷体" panose="02010600040101010101" pitchFamily="2" charset="-122"/>
                <a:ea typeface="华文楷体" panose="02010600040101010101" pitchFamily="2" charset="-122"/>
              </a:rPr>
              <a:t>这样就可以</a:t>
            </a:r>
            <a:r>
              <a:rPr lang="zh-CN" altLang="en-US" dirty="0">
                <a:latin typeface="华文楷体" panose="02010600040101010101" pitchFamily="2" charset="-122"/>
                <a:ea typeface="华文楷体" panose="02010600040101010101" pitchFamily="2" charset="-122"/>
              </a:rPr>
              <a:t>了</a:t>
            </a:r>
            <a:endParaRPr lang="zh-CN" altLang="en-US" dirty="0">
              <a:latin typeface="华文楷体" panose="02010600040101010101" pitchFamily="2" charset="-122"/>
              <a:ea typeface="华文楷体" panose="02010600040101010101" pitchFamily="2" charset="-122"/>
            </a:endParaRPr>
          </a:p>
        </p:txBody>
      </p:sp>
      <p:sp>
        <p:nvSpPr>
          <p:cNvPr id="2" name="矩形 1"/>
          <p:cNvSpPr>
            <a:spLocks/>
          </p:cNvSpPr>
          <p:nvPr/>
        </p:nvSpPr>
        <p:spPr>
          <a:xfrm>
            <a:off x="4644203" y="2710849"/>
            <a:ext cx="4047465" cy="2708434"/>
          </a:xfrm>
          <a:prstGeom prst="rect">
            <a:avLst/>
          </a:prstGeom>
          <a:solidFill>
            <a:schemeClr val="bg1"/>
          </a:solidFill>
        </p:spPr>
        <p:txBody>
          <a:bodyPr wrap="square">
            <a:spAutoFit/>
          </a:bodyPr>
          <a:lstStyle/>
          <a:p>
            <a:endParaRPr lang="en-US" altLang="zh-CN" sz="1400" kern="0" dirty="0" smtClean="0">
              <a:solidFill>
                <a:srgbClr val="646464"/>
              </a:solidFill>
              <a:latin typeface="Consolas" panose="020B0609020204030204" pitchFamily="49" charset="0"/>
              <a:cs typeface="Times New Roman" panose="02020603050405020304" pitchFamily="18" charset="0"/>
            </a:endParaRPr>
          </a:p>
          <a:p>
            <a:r>
              <a:rPr lang="en-US" altLang="zh-CN" sz="1400" kern="0" dirty="0" smtClean="0">
                <a:solidFill>
                  <a:srgbClr val="646464"/>
                </a:solidFill>
                <a:latin typeface="Consolas" panose="020B0609020204030204" pitchFamily="49" charset="0"/>
                <a:cs typeface="Times New Roman" panose="02020603050405020304" pitchFamily="18" charset="0"/>
              </a:rPr>
              <a:t>@</a:t>
            </a:r>
            <a:r>
              <a:rPr lang="en-US" altLang="zh-CN" sz="1400" kern="0" dirty="0">
                <a:solidFill>
                  <a:srgbClr val="646464"/>
                </a:solidFill>
                <a:latin typeface="Consolas" panose="020B0609020204030204" pitchFamily="49" charset="0"/>
                <a:cs typeface="Times New Roman" panose="02020603050405020304" pitchFamily="18" charset="0"/>
              </a:rPr>
              <a:t>FilterType</a:t>
            </a:r>
            <a:r>
              <a:rPr lang="en-US" altLang="zh-CN" sz="1400" kern="0" dirty="0">
                <a:solidFill>
                  <a:srgbClr val="00000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MapCosineSimilarity.</a:t>
            </a:r>
            <a:r>
              <a:rPr lang="en-US" altLang="zh-CN" sz="1400" b="1" kern="0" dirty="0" err="1">
                <a:solidFill>
                  <a:srgbClr val="7F0055"/>
                </a:solidFill>
                <a:latin typeface="Consolas" panose="020B0609020204030204" pitchFamily="49" charset="0"/>
                <a:cs typeface="Times New Roman" panose="02020603050405020304" pitchFamily="18" charset="0"/>
              </a:rPr>
              <a:t>class</a:t>
            </a: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r>
              <a:rPr lang="en-US" altLang="zh-CN" sz="1400" b="1" kern="0" dirty="0">
                <a:solidFill>
                  <a:srgbClr val="7F0055"/>
                </a:solidFill>
                <a:latin typeface="Consolas" panose="020B0609020204030204" pitchFamily="49" charset="0"/>
                <a:cs typeface="Times New Roman" panose="02020603050405020304" pitchFamily="18" charset="0"/>
              </a:rPr>
              <a:t>public</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b="1" kern="0" dirty="0">
                <a:solidFill>
                  <a:srgbClr val="7F0055"/>
                </a:solidFill>
                <a:latin typeface="Consolas" panose="020B0609020204030204" pitchFamily="49" charset="0"/>
                <a:cs typeface="Times New Roman" panose="02020603050405020304" pitchFamily="18" charset="0"/>
              </a:rPr>
              <a:t>class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MapEntity</a:t>
            </a:r>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b="1" kern="0" dirty="0">
                <a:solidFill>
                  <a:srgbClr val="7F0055"/>
                </a:solidFill>
                <a:latin typeface="Consolas" panose="020B0609020204030204" pitchFamily="49" charset="0"/>
                <a:cs typeface="Times New Roman" panose="02020603050405020304" pitchFamily="18" charset="0"/>
              </a:rPr>
              <a:t>private</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b="1" kern="0" dirty="0">
                <a:solidFill>
                  <a:srgbClr val="7F0055"/>
                </a:solidFill>
                <a:latin typeface="Consolas" panose="020B0609020204030204" pitchFamily="49" charset="0"/>
                <a:cs typeface="Times New Roman" panose="02020603050405020304" pitchFamily="18" charset="0"/>
              </a:rPr>
              <a:t>int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C0"/>
                </a:solidFill>
                <a:latin typeface="Consolas" panose="020B0609020204030204" pitchFamily="49" charset="0"/>
                <a:cs typeface="Times New Roman" panose="02020603050405020304" pitchFamily="18" charset="0"/>
              </a:rPr>
              <a:t>id</a:t>
            </a:r>
            <a:r>
              <a:rPr lang="en-US" altLang="zh-CN" sz="1400" kern="0" dirty="0">
                <a:solidFill>
                  <a:srgbClr val="000000"/>
                </a:solidFill>
                <a:latin typeface="Consolas" panose="020B0609020204030204" pitchFamily="49"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646464"/>
                </a:solidFill>
                <a:latin typeface="Consolas" panose="020B0609020204030204" pitchFamily="49" charset="0"/>
                <a:cs typeface="Times New Roman" panose="02020603050405020304" pitchFamily="18" charset="0"/>
              </a:rPr>
              <a:t>@</a:t>
            </a:r>
            <a:r>
              <a:rPr lang="en-US" altLang="zh-CN" sz="1400" kern="0" dirty="0" err="1">
                <a:solidFill>
                  <a:srgbClr val="646464"/>
                </a:solidFill>
                <a:latin typeface="Consolas" panose="020B0609020204030204" pitchFamily="49" charset="0"/>
                <a:cs typeface="Times New Roman" panose="02020603050405020304" pitchFamily="18" charset="0"/>
              </a:rPr>
              <a:t>MapFilter</a:t>
            </a:r>
            <a:endParaRPr lang="zh-CN" altLang="zh-CN" sz="1400" kern="100" dirty="0">
              <a:latin typeface="Calibri" panose="020F0502020204030204" pitchFamily="34" charset="0"/>
              <a:cs typeface="Times New Roman" panose="02020603050405020304" pitchFamily="18" charset="0"/>
            </a:endParaRPr>
          </a:p>
          <a:p>
            <a:pPr indent="266700"/>
            <a:r>
              <a:rPr lang="en-US" altLang="zh-CN" sz="1400" kern="0" dirty="0">
                <a:solidFill>
                  <a:srgbClr val="3F7F5F"/>
                </a:solidFill>
                <a:latin typeface="Consolas" panose="020B0609020204030204" pitchFamily="49" charset="0"/>
                <a:cs typeface="Times New Roman" panose="02020603050405020304" pitchFamily="18" charset="0"/>
              </a:rPr>
              <a:t>// </a:t>
            </a:r>
            <a:r>
              <a:rPr lang="zh-CN" altLang="zh-CN" sz="1400" kern="0" dirty="0">
                <a:solidFill>
                  <a:srgbClr val="3F7F5F"/>
                </a:solidFill>
                <a:latin typeface="Consolas" panose="020B0609020204030204" pitchFamily="49" charset="0"/>
                <a:cs typeface="Consolas" panose="020B0609020204030204" pitchFamily="49" charset="0"/>
              </a:rPr>
              <a:t>前者为向量名字，后者是向量的长度</a:t>
            </a:r>
            <a:endParaRPr lang="zh-CN" altLang="zh-CN" sz="14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b="1" kern="0" dirty="0">
                <a:solidFill>
                  <a:srgbClr val="7F0055"/>
                </a:solidFill>
                <a:latin typeface="Consolas" panose="020B0609020204030204" pitchFamily="49" charset="0"/>
                <a:cs typeface="Times New Roman" panose="02020603050405020304" pitchFamily="18" charset="0"/>
              </a:rPr>
              <a:t>private</a:t>
            </a:r>
            <a:r>
              <a:rPr lang="en-US" altLang="zh-CN" sz="1400" kern="0" dirty="0">
                <a:solidFill>
                  <a:srgbClr val="000000"/>
                </a:solidFill>
                <a:latin typeface="Consolas" panose="020B0609020204030204" pitchFamily="49" charset="0"/>
                <a:cs typeface="Times New Roman" panose="02020603050405020304" pitchFamily="18" charset="0"/>
              </a:rPr>
              <a:t> Map&lt;Object, Double&gt; </a:t>
            </a:r>
            <a:r>
              <a:rPr lang="en-US" altLang="zh-CN" sz="1400" kern="0" dirty="0">
                <a:solidFill>
                  <a:srgbClr val="0000C0"/>
                </a:solidFill>
                <a:latin typeface="Consolas" panose="020B0609020204030204" pitchFamily="49" charset="0"/>
                <a:cs typeface="Times New Roman" panose="02020603050405020304" pitchFamily="18" charset="0"/>
              </a:rPr>
              <a:t>map</a:t>
            </a:r>
            <a:r>
              <a:rPr lang="en-US" altLang="zh-CN" sz="1400" kern="0" dirty="0">
                <a:solidFill>
                  <a:srgbClr val="000000"/>
                </a:solidFill>
                <a:latin typeface="Consolas" panose="020B0609020204030204" pitchFamily="49" charset="0"/>
                <a:cs typeface="Times New Roman" panose="02020603050405020304" pitchFamily="18" charset="0"/>
              </a:rPr>
              <a:t> = </a:t>
            </a:r>
            <a:r>
              <a:rPr lang="en-US" altLang="zh-CN" sz="1400" b="1" kern="0" dirty="0">
                <a:solidFill>
                  <a:srgbClr val="7F0055"/>
                </a:solidFill>
                <a:latin typeface="Consolas" panose="020B0609020204030204" pitchFamily="49" charset="0"/>
                <a:cs typeface="Times New Roman" panose="02020603050405020304" pitchFamily="18" charset="0"/>
              </a:rPr>
              <a:t>new</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HashMap</a:t>
            </a:r>
            <a:r>
              <a:rPr lang="en-US" altLang="zh-CN" sz="1400" kern="0" dirty="0">
                <a:solidFill>
                  <a:srgbClr val="000000"/>
                </a:solidFill>
                <a:latin typeface="Consolas" panose="020B0609020204030204" pitchFamily="49" charset="0"/>
                <a:cs typeface="Times New Roman" panose="02020603050405020304" pitchFamily="18" charset="0"/>
              </a:rPr>
              <a:t>&lt;Object, Double&gt;();</a:t>
            </a:r>
            <a:endParaRPr lang="zh-CN" altLang="zh-CN" sz="1400" kern="100" dirty="0">
              <a:latin typeface="Calibri" panose="020F0502020204030204" pitchFamily="34" charset="0"/>
              <a:cs typeface="Times New Roman" panose="02020603050405020304" pitchFamily="18" charset="0"/>
            </a:endParaRPr>
          </a:p>
          <a:p>
            <a:pPr indent="266700"/>
            <a:r>
              <a:rPr lang="en-US" altLang="zh-CN" sz="1600" kern="0" dirty="0">
                <a:solidFill>
                  <a:srgbClr val="000000"/>
                </a:solidFill>
                <a:latin typeface="Consolas" panose="020B0609020204030204" pitchFamily="49" charset="0"/>
                <a:cs typeface="Times New Roman" panose="02020603050405020304" pitchFamily="18" charset="0"/>
              </a:rPr>
              <a:t>// setter and getter...</a:t>
            </a:r>
            <a:endParaRPr lang="zh-CN" altLang="zh-CN" sz="14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r>
              <a:rPr lang="en-US" altLang="zh-CN" sz="1400" kern="0" dirty="0" smtClean="0">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p>
          <a:p>
            <a:endParaRPr lang="en-US" altLang="zh-CN" sz="1400" kern="0" dirty="0" smtClean="0">
              <a:solidFill>
                <a:srgbClr val="000000"/>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619149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279</TotalTime>
  <Words>1164</Words>
  <Application>Microsoft Office PowerPoint</Application>
  <PresentationFormat>全屏显示(4:3)</PresentationFormat>
  <Paragraphs>165</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华文楷体</vt:lpstr>
      <vt:lpstr>宋体</vt:lpstr>
      <vt:lpstr>微软雅黑</vt:lpstr>
      <vt:lpstr>Arial</vt:lpstr>
      <vt:lpstr>Calibri</vt:lpstr>
      <vt:lpstr>Calibri Light</vt:lpstr>
      <vt:lpstr>Consolas</vt:lpstr>
      <vt:lpstr>Sitka Display</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Chen Peng</cp:lastModifiedBy>
  <cp:revision>85</cp:revision>
  <dcterms:created xsi:type="dcterms:W3CDTF">2014-08-08T13:32:37Z</dcterms:created>
  <dcterms:modified xsi:type="dcterms:W3CDTF">2015-06-08T15:32:11Z</dcterms:modified>
</cp:coreProperties>
</file>