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5" r:id="rId2"/>
    <p:sldId id="266" r:id="rId3"/>
    <p:sldId id="267" r:id="rId4"/>
    <p:sldId id="256" r:id="rId5"/>
    <p:sldId id="258" r:id="rId6"/>
    <p:sldId id="259" r:id="rId7"/>
    <p:sldId id="274" r:id="rId8"/>
    <p:sldId id="275" r:id="rId9"/>
    <p:sldId id="281" r:id="rId10"/>
    <p:sldId id="260" r:id="rId11"/>
    <p:sldId id="276" r:id="rId12"/>
    <p:sldId id="277" r:id="rId13"/>
    <p:sldId id="278" r:id="rId14"/>
    <p:sldId id="261" r:id="rId15"/>
    <p:sldId id="263" r:id="rId16"/>
    <p:sldId id="280" r:id="rId17"/>
    <p:sldId id="279" r:id="rId18"/>
    <p:sldId id="273" r:id="rId19"/>
    <p:sldId id="271"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3F3F"/>
    <a:srgbClr val="4C2B79"/>
    <a:srgbClr val="5C307D"/>
    <a:srgbClr val="E7E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59" autoAdjust="0"/>
    <p:restoredTop sz="94660"/>
  </p:normalViewPr>
  <p:slideViewPr>
    <p:cSldViewPr snapToGrid="0" showGuides="1">
      <p:cViewPr varScale="1">
        <p:scale>
          <a:sx n="87" d="100"/>
          <a:sy n="87" d="100"/>
        </p:scale>
        <p:origin x="45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5178F4-C18B-48EC-9055-35D023B30368}" type="datetimeFigureOut">
              <a:rPr lang="zh-CN" altLang="en-US" smtClean="0"/>
              <a:t>2015/6/8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16E15A-D7A9-4169-A7C2-BCB1B8BA29D0}" type="slidenum">
              <a:rPr lang="zh-CN" altLang="en-US" smtClean="0"/>
              <a:t>‹#›</a:t>
            </a:fld>
            <a:endParaRPr lang="zh-CN" altLang="en-US"/>
          </a:p>
        </p:txBody>
      </p:sp>
    </p:spTree>
    <p:extLst>
      <p:ext uri="{BB962C8B-B14F-4D97-AF65-F5344CB8AC3E}">
        <p14:creationId xmlns:p14="http://schemas.microsoft.com/office/powerpoint/2010/main" val="1372084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87BCA0E-3945-47E9-A9AA-27ACE9347398}" type="datetimeFigureOut">
              <a:rPr lang="zh-CN" altLang="en-US" smtClean="0"/>
              <a:t>2015/6/8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40482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87BCA0E-3945-47E9-A9AA-27ACE9347398}" type="datetimeFigureOut">
              <a:rPr lang="zh-CN" altLang="en-US" smtClean="0"/>
              <a:t>2015/6/8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148309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7" y="365125"/>
            <a:ext cx="1478756"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71488" y="365125"/>
            <a:ext cx="4321969"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87BCA0E-3945-47E9-A9AA-27ACE9347398}" type="datetimeFigureOut">
              <a:rPr lang="zh-CN" altLang="en-US" smtClean="0"/>
              <a:t>2015/6/8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44087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87BCA0E-3945-47E9-A9AA-27ACE9347398}" type="datetimeFigureOut">
              <a:rPr lang="zh-CN" altLang="en-US" smtClean="0"/>
              <a:t>2015/6/8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4057923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87BCA0E-3945-47E9-A9AA-27ACE9347398}" type="datetimeFigureOut">
              <a:rPr lang="zh-CN" altLang="en-US" smtClean="0"/>
              <a:t>2015/6/8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815781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71487" y="1825625"/>
            <a:ext cx="2900363"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3486150" y="1825625"/>
            <a:ext cx="2900363"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87BCA0E-3945-47E9-A9AA-27ACE9347398}" type="datetimeFigureOut">
              <a:rPr lang="zh-CN" altLang="en-US" smtClean="0"/>
              <a:t>2015/6/8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3209496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87BCA0E-3945-47E9-A9AA-27ACE9347398}" type="datetimeFigureOut">
              <a:rPr lang="zh-CN" altLang="en-US" smtClean="0"/>
              <a:t>2015/6/8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3370037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87BCA0E-3945-47E9-A9AA-27ACE9347398}" type="datetimeFigureOut">
              <a:rPr lang="zh-CN" altLang="en-US" smtClean="0"/>
              <a:t>2015/6/8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676244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87BCA0E-3945-47E9-A9AA-27ACE9347398}" type="datetimeFigureOut">
              <a:rPr lang="zh-CN" altLang="en-US" smtClean="0"/>
              <a:t>2015/6/8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630586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87BCA0E-3945-47E9-A9AA-27ACE9347398}" type="datetimeFigureOut">
              <a:rPr lang="zh-CN" altLang="en-US" smtClean="0"/>
              <a:t>2015/6/8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3864753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87BCA0E-3945-47E9-A9AA-27ACE9347398}" type="datetimeFigureOut">
              <a:rPr lang="zh-CN" altLang="en-US" smtClean="0"/>
              <a:t>2015/6/8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47791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46000">
              <a:schemeClr val="bg1">
                <a:lumMod val="95000"/>
              </a:schemeClr>
            </a:gs>
            <a:gs pos="100000">
              <a:schemeClr val="bg1">
                <a:lumMod val="85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7BCA0E-3945-47E9-A9AA-27ACE9347398}" type="datetimeFigureOut">
              <a:rPr lang="zh-CN" altLang="en-US" smtClean="0"/>
              <a:t>2015/6/8</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3379203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9144000" cy="3654674"/>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89"/>
          <p:cNvSpPr txBox="1"/>
          <p:nvPr/>
        </p:nvSpPr>
        <p:spPr>
          <a:xfrm>
            <a:off x="6948902" y="5080217"/>
            <a:ext cx="2031325" cy="461665"/>
          </a:xfrm>
          <a:prstGeom prst="rect">
            <a:avLst/>
          </a:prstGeom>
          <a:noFill/>
        </p:spPr>
        <p:txBody>
          <a:bodyPr wrap="none" rtlCol="0">
            <a:spAutoFit/>
          </a:bodyPr>
          <a:lstStyle/>
          <a:p>
            <a:r>
              <a:rPr lang="zh-CN" altLang="en-US" sz="2400" b="1" dirty="0" smtClean="0">
                <a:solidFill>
                  <a:schemeClr val="tx1">
                    <a:lumMod val="75000"/>
                    <a:lumOff val="25000"/>
                  </a:schemeClr>
                </a:solidFill>
                <a:ea typeface="华文楷体" panose="02010600040101010101" pitchFamily="2" charset="-122"/>
              </a:rPr>
              <a:t>毕业论文答辩</a:t>
            </a:r>
            <a:endParaRPr lang="zh-CN" altLang="en-US" sz="2400" b="1" dirty="0">
              <a:solidFill>
                <a:schemeClr val="tx1">
                  <a:lumMod val="75000"/>
                  <a:lumOff val="25000"/>
                </a:schemeClr>
              </a:solidFill>
              <a:ea typeface="华文楷体" panose="02010600040101010101" pitchFamily="2" charset="-122"/>
            </a:endParaRPr>
          </a:p>
        </p:txBody>
      </p:sp>
      <p:cxnSp>
        <p:nvCxnSpPr>
          <p:cNvPr id="4" name="直接连接符 3"/>
          <p:cNvCxnSpPr/>
          <p:nvPr/>
        </p:nvCxnSpPr>
        <p:spPr>
          <a:xfrm>
            <a:off x="7057588" y="4988969"/>
            <a:ext cx="1813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Box 5"/>
          <p:cNvSpPr txBox="1"/>
          <p:nvPr/>
        </p:nvSpPr>
        <p:spPr>
          <a:xfrm>
            <a:off x="4689936" y="3881926"/>
            <a:ext cx="4288353" cy="1077218"/>
          </a:xfrm>
          <a:prstGeom prst="rect">
            <a:avLst/>
          </a:prstGeom>
          <a:noFill/>
        </p:spPr>
        <p:txBody>
          <a:bodyPr wrap="none" rtlCol="0">
            <a:spAutoFit/>
          </a:bodyPr>
          <a:lstStyle/>
          <a:p>
            <a:pPr algn="r"/>
            <a:r>
              <a:rPr lang="zh-CN" altLang="en-US" sz="3200" b="1" dirty="0">
                <a:solidFill>
                  <a:schemeClr val="tx1">
                    <a:lumMod val="75000"/>
                    <a:lumOff val="25000"/>
                  </a:schemeClr>
                </a:solidFill>
                <a:latin typeface="华文楷体" panose="02010600040101010101" pitchFamily="2" charset="-122"/>
                <a:ea typeface="华文楷体" panose="02010600040101010101" pitchFamily="2" charset="-122"/>
              </a:rPr>
              <a:t>协同过滤推荐</a:t>
            </a:r>
            <a:r>
              <a:rPr lang="zh-CN" altLang="en-US" sz="3200" b="1" dirty="0" smtClean="0">
                <a:solidFill>
                  <a:schemeClr val="tx1">
                    <a:lumMod val="75000"/>
                    <a:lumOff val="25000"/>
                  </a:schemeClr>
                </a:solidFill>
                <a:latin typeface="华文楷体" panose="02010600040101010101" pitchFamily="2" charset="-122"/>
                <a:ea typeface="华文楷体" panose="02010600040101010101" pitchFamily="2" charset="-122"/>
              </a:rPr>
              <a:t>算法</a:t>
            </a:r>
            <a:endParaRPr lang="en-US" altLang="zh-CN" sz="3200" b="1" dirty="0" smtClean="0">
              <a:solidFill>
                <a:schemeClr val="tx1">
                  <a:lumMod val="75000"/>
                  <a:lumOff val="25000"/>
                </a:schemeClr>
              </a:solidFill>
              <a:latin typeface="华文楷体" panose="02010600040101010101" pitchFamily="2" charset="-122"/>
              <a:ea typeface="华文楷体" panose="02010600040101010101" pitchFamily="2" charset="-122"/>
            </a:endParaRPr>
          </a:p>
          <a:p>
            <a:pPr algn="r"/>
            <a:r>
              <a:rPr lang="zh-CN" altLang="en-US" sz="3200" b="1" dirty="0" smtClean="0">
                <a:solidFill>
                  <a:schemeClr val="tx1">
                    <a:lumMod val="75000"/>
                    <a:lumOff val="25000"/>
                  </a:schemeClr>
                </a:solidFill>
                <a:latin typeface="华文楷体" panose="02010600040101010101" pitchFamily="2" charset="-122"/>
                <a:ea typeface="华文楷体" panose="02010600040101010101" pitchFamily="2" charset="-122"/>
              </a:rPr>
              <a:t>及其</a:t>
            </a:r>
            <a:r>
              <a:rPr lang="zh-CN" altLang="en-US" sz="3200" b="1" dirty="0">
                <a:solidFill>
                  <a:schemeClr val="tx1">
                    <a:lumMod val="75000"/>
                    <a:lumOff val="25000"/>
                  </a:schemeClr>
                </a:solidFill>
                <a:latin typeface="华文楷体" panose="02010600040101010101" pitchFamily="2" charset="-122"/>
                <a:ea typeface="华文楷体" panose="02010600040101010101" pitchFamily="2" charset="-122"/>
              </a:rPr>
              <a:t>模型的设计与开发</a:t>
            </a:r>
          </a:p>
        </p:txBody>
      </p:sp>
      <p:sp>
        <p:nvSpPr>
          <p:cNvPr id="10" name="矩形 9"/>
          <p:cNvSpPr/>
          <p:nvPr/>
        </p:nvSpPr>
        <p:spPr>
          <a:xfrm>
            <a:off x="163773" y="6210551"/>
            <a:ext cx="424342" cy="424342"/>
          </a:xfrm>
          <a:prstGeom prst="rect">
            <a:avLst/>
          </a:prstGeom>
          <a:solidFill>
            <a:srgbClr val="5C307D"/>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90"/>
          <p:cNvSpPr txBox="1"/>
          <p:nvPr/>
        </p:nvSpPr>
        <p:spPr>
          <a:xfrm>
            <a:off x="1139508" y="5888775"/>
            <a:ext cx="7732034" cy="757130"/>
          </a:xfrm>
          <a:prstGeom prst="rect">
            <a:avLst/>
          </a:prstGeom>
          <a:noFill/>
        </p:spPr>
        <p:txBody>
          <a:bodyPr wrap="square" rtlCol="0">
            <a:spAutoFit/>
          </a:bodyPr>
          <a:lstStyle/>
          <a:p>
            <a:pPr algn="r">
              <a:lnSpc>
                <a:spcPct val="120000"/>
              </a:lnSpc>
            </a:pPr>
            <a:r>
              <a:rPr lang="zh-CN" altLang="en-US" dirty="0" smtClean="0">
                <a:solidFill>
                  <a:schemeClr val="tx1">
                    <a:lumMod val="75000"/>
                    <a:lumOff val="25000"/>
                  </a:schemeClr>
                </a:solidFill>
                <a:latin typeface="华文楷体" panose="02010600040101010101" pitchFamily="2" charset="-122"/>
                <a:ea typeface="华文楷体" panose="02010600040101010101" pitchFamily="2" charset="-122"/>
              </a:rPr>
              <a:t>陈鹏</a:t>
            </a:r>
            <a:r>
              <a:rPr lang="en-US" altLang="zh-CN" dirty="0" smtClean="0">
                <a:solidFill>
                  <a:schemeClr val="tx1">
                    <a:lumMod val="75000"/>
                    <a:lumOff val="25000"/>
                  </a:schemeClr>
                </a:solidFill>
                <a:latin typeface="华文楷体" panose="02010600040101010101" pitchFamily="2" charset="-122"/>
                <a:ea typeface="华文楷体" panose="02010600040101010101" pitchFamily="2" charset="-122"/>
              </a:rPr>
              <a:t>- </a:t>
            </a:r>
            <a:r>
              <a:rPr lang="zh-CN" altLang="en-US" dirty="0" smtClean="0">
                <a:solidFill>
                  <a:schemeClr val="tx1">
                    <a:lumMod val="75000"/>
                    <a:lumOff val="25000"/>
                  </a:schemeClr>
                </a:solidFill>
                <a:latin typeface="华文楷体" panose="02010600040101010101" pitchFamily="2" charset="-122"/>
                <a:ea typeface="华文楷体" panose="02010600040101010101" pitchFamily="2" charset="-122"/>
              </a:rPr>
              <a:t>信息与计算科学</a:t>
            </a:r>
            <a:endParaRPr lang="en-US" altLang="zh-CN" dirty="0" smtClean="0">
              <a:solidFill>
                <a:schemeClr val="tx1">
                  <a:lumMod val="75000"/>
                  <a:lumOff val="25000"/>
                </a:schemeClr>
              </a:solidFill>
              <a:latin typeface="华文楷体" panose="02010600040101010101" pitchFamily="2" charset="-122"/>
              <a:ea typeface="华文楷体" panose="02010600040101010101" pitchFamily="2" charset="-122"/>
            </a:endParaRPr>
          </a:p>
          <a:p>
            <a:pPr algn="r">
              <a:lnSpc>
                <a:spcPct val="120000"/>
              </a:lnSpc>
            </a:pPr>
            <a:r>
              <a:rPr lang="zh-CN" altLang="en-US" dirty="0" smtClean="0">
                <a:solidFill>
                  <a:schemeClr val="tx1">
                    <a:lumMod val="75000"/>
                    <a:lumOff val="25000"/>
                  </a:schemeClr>
                </a:solidFill>
                <a:latin typeface="华文楷体" panose="02010600040101010101" pitchFamily="2" charset="-122"/>
                <a:ea typeface="华文楷体" panose="02010600040101010101" pitchFamily="2" charset="-122"/>
              </a:rPr>
              <a:t>指导老师：王国庆 </a:t>
            </a:r>
            <a:r>
              <a:rPr lang="en-US" altLang="zh-CN" dirty="0" smtClean="0">
                <a:solidFill>
                  <a:schemeClr val="tx1">
                    <a:lumMod val="75000"/>
                    <a:lumOff val="25000"/>
                  </a:schemeClr>
                </a:solidFill>
                <a:latin typeface="华文楷体" panose="02010600040101010101" pitchFamily="2" charset="-122"/>
                <a:ea typeface="华文楷体" panose="02010600040101010101" pitchFamily="2" charset="-122"/>
              </a:rPr>
              <a:t>– 2015-06-05</a:t>
            </a:r>
            <a:endParaRPr lang="zh-CN" altLang="en-US" dirty="0">
              <a:solidFill>
                <a:schemeClr val="tx1">
                  <a:lumMod val="75000"/>
                  <a:lumOff val="25000"/>
                </a:schemeClr>
              </a:solidFill>
              <a:latin typeface="华文楷体" panose="02010600040101010101" pitchFamily="2" charset="-122"/>
              <a:ea typeface="华文楷体" panose="02010600040101010101" pitchFamily="2" charset="-122"/>
            </a:endParaRPr>
          </a:p>
        </p:txBody>
      </p:sp>
      <p:cxnSp>
        <p:nvCxnSpPr>
          <p:cNvPr id="7" name="直接连接符 6"/>
          <p:cNvCxnSpPr/>
          <p:nvPr/>
        </p:nvCxnSpPr>
        <p:spPr>
          <a:xfrm>
            <a:off x="163773" y="6627119"/>
            <a:ext cx="440822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0" y="3770844"/>
            <a:ext cx="9144000" cy="56736"/>
            <a:chOff x="30834" y="1305568"/>
            <a:chExt cx="8816454" cy="66133"/>
          </a:xfrm>
        </p:grpSpPr>
        <p:sp>
          <p:nvSpPr>
            <p:cNvPr id="29" name="矩形 28"/>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5" name="图片 14"/>
          <p:cNvPicPr>
            <a:picLocks noChangeAspect="1"/>
          </p:cNvPicPr>
          <p:nvPr/>
        </p:nvPicPr>
        <p:blipFill rotWithShape="1">
          <a:blip r:embed="rId2" cstate="print">
            <a:extLst>
              <a:ext uri="{28A0092B-C50C-407E-A947-70E740481C1C}">
                <a14:useLocalDpi xmlns:a14="http://schemas.microsoft.com/office/drawing/2010/main" val="0"/>
              </a:ext>
            </a:extLst>
          </a:blip>
          <a:srcRect l="6826" t="32771" r="6598" b="54378"/>
          <a:stretch/>
        </p:blipFill>
        <p:spPr>
          <a:xfrm>
            <a:off x="162570" y="148476"/>
            <a:ext cx="4197427" cy="881350"/>
          </a:xfrm>
          <a:prstGeom prst="rect">
            <a:avLst/>
          </a:prstGeom>
        </p:spPr>
      </p:pic>
    </p:spTree>
    <p:extLst>
      <p:ext uri="{BB962C8B-B14F-4D97-AF65-F5344CB8AC3E}">
        <p14:creationId xmlns:p14="http://schemas.microsoft.com/office/powerpoint/2010/main" val="760015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0"/>
          <p:cNvSpPr txBox="1"/>
          <p:nvPr/>
        </p:nvSpPr>
        <p:spPr>
          <a:xfrm>
            <a:off x="653215" y="2059797"/>
            <a:ext cx="3998794" cy="461665"/>
          </a:xfrm>
          <a:prstGeom prst="rect">
            <a:avLst/>
          </a:prstGeom>
          <a:noFill/>
          <a:ln>
            <a:noFill/>
          </a:ln>
        </p:spPr>
        <p:txBody>
          <a:bodyPr wrap="square" rtlCol="0">
            <a:spAutoFit/>
          </a:bodyPr>
          <a:lstStyle/>
          <a:p>
            <a:r>
              <a:rPr lang="zh-CN" altLang="en-US" sz="2400" b="1" dirty="0">
                <a:solidFill>
                  <a:schemeClr val="tx1">
                    <a:lumMod val="75000"/>
                    <a:lumOff val="25000"/>
                  </a:schemeClr>
                </a:solidFill>
                <a:ea typeface="华文楷体" panose="02010600040101010101" pitchFamily="2" charset="-122"/>
              </a:rPr>
              <a:t>业务</a:t>
            </a:r>
            <a:r>
              <a:rPr lang="zh-CN" altLang="en-US" sz="2400" b="1" dirty="0" smtClean="0">
                <a:solidFill>
                  <a:schemeClr val="tx1">
                    <a:lumMod val="75000"/>
                    <a:lumOff val="25000"/>
                  </a:schemeClr>
                </a:solidFill>
                <a:ea typeface="华文楷体" panose="02010600040101010101" pitchFamily="2" charset="-122"/>
              </a:rPr>
              <a:t>逻辑表示</a:t>
            </a:r>
            <a:endParaRPr lang="zh-CN" altLang="en-US" sz="2400" b="1" dirty="0">
              <a:solidFill>
                <a:schemeClr val="tx1">
                  <a:lumMod val="75000"/>
                  <a:lumOff val="25000"/>
                </a:schemeClr>
              </a:solidFill>
              <a:ea typeface="华文楷体" panose="02010600040101010101" pitchFamily="2" charset="-122"/>
            </a:endParaRPr>
          </a:p>
        </p:txBody>
      </p:sp>
      <p:sp>
        <p:nvSpPr>
          <p:cNvPr id="35" name="矩形 34"/>
          <p:cNvSpPr/>
          <p:nvPr/>
        </p:nvSpPr>
        <p:spPr>
          <a:xfrm>
            <a:off x="382137" y="2172551"/>
            <a:ext cx="271078" cy="271078"/>
          </a:xfrm>
          <a:prstGeom prst="rect">
            <a:avLst/>
          </a:prstGeom>
          <a:solidFill>
            <a:schemeClr val="bg1">
              <a:lumMod val="75000"/>
            </a:schemeClr>
          </a:solidFill>
          <a:ln>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3" name="文本框 22"/>
          <p:cNvSpPr txBox="1"/>
          <p:nvPr/>
        </p:nvSpPr>
        <p:spPr>
          <a:xfrm>
            <a:off x="253219" y="1303761"/>
            <a:ext cx="1107996" cy="369332"/>
          </a:xfrm>
          <a:prstGeom prst="rect">
            <a:avLst/>
          </a:prstGeom>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课题背景</a:t>
            </a:r>
            <a:endParaRPr lang="zh-CN" altLang="en-US" dirty="0">
              <a:latin typeface="华文楷体" panose="02010600040101010101" pitchFamily="2" charset="-122"/>
              <a:ea typeface="华文楷体" panose="02010600040101010101" pitchFamily="2" charset="-122"/>
            </a:endParaRPr>
          </a:p>
        </p:txBody>
      </p:sp>
      <p:sp useBgFill="1">
        <p:nvSpPr>
          <p:cNvPr id="25" name="文本框 24"/>
          <p:cNvSpPr txBox="1"/>
          <p:nvPr/>
        </p:nvSpPr>
        <p:spPr>
          <a:xfrm>
            <a:off x="1510237" y="1303761"/>
            <a:ext cx="1800493" cy="369332"/>
          </a:xfrm>
          <a:prstGeom prst="rect">
            <a:avLst/>
          </a:prstGeom>
        </p:spPr>
        <p:txBody>
          <a:bodyPr wrap="none" rtlCol="0">
            <a:spAutoFit/>
          </a:bodyPr>
          <a:lstStyle/>
          <a:p>
            <a:r>
              <a:rPr lang="zh-CN" altLang="en-US" dirty="0">
                <a:latin typeface="华文楷体" panose="02010600040101010101" pitchFamily="2" charset="-122"/>
                <a:ea typeface="华文楷体" panose="02010600040101010101" pitchFamily="2" charset="-122"/>
              </a:rPr>
              <a:t>协同推荐的原理</a:t>
            </a:r>
          </a:p>
        </p:txBody>
      </p:sp>
      <p:sp>
        <p:nvSpPr>
          <p:cNvPr id="27" name="文本框 26"/>
          <p:cNvSpPr txBox="1"/>
          <p:nvPr/>
        </p:nvSpPr>
        <p:spPr>
          <a:xfrm>
            <a:off x="3459751" y="1303761"/>
            <a:ext cx="1800493"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余弦相似度设计</a:t>
            </a:r>
          </a:p>
        </p:txBody>
      </p:sp>
      <p:sp>
        <p:nvSpPr>
          <p:cNvPr id="28" name="文本框 27"/>
          <p:cNvSpPr txBox="1"/>
          <p:nvPr/>
        </p:nvSpPr>
        <p:spPr>
          <a:xfrm>
            <a:off x="5260244" y="1303761"/>
            <a:ext cx="2003625" cy="369332"/>
          </a:xfrm>
          <a:prstGeom prst="rect">
            <a:avLst/>
          </a:prstGeom>
          <a:solidFill>
            <a:srgbClr val="5C307D"/>
          </a:solidFill>
        </p:spPr>
        <p:txBody>
          <a:bodyPr wrap="none" rtlCol="0">
            <a:spAutoFit/>
          </a:bodyPr>
          <a:lstStyle/>
          <a:p>
            <a:r>
              <a:rPr lang="zh-CN" altLang="en-US" dirty="0">
                <a:solidFill>
                  <a:schemeClr val="bg1"/>
                </a:solidFill>
                <a:ea typeface="华文楷体" panose="02010600040101010101" pitchFamily="2" charset="-122"/>
              </a:rPr>
              <a:t>相关</a:t>
            </a:r>
            <a:r>
              <a:rPr lang="en-US" altLang="zh-CN" dirty="0">
                <a:solidFill>
                  <a:schemeClr val="bg1"/>
                </a:solidFill>
                <a:ea typeface="华文楷体" panose="02010600040101010101" pitchFamily="2" charset="-122"/>
              </a:rPr>
              <a:t>Web</a:t>
            </a:r>
            <a:r>
              <a:rPr lang="zh-CN" altLang="en-US" dirty="0">
                <a:solidFill>
                  <a:schemeClr val="bg1"/>
                </a:solidFill>
                <a:ea typeface="华文楷体" panose="02010600040101010101" pitchFamily="2" charset="-122"/>
              </a:rPr>
              <a:t>模块设计</a:t>
            </a:r>
          </a:p>
        </p:txBody>
      </p:sp>
      <p:sp>
        <p:nvSpPr>
          <p:cNvPr id="36" name="文本框 35"/>
          <p:cNvSpPr txBox="1"/>
          <p:nvPr/>
        </p:nvSpPr>
        <p:spPr>
          <a:xfrm>
            <a:off x="7245589" y="1296515"/>
            <a:ext cx="1800493"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测试数据及方法</a:t>
            </a:r>
          </a:p>
        </p:txBody>
      </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l="8906" t="21205" r="5808" b="64016"/>
          <a:stretch/>
        </p:blipFill>
        <p:spPr>
          <a:xfrm>
            <a:off x="122389" y="58654"/>
            <a:ext cx="3419418" cy="761711"/>
          </a:xfrm>
          <a:prstGeom prst="rect">
            <a:avLst/>
          </a:prstGeom>
        </p:spPr>
      </p:pic>
      <p:pic>
        <p:nvPicPr>
          <p:cNvPr id="205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4549" y="2531886"/>
            <a:ext cx="4354919" cy="349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73906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3" name="文本框 22"/>
          <p:cNvSpPr txBox="1"/>
          <p:nvPr/>
        </p:nvSpPr>
        <p:spPr>
          <a:xfrm>
            <a:off x="253219" y="1303761"/>
            <a:ext cx="1107996" cy="369332"/>
          </a:xfrm>
          <a:prstGeom prst="rect">
            <a:avLst/>
          </a:prstGeom>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课题背景</a:t>
            </a:r>
            <a:endParaRPr lang="zh-CN" altLang="en-US" dirty="0">
              <a:latin typeface="华文楷体" panose="02010600040101010101" pitchFamily="2" charset="-122"/>
              <a:ea typeface="华文楷体" panose="02010600040101010101" pitchFamily="2" charset="-122"/>
            </a:endParaRPr>
          </a:p>
        </p:txBody>
      </p:sp>
      <p:sp useBgFill="1">
        <p:nvSpPr>
          <p:cNvPr id="25" name="文本框 24"/>
          <p:cNvSpPr txBox="1"/>
          <p:nvPr/>
        </p:nvSpPr>
        <p:spPr>
          <a:xfrm>
            <a:off x="1510237" y="1303761"/>
            <a:ext cx="1800493" cy="369332"/>
          </a:xfrm>
          <a:prstGeom prst="rect">
            <a:avLst/>
          </a:prstGeom>
        </p:spPr>
        <p:txBody>
          <a:bodyPr wrap="none" rtlCol="0">
            <a:spAutoFit/>
          </a:bodyPr>
          <a:lstStyle/>
          <a:p>
            <a:r>
              <a:rPr lang="zh-CN" altLang="en-US" dirty="0">
                <a:latin typeface="华文楷体" panose="02010600040101010101" pitchFamily="2" charset="-122"/>
                <a:ea typeface="华文楷体" panose="02010600040101010101" pitchFamily="2" charset="-122"/>
              </a:rPr>
              <a:t>协同推荐的原理</a:t>
            </a:r>
          </a:p>
        </p:txBody>
      </p:sp>
      <p:sp>
        <p:nvSpPr>
          <p:cNvPr id="27" name="文本框 26"/>
          <p:cNvSpPr txBox="1"/>
          <p:nvPr/>
        </p:nvSpPr>
        <p:spPr>
          <a:xfrm>
            <a:off x="3459751" y="1303761"/>
            <a:ext cx="1800493"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余弦相似度设计</a:t>
            </a:r>
          </a:p>
        </p:txBody>
      </p:sp>
      <p:sp>
        <p:nvSpPr>
          <p:cNvPr id="28" name="文本框 27"/>
          <p:cNvSpPr txBox="1"/>
          <p:nvPr/>
        </p:nvSpPr>
        <p:spPr>
          <a:xfrm>
            <a:off x="5260244" y="1303761"/>
            <a:ext cx="2003625" cy="369332"/>
          </a:xfrm>
          <a:prstGeom prst="rect">
            <a:avLst/>
          </a:prstGeom>
          <a:solidFill>
            <a:srgbClr val="5C307D"/>
          </a:solidFill>
        </p:spPr>
        <p:txBody>
          <a:bodyPr wrap="none" rtlCol="0">
            <a:spAutoFit/>
          </a:bodyPr>
          <a:lstStyle/>
          <a:p>
            <a:r>
              <a:rPr lang="zh-CN" altLang="en-US" dirty="0">
                <a:solidFill>
                  <a:schemeClr val="bg1"/>
                </a:solidFill>
                <a:ea typeface="华文楷体" panose="02010600040101010101" pitchFamily="2" charset="-122"/>
              </a:rPr>
              <a:t>相关</a:t>
            </a:r>
            <a:r>
              <a:rPr lang="en-US" altLang="zh-CN" dirty="0">
                <a:solidFill>
                  <a:schemeClr val="bg1"/>
                </a:solidFill>
                <a:ea typeface="华文楷体" panose="02010600040101010101" pitchFamily="2" charset="-122"/>
              </a:rPr>
              <a:t>Web</a:t>
            </a:r>
            <a:r>
              <a:rPr lang="zh-CN" altLang="en-US" dirty="0">
                <a:solidFill>
                  <a:schemeClr val="bg1"/>
                </a:solidFill>
                <a:ea typeface="华文楷体" panose="02010600040101010101" pitchFamily="2" charset="-122"/>
              </a:rPr>
              <a:t>模块设计</a:t>
            </a:r>
          </a:p>
        </p:txBody>
      </p:sp>
      <p:sp>
        <p:nvSpPr>
          <p:cNvPr id="36" name="文本框 35"/>
          <p:cNvSpPr txBox="1"/>
          <p:nvPr/>
        </p:nvSpPr>
        <p:spPr>
          <a:xfrm>
            <a:off x="7245589" y="1296515"/>
            <a:ext cx="1800493"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测试数据及方法</a:t>
            </a:r>
          </a:p>
        </p:txBody>
      </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l="8906" t="21205" r="5808" b="64016"/>
          <a:stretch/>
        </p:blipFill>
        <p:spPr>
          <a:xfrm>
            <a:off x="122389" y="58654"/>
            <a:ext cx="3419418" cy="761711"/>
          </a:xfrm>
          <a:prstGeom prst="rect">
            <a:avLst/>
          </a:prstGeom>
        </p:spPr>
      </p:pic>
      <p:pic>
        <p:nvPicPr>
          <p:cNvPr id="307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332" y="2152745"/>
            <a:ext cx="5276850"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4236591" y="6175988"/>
            <a:ext cx="595035" cy="338554"/>
          </a:xfrm>
          <a:prstGeom prst="rect">
            <a:avLst/>
          </a:prstGeom>
          <a:noFill/>
        </p:spPr>
        <p:txBody>
          <a:bodyPr wrap="none" rtlCol="0">
            <a:spAutoFit/>
          </a:bodyPr>
          <a:lstStyle/>
          <a:p>
            <a:r>
              <a:rPr lang="zh-CN" altLang="en-US" sz="1600" dirty="0"/>
              <a:t>首页</a:t>
            </a:r>
            <a:endParaRPr lang="zh-CN" altLang="en-US" dirty="0"/>
          </a:p>
        </p:txBody>
      </p:sp>
    </p:spTree>
    <p:extLst>
      <p:ext uri="{BB962C8B-B14F-4D97-AF65-F5344CB8AC3E}">
        <p14:creationId xmlns:p14="http://schemas.microsoft.com/office/powerpoint/2010/main" val="3005752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3" name="文本框 22"/>
          <p:cNvSpPr txBox="1"/>
          <p:nvPr/>
        </p:nvSpPr>
        <p:spPr>
          <a:xfrm>
            <a:off x="253219" y="1303761"/>
            <a:ext cx="1107996" cy="369332"/>
          </a:xfrm>
          <a:prstGeom prst="rect">
            <a:avLst/>
          </a:prstGeom>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课题背景</a:t>
            </a:r>
            <a:endParaRPr lang="zh-CN" altLang="en-US" dirty="0">
              <a:latin typeface="华文楷体" panose="02010600040101010101" pitchFamily="2" charset="-122"/>
              <a:ea typeface="华文楷体" panose="02010600040101010101" pitchFamily="2" charset="-122"/>
            </a:endParaRPr>
          </a:p>
        </p:txBody>
      </p:sp>
      <p:sp useBgFill="1">
        <p:nvSpPr>
          <p:cNvPr id="25" name="文本框 24"/>
          <p:cNvSpPr txBox="1"/>
          <p:nvPr/>
        </p:nvSpPr>
        <p:spPr>
          <a:xfrm>
            <a:off x="1510237" y="1303761"/>
            <a:ext cx="1800493" cy="369332"/>
          </a:xfrm>
          <a:prstGeom prst="rect">
            <a:avLst/>
          </a:prstGeom>
        </p:spPr>
        <p:txBody>
          <a:bodyPr wrap="none" rtlCol="0">
            <a:spAutoFit/>
          </a:bodyPr>
          <a:lstStyle/>
          <a:p>
            <a:r>
              <a:rPr lang="zh-CN" altLang="en-US" dirty="0">
                <a:latin typeface="华文楷体" panose="02010600040101010101" pitchFamily="2" charset="-122"/>
                <a:ea typeface="华文楷体" panose="02010600040101010101" pitchFamily="2" charset="-122"/>
              </a:rPr>
              <a:t>协同推荐的原理</a:t>
            </a:r>
          </a:p>
        </p:txBody>
      </p:sp>
      <p:sp>
        <p:nvSpPr>
          <p:cNvPr id="27" name="文本框 26"/>
          <p:cNvSpPr txBox="1"/>
          <p:nvPr/>
        </p:nvSpPr>
        <p:spPr>
          <a:xfrm>
            <a:off x="3459751" y="1303761"/>
            <a:ext cx="1800493"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余弦相似度设计</a:t>
            </a:r>
          </a:p>
        </p:txBody>
      </p:sp>
      <p:sp>
        <p:nvSpPr>
          <p:cNvPr id="28" name="文本框 27"/>
          <p:cNvSpPr txBox="1"/>
          <p:nvPr/>
        </p:nvSpPr>
        <p:spPr>
          <a:xfrm>
            <a:off x="5260244" y="1303761"/>
            <a:ext cx="2003625" cy="369332"/>
          </a:xfrm>
          <a:prstGeom prst="rect">
            <a:avLst/>
          </a:prstGeom>
          <a:solidFill>
            <a:srgbClr val="5C307D"/>
          </a:solidFill>
        </p:spPr>
        <p:txBody>
          <a:bodyPr wrap="none" rtlCol="0">
            <a:spAutoFit/>
          </a:bodyPr>
          <a:lstStyle/>
          <a:p>
            <a:r>
              <a:rPr lang="zh-CN" altLang="en-US" dirty="0">
                <a:solidFill>
                  <a:schemeClr val="bg1"/>
                </a:solidFill>
                <a:ea typeface="华文楷体" panose="02010600040101010101" pitchFamily="2" charset="-122"/>
              </a:rPr>
              <a:t>相关</a:t>
            </a:r>
            <a:r>
              <a:rPr lang="en-US" altLang="zh-CN" dirty="0">
                <a:solidFill>
                  <a:schemeClr val="bg1"/>
                </a:solidFill>
                <a:ea typeface="华文楷体" panose="02010600040101010101" pitchFamily="2" charset="-122"/>
              </a:rPr>
              <a:t>Web</a:t>
            </a:r>
            <a:r>
              <a:rPr lang="zh-CN" altLang="en-US" dirty="0">
                <a:solidFill>
                  <a:schemeClr val="bg1"/>
                </a:solidFill>
                <a:ea typeface="华文楷体" panose="02010600040101010101" pitchFamily="2" charset="-122"/>
              </a:rPr>
              <a:t>模块设计</a:t>
            </a:r>
          </a:p>
        </p:txBody>
      </p:sp>
      <p:sp>
        <p:nvSpPr>
          <p:cNvPr id="36" name="文本框 35"/>
          <p:cNvSpPr txBox="1"/>
          <p:nvPr/>
        </p:nvSpPr>
        <p:spPr>
          <a:xfrm>
            <a:off x="7245589" y="1296515"/>
            <a:ext cx="1800493"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测试数据及方法</a:t>
            </a:r>
          </a:p>
        </p:txBody>
      </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l="8906" t="21205" r="5808" b="64016"/>
          <a:stretch/>
        </p:blipFill>
        <p:spPr>
          <a:xfrm>
            <a:off x="122389" y="58654"/>
            <a:ext cx="3419418" cy="761711"/>
          </a:xfrm>
          <a:prstGeom prst="rect">
            <a:avLst/>
          </a:prstGeom>
        </p:spPr>
      </p:pic>
      <p:sp>
        <p:nvSpPr>
          <p:cNvPr id="2" name="文本框 1"/>
          <p:cNvSpPr txBox="1"/>
          <p:nvPr/>
        </p:nvSpPr>
        <p:spPr>
          <a:xfrm>
            <a:off x="2998085" y="6168038"/>
            <a:ext cx="2723823" cy="369332"/>
          </a:xfrm>
          <a:prstGeom prst="rect">
            <a:avLst/>
          </a:prstGeom>
          <a:noFill/>
        </p:spPr>
        <p:txBody>
          <a:bodyPr wrap="none" rtlCol="0">
            <a:spAutoFit/>
          </a:bodyPr>
          <a:lstStyle/>
          <a:p>
            <a:r>
              <a:rPr lang="zh-CN" altLang="en-US" dirty="0"/>
              <a:t>与某用户相似的用户列表</a:t>
            </a:r>
          </a:p>
        </p:txBody>
      </p:sp>
      <p:pic>
        <p:nvPicPr>
          <p:cNvPr id="4098"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0554" y="2148291"/>
            <a:ext cx="5715013" cy="3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49492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3" name="文本框 22"/>
          <p:cNvSpPr txBox="1"/>
          <p:nvPr/>
        </p:nvSpPr>
        <p:spPr>
          <a:xfrm>
            <a:off x="253219" y="1303761"/>
            <a:ext cx="1107996" cy="369332"/>
          </a:xfrm>
          <a:prstGeom prst="rect">
            <a:avLst/>
          </a:prstGeom>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课题背景</a:t>
            </a:r>
            <a:endParaRPr lang="zh-CN" altLang="en-US" dirty="0">
              <a:latin typeface="华文楷体" panose="02010600040101010101" pitchFamily="2" charset="-122"/>
              <a:ea typeface="华文楷体" panose="02010600040101010101" pitchFamily="2" charset="-122"/>
            </a:endParaRPr>
          </a:p>
        </p:txBody>
      </p:sp>
      <p:sp useBgFill="1">
        <p:nvSpPr>
          <p:cNvPr id="25" name="文本框 24"/>
          <p:cNvSpPr txBox="1"/>
          <p:nvPr/>
        </p:nvSpPr>
        <p:spPr>
          <a:xfrm>
            <a:off x="1510237" y="1303761"/>
            <a:ext cx="1800493" cy="369332"/>
          </a:xfrm>
          <a:prstGeom prst="rect">
            <a:avLst/>
          </a:prstGeom>
        </p:spPr>
        <p:txBody>
          <a:bodyPr wrap="none" rtlCol="0">
            <a:spAutoFit/>
          </a:bodyPr>
          <a:lstStyle/>
          <a:p>
            <a:r>
              <a:rPr lang="zh-CN" altLang="en-US" dirty="0">
                <a:latin typeface="华文楷体" panose="02010600040101010101" pitchFamily="2" charset="-122"/>
                <a:ea typeface="华文楷体" panose="02010600040101010101" pitchFamily="2" charset="-122"/>
              </a:rPr>
              <a:t>协同推荐的原理</a:t>
            </a:r>
          </a:p>
        </p:txBody>
      </p:sp>
      <p:sp>
        <p:nvSpPr>
          <p:cNvPr id="27" name="文本框 26"/>
          <p:cNvSpPr txBox="1"/>
          <p:nvPr/>
        </p:nvSpPr>
        <p:spPr>
          <a:xfrm>
            <a:off x="3459751" y="1303761"/>
            <a:ext cx="1800493"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余弦相似度设计</a:t>
            </a:r>
          </a:p>
        </p:txBody>
      </p:sp>
      <p:sp>
        <p:nvSpPr>
          <p:cNvPr id="28" name="文本框 27"/>
          <p:cNvSpPr txBox="1"/>
          <p:nvPr/>
        </p:nvSpPr>
        <p:spPr>
          <a:xfrm>
            <a:off x="5260244" y="1303761"/>
            <a:ext cx="2003625" cy="369332"/>
          </a:xfrm>
          <a:prstGeom prst="rect">
            <a:avLst/>
          </a:prstGeom>
          <a:solidFill>
            <a:srgbClr val="5C307D"/>
          </a:solidFill>
        </p:spPr>
        <p:txBody>
          <a:bodyPr wrap="none" rtlCol="0">
            <a:spAutoFit/>
          </a:bodyPr>
          <a:lstStyle/>
          <a:p>
            <a:r>
              <a:rPr lang="zh-CN" altLang="en-US" dirty="0">
                <a:solidFill>
                  <a:schemeClr val="bg1"/>
                </a:solidFill>
                <a:ea typeface="华文楷体" panose="02010600040101010101" pitchFamily="2" charset="-122"/>
              </a:rPr>
              <a:t>相关</a:t>
            </a:r>
            <a:r>
              <a:rPr lang="en-US" altLang="zh-CN" dirty="0">
                <a:solidFill>
                  <a:schemeClr val="bg1"/>
                </a:solidFill>
                <a:ea typeface="华文楷体" panose="02010600040101010101" pitchFamily="2" charset="-122"/>
              </a:rPr>
              <a:t>Web</a:t>
            </a:r>
            <a:r>
              <a:rPr lang="zh-CN" altLang="en-US" dirty="0">
                <a:solidFill>
                  <a:schemeClr val="bg1"/>
                </a:solidFill>
                <a:ea typeface="华文楷体" panose="02010600040101010101" pitchFamily="2" charset="-122"/>
              </a:rPr>
              <a:t>模块设计</a:t>
            </a:r>
          </a:p>
        </p:txBody>
      </p:sp>
      <p:sp>
        <p:nvSpPr>
          <p:cNvPr id="36" name="文本框 35"/>
          <p:cNvSpPr txBox="1"/>
          <p:nvPr/>
        </p:nvSpPr>
        <p:spPr>
          <a:xfrm>
            <a:off x="7245589" y="1296515"/>
            <a:ext cx="1800493"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测试数据及方法</a:t>
            </a:r>
          </a:p>
        </p:txBody>
      </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l="8906" t="21205" r="5808" b="64016"/>
          <a:stretch/>
        </p:blipFill>
        <p:spPr>
          <a:xfrm>
            <a:off x="122389" y="58654"/>
            <a:ext cx="3419418" cy="761711"/>
          </a:xfrm>
          <a:prstGeom prst="rect">
            <a:avLst/>
          </a:prstGeom>
        </p:spPr>
      </p:pic>
      <p:sp>
        <p:nvSpPr>
          <p:cNvPr id="2" name="文本框 1"/>
          <p:cNvSpPr txBox="1"/>
          <p:nvPr/>
        </p:nvSpPr>
        <p:spPr>
          <a:xfrm>
            <a:off x="3575167" y="5703195"/>
            <a:ext cx="1569660" cy="369332"/>
          </a:xfrm>
          <a:prstGeom prst="rect">
            <a:avLst/>
          </a:prstGeom>
          <a:noFill/>
        </p:spPr>
        <p:txBody>
          <a:bodyPr wrap="none" rtlCol="0">
            <a:spAutoFit/>
          </a:bodyPr>
          <a:lstStyle/>
          <a:p>
            <a:r>
              <a:rPr lang="zh-CN" altLang="zh-CN" dirty="0"/>
              <a:t>电影推荐列表</a:t>
            </a:r>
            <a:endParaRPr lang="zh-CN" altLang="en-US" dirty="0"/>
          </a:p>
        </p:txBody>
      </p:sp>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840" y="2469068"/>
            <a:ext cx="7413833" cy="3016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83685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29"/>
          <p:cNvSpPr txBox="1"/>
          <p:nvPr/>
        </p:nvSpPr>
        <p:spPr>
          <a:xfrm>
            <a:off x="567318" y="1871389"/>
            <a:ext cx="8038391" cy="2067169"/>
          </a:xfrm>
          <a:prstGeom prst="rect">
            <a:avLst/>
          </a:prstGeom>
          <a:noFill/>
        </p:spPr>
        <p:txBody>
          <a:bodyPr wrap="square" rtlCol="0">
            <a:spAutoFit/>
          </a:bodyPr>
          <a:lstStyle/>
          <a:p>
            <a:pPr>
              <a:lnSpc>
                <a:spcPct val="120000"/>
              </a:lnSpc>
            </a:pPr>
            <a:r>
              <a:rPr lang="zh-CN" altLang="en-US" dirty="0">
                <a:solidFill>
                  <a:schemeClr val="tx1">
                    <a:lumMod val="75000"/>
                    <a:lumOff val="25000"/>
                  </a:schemeClr>
                </a:solidFill>
                <a:ea typeface="华文楷体" panose="02010600040101010101" pitchFamily="2" charset="-122"/>
              </a:rPr>
              <a:t>数据来自著名的</a:t>
            </a:r>
            <a:r>
              <a:rPr lang="en-US" altLang="zh-CN" dirty="0">
                <a:solidFill>
                  <a:schemeClr val="tx1">
                    <a:lumMod val="75000"/>
                    <a:lumOff val="25000"/>
                  </a:schemeClr>
                </a:solidFill>
                <a:ea typeface="华文楷体" panose="02010600040101010101" pitchFamily="2" charset="-122"/>
              </a:rPr>
              <a:t>MovieLens</a:t>
            </a:r>
            <a:r>
              <a:rPr lang="zh-CN" altLang="en-US" dirty="0">
                <a:solidFill>
                  <a:schemeClr val="tx1">
                    <a:lumMod val="75000"/>
                    <a:lumOff val="25000"/>
                  </a:schemeClr>
                </a:solidFill>
                <a:ea typeface="华文楷体" panose="02010600040101010101" pitchFamily="2" charset="-122"/>
              </a:rPr>
              <a:t>，本例子中采用了</a:t>
            </a:r>
            <a:r>
              <a:rPr lang="en-US" altLang="zh-CN" dirty="0">
                <a:solidFill>
                  <a:schemeClr val="tx1">
                    <a:lumMod val="75000"/>
                    <a:lumOff val="25000"/>
                  </a:schemeClr>
                </a:solidFill>
                <a:ea typeface="华文楷体" panose="02010600040101010101" pitchFamily="2" charset="-122"/>
              </a:rPr>
              <a:t>MovieLens</a:t>
            </a:r>
            <a:r>
              <a:rPr lang="zh-CN" altLang="en-US" dirty="0">
                <a:solidFill>
                  <a:schemeClr val="tx1">
                    <a:lumMod val="75000"/>
                    <a:lumOff val="25000"/>
                  </a:schemeClr>
                </a:solidFill>
                <a:ea typeface="华文楷体" panose="02010600040101010101" pitchFamily="2" charset="-122"/>
              </a:rPr>
              <a:t>的子集。</a:t>
            </a:r>
            <a:r>
              <a:rPr lang="en-US" altLang="zh-CN" dirty="0">
                <a:solidFill>
                  <a:schemeClr val="tx1">
                    <a:lumMod val="75000"/>
                    <a:lumOff val="25000"/>
                  </a:schemeClr>
                </a:solidFill>
                <a:ea typeface="华文楷体" panose="02010600040101010101" pitchFamily="2" charset="-122"/>
              </a:rPr>
              <a:t>MovieLens </a:t>
            </a:r>
            <a:r>
              <a:rPr lang="zh-CN" altLang="en-US" dirty="0">
                <a:solidFill>
                  <a:schemeClr val="tx1">
                    <a:lumMod val="75000"/>
                    <a:lumOff val="25000"/>
                  </a:schemeClr>
                </a:solidFill>
                <a:ea typeface="华文楷体" panose="02010600040101010101" pitchFamily="2" charset="-122"/>
              </a:rPr>
              <a:t>是一个 推荐系统和虚拟社区网站，其主要功能是应用协同过滤推荐技术提供数据，数据形式是电影，利用用户对电影的喜好，向用户推荐电影。该网站是</a:t>
            </a:r>
            <a:r>
              <a:rPr lang="en-US" altLang="zh-CN" dirty="0">
                <a:solidFill>
                  <a:schemeClr val="tx1">
                    <a:lumMod val="75000"/>
                    <a:lumOff val="25000"/>
                  </a:schemeClr>
                </a:solidFill>
                <a:ea typeface="华文楷体" panose="02010600040101010101" pitchFamily="2" charset="-122"/>
              </a:rPr>
              <a:t>GroupLens Research</a:t>
            </a:r>
            <a:r>
              <a:rPr lang="zh-CN" altLang="en-US" dirty="0">
                <a:solidFill>
                  <a:schemeClr val="tx1">
                    <a:lumMod val="75000"/>
                    <a:lumOff val="25000"/>
                  </a:schemeClr>
                </a:solidFill>
                <a:ea typeface="华文楷体" panose="02010600040101010101" pitchFamily="2" charset="-122"/>
              </a:rPr>
              <a:t>实验室的一个项目</a:t>
            </a:r>
            <a:r>
              <a:rPr lang="en-US" altLang="zh-CN" dirty="0">
                <a:solidFill>
                  <a:schemeClr val="tx1">
                    <a:lumMod val="75000"/>
                    <a:lumOff val="25000"/>
                  </a:schemeClr>
                </a:solidFill>
                <a:ea typeface="华文楷体" panose="02010600040101010101" pitchFamily="2" charset="-122"/>
              </a:rPr>
              <a:t>,GroupLens Research</a:t>
            </a:r>
            <a:r>
              <a:rPr lang="zh-CN" altLang="en-US" dirty="0">
                <a:solidFill>
                  <a:schemeClr val="tx1">
                    <a:lumMod val="75000"/>
                    <a:lumOff val="25000"/>
                  </a:schemeClr>
                </a:solidFill>
                <a:ea typeface="华文楷体" panose="02010600040101010101" pitchFamily="2" charset="-122"/>
              </a:rPr>
              <a:t>实验室隶属于明尼苏达大学大学计算机系，</a:t>
            </a:r>
            <a:r>
              <a:rPr lang="en-US" altLang="zh-CN" dirty="0">
                <a:solidFill>
                  <a:schemeClr val="tx1">
                    <a:lumMod val="75000"/>
                    <a:lumOff val="25000"/>
                  </a:schemeClr>
                </a:solidFill>
                <a:ea typeface="华文楷体" panose="02010600040101010101" pitchFamily="2" charset="-122"/>
              </a:rPr>
              <a:t>MovieLens</a:t>
            </a:r>
            <a:r>
              <a:rPr lang="zh-CN" altLang="en-US" dirty="0">
                <a:solidFill>
                  <a:schemeClr val="tx1">
                    <a:lumMod val="75000"/>
                    <a:lumOff val="25000"/>
                  </a:schemeClr>
                </a:solidFill>
                <a:ea typeface="华文楷体" panose="02010600040101010101" pitchFamily="2" charset="-122"/>
              </a:rPr>
              <a:t>创建于</a:t>
            </a:r>
            <a:r>
              <a:rPr lang="en-US" altLang="zh-CN" dirty="0">
                <a:solidFill>
                  <a:schemeClr val="tx1">
                    <a:lumMod val="75000"/>
                    <a:lumOff val="25000"/>
                  </a:schemeClr>
                </a:solidFill>
                <a:ea typeface="华文楷体" panose="02010600040101010101" pitchFamily="2" charset="-122"/>
              </a:rPr>
              <a:t>1997</a:t>
            </a:r>
            <a:r>
              <a:rPr lang="zh-CN" altLang="en-US" dirty="0">
                <a:solidFill>
                  <a:schemeClr val="tx1">
                    <a:lumMod val="75000"/>
                    <a:lumOff val="25000"/>
                  </a:schemeClr>
                </a:solidFill>
                <a:ea typeface="华文楷体" panose="02010600040101010101" pitchFamily="2" charset="-122"/>
              </a:rPr>
              <a:t>年。</a:t>
            </a:r>
            <a:r>
              <a:rPr lang="en-US" altLang="zh-CN" dirty="0">
                <a:solidFill>
                  <a:schemeClr val="tx1">
                    <a:lumMod val="75000"/>
                    <a:lumOff val="25000"/>
                  </a:schemeClr>
                </a:solidFill>
                <a:ea typeface="华文楷体" panose="02010600040101010101" pitchFamily="2" charset="-122"/>
              </a:rPr>
              <a:t>MovieLens</a:t>
            </a:r>
            <a:r>
              <a:rPr lang="zh-CN" altLang="en-US" dirty="0">
                <a:solidFill>
                  <a:schemeClr val="tx1">
                    <a:lumMod val="75000"/>
                    <a:lumOff val="25000"/>
                  </a:schemeClr>
                </a:solidFill>
                <a:ea typeface="华文楷体" panose="02010600040101010101" pitchFamily="2" charset="-122"/>
              </a:rPr>
              <a:t>保存有用户对电影的评分，由此可进行个性化的协同过滤（推荐）。</a:t>
            </a:r>
            <a:endParaRPr lang="zh-CN" altLang="en-US" dirty="0">
              <a:solidFill>
                <a:schemeClr val="tx1">
                  <a:lumMod val="75000"/>
                  <a:lumOff val="25000"/>
                </a:schemeClr>
              </a:solidFill>
              <a:ea typeface="华文楷体" panose="02010600040101010101" pitchFamily="2" charset="-122"/>
            </a:endParaRPr>
          </a:p>
        </p:txBody>
      </p:sp>
      <p:sp useBgFill="1">
        <p:nvSpPr>
          <p:cNvPr id="20" name="文本框 19"/>
          <p:cNvSpPr txBox="1"/>
          <p:nvPr/>
        </p:nvSpPr>
        <p:spPr>
          <a:xfrm>
            <a:off x="253219" y="1303761"/>
            <a:ext cx="1107996" cy="369332"/>
          </a:xfrm>
          <a:prstGeom prst="rect">
            <a:avLst/>
          </a:prstGeom>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课题背景</a:t>
            </a:r>
            <a:endParaRPr lang="zh-CN" altLang="en-US" dirty="0">
              <a:latin typeface="华文楷体" panose="02010600040101010101" pitchFamily="2" charset="-122"/>
              <a:ea typeface="华文楷体" panose="02010600040101010101" pitchFamily="2" charset="-122"/>
            </a:endParaRPr>
          </a:p>
        </p:txBody>
      </p:sp>
      <p:sp useBgFill="1">
        <p:nvSpPr>
          <p:cNvPr id="21" name="文本框 20"/>
          <p:cNvSpPr txBox="1"/>
          <p:nvPr/>
        </p:nvSpPr>
        <p:spPr>
          <a:xfrm>
            <a:off x="1510237" y="1303761"/>
            <a:ext cx="1800493" cy="369332"/>
          </a:xfrm>
          <a:prstGeom prst="rect">
            <a:avLst/>
          </a:prstGeom>
        </p:spPr>
        <p:txBody>
          <a:bodyPr wrap="none" rtlCol="0">
            <a:spAutoFit/>
          </a:bodyPr>
          <a:lstStyle/>
          <a:p>
            <a:r>
              <a:rPr lang="zh-CN" altLang="en-US" dirty="0">
                <a:latin typeface="华文楷体" panose="02010600040101010101" pitchFamily="2" charset="-122"/>
                <a:ea typeface="华文楷体" panose="02010600040101010101" pitchFamily="2" charset="-122"/>
              </a:rPr>
              <a:t>协同推荐的原理</a:t>
            </a:r>
          </a:p>
        </p:txBody>
      </p:sp>
      <p:sp>
        <p:nvSpPr>
          <p:cNvPr id="22" name="文本框 21"/>
          <p:cNvSpPr txBox="1"/>
          <p:nvPr/>
        </p:nvSpPr>
        <p:spPr>
          <a:xfrm>
            <a:off x="3459751" y="1303761"/>
            <a:ext cx="1800493"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余弦相似度设计</a:t>
            </a:r>
          </a:p>
        </p:txBody>
      </p:sp>
      <p:sp>
        <p:nvSpPr>
          <p:cNvPr id="23" name="文本框 22"/>
          <p:cNvSpPr txBox="1"/>
          <p:nvPr/>
        </p:nvSpPr>
        <p:spPr>
          <a:xfrm>
            <a:off x="5260244" y="1303761"/>
            <a:ext cx="2003625"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相关</a:t>
            </a:r>
            <a:r>
              <a:rPr lang="en-US" altLang="zh-CN" dirty="0">
                <a:solidFill>
                  <a:schemeClr val="tx1">
                    <a:lumMod val="75000"/>
                    <a:lumOff val="25000"/>
                  </a:schemeClr>
                </a:solidFill>
                <a:ea typeface="华文楷体" panose="02010600040101010101" pitchFamily="2" charset="-122"/>
              </a:rPr>
              <a:t>Web</a:t>
            </a:r>
            <a:r>
              <a:rPr lang="zh-CN" altLang="en-US" dirty="0">
                <a:solidFill>
                  <a:schemeClr val="tx1">
                    <a:lumMod val="75000"/>
                    <a:lumOff val="25000"/>
                  </a:schemeClr>
                </a:solidFill>
                <a:ea typeface="华文楷体" panose="02010600040101010101" pitchFamily="2" charset="-122"/>
              </a:rPr>
              <a:t>模块设计</a:t>
            </a:r>
          </a:p>
        </p:txBody>
      </p:sp>
      <p:sp>
        <p:nvSpPr>
          <p:cNvPr id="24" name="文本框 23"/>
          <p:cNvSpPr txBox="1"/>
          <p:nvPr/>
        </p:nvSpPr>
        <p:spPr>
          <a:xfrm>
            <a:off x="7245589" y="1296515"/>
            <a:ext cx="1800493" cy="369332"/>
          </a:xfrm>
          <a:prstGeom prst="rect">
            <a:avLst/>
          </a:prstGeom>
          <a:solidFill>
            <a:srgbClr val="5C307D"/>
          </a:solidFill>
        </p:spPr>
        <p:txBody>
          <a:bodyPr wrap="none" rtlCol="0">
            <a:spAutoFit/>
          </a:bodyPr>
          <a:lstStyle/>
          <a:p>
            <a:r>
              <a:rPr lang="zh-CN" altLang="en-US" dirty="0">
                <a:solidFill>
                  <a:schemeClr val="bg1"/>
                </a:solidFill>
                <a:ea typeface="华文楷体" panose="02010600040101010101" pitchFamily="2" charset="-122"/>
              </a:rPr>
              <a:t>测试数据及方法</a:t>
            </a:r>
          </a:p>
        </p:txBody>
      </p:sp>
      <p:pic>
        <p:nvPicPr>
          <p:cNvPr id="13" name="图片 12"/>
          <p:cNvPicPr>
            <a:picLocks noChangeAspect="1"/>
          </p:cNvPicPr>
          <p:nvPr/>
        </p:nvPicPr>
        <p:blipFill rotWithShape="1">
          <a:blip r:embed="rId2" cstate="print">
            <a:extLst>
              <a:ext uri="{28A0092B-C50C-407E-A947-70E740481C1C}">
                <a14:useLocalDpi xmlns:a14="http://schemas.microsoft.com/office/drawing/2010/main" val="0"/>
              </a:ext>
            </a:extLst>
          </a:blip>
          <a:srcRect l="8906" t="21205" r="5808" b="64016"/>
          <a:stretch/>
        </p:blipFill>
        <p:spPr>
          <a:xfrm>
            <a:off x="122389" y="58654"/>
            <a:ext cx="3419418" cy="761711"/>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4846" y="4527790"/>
            <a:ext cx="1498413" cy="1523809"/>
          </a:xfrm>
          <a:prstGeom prst="rect">
            <a:avLst/>
          </a:prstGeom>
        </p:spPr>
      </p:pic>
      <p:sp>
        <p:nvSpPr>
          <p:cNvPr id="5" name="文本框 4"/>
          <p:cNvSpPr txBox="1"/>
          <p:nvPr/>
        </p:nvSpPr>
        <p:spPr>
          <a:xfrm>
            <a:off x="2821942" y="4605049"/>
            <a:ext cx="5323893" cy="1446550"/>
          </a:xfrm>
          <a:prstGeom prst="rect">
            <a:avLst/>
          </a:prstGeom>
          <a:noFill/>
        </p:spPr>
        <p:txBody>
          <a:bodyPr wrap="none" rtlCol="0">
            <a:spAutoFit/>
          </a:bodyPr>
          <a:lstStyle/>
          <a:p>
            <a:r>
              <a:rPr lang="en-US" altLang="zh-CN" sz="8800" dirty="0" smtClean="0">
                <a:solidFill>
                  <a:srgbClr val="3F3F3F"/>
                </a:solidFill>
                <a:latin typeface="Times New Roman" panose="02020603050405020304" pitchFamily="18" charset="0"/>
                <a:cs typeface="Times New Roman" panose="02020603050405020304" pitchFamily="18" charset="0"/>
              </a:rPr>
              <a:t>MovieLens</a:t>
            </a:r>
            <a:endParaRPr lang="zh-CN" altLang="en-US" sz="2800" dirty="0">
              <a:solidFill>
                <a:srgbClr val="3F3F3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01792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0"/>
          <p:cNvSpPr txBox="1"/>
          <p:nvPr/>
        </p:nvSpPr>
        <p:spPr>
          <a:xfrm>
            <a:off x="653216" y="1417465"/>
            <a:ext cx="3998794" cy="461665"/>
          </a:xfrm>
          <a:prstGeom prst="rect">
            <a:avLst/>
          </a:prstGeom>
          <a:noFill/>
          <a:ln>
            <a:noFill/>
          </a:ln>
        </p:spPr>
        <p:txBody>
          <a:bodyPr wrap="square" rtlCol="0">
            <a:spAutoFit/>
          </a:bodyPr>
          <a:lstStyle/>
          <a:p>
            <a:r>
              <a:rPr lang="zh-CN" altLang="en-US" sz="2400" b="1" dirty="0">
                <a:solidFill>
                  <a:schemeClr val="tx1">
                    <a:lumMod val="75000"/>
                    <a:lumOff val="25000"/>
                  </a:schemeClr>
                </a:solidFill>
                <a:ea typeface="华文楷体" panose="02010600040101010101" pitchFamily="2" charset="-122"/>
              </a:rPr>
              <a:t>总结</a:t>
            </a:r>
            <a:endParaRPr lang="zh-CN" altLang="en-US" sz="2400" b="1" dirty="0">
              <a:solidFill>
                <a:schemeClr val="tx1">
                  <a:lumMod val="75000"/>
                  <a:lumOff val="25000"/>
                </a:schemeClr>
              </a:solidFill>
              <a:ea typeface="华文楷体" panose="02010600040101010101" pitchFamily="2" charset="-122"/>
            </a:endParaRPr>
          </a:p>
        </p:txBody>
      </p:sp>
      <p:sp>
        <p:nvSpPr>
          <p:cNvPr id="35" name="矩形 34"/>
          <p:cNvSpPr/>
          <p:nvPr/>
        </p:nvSpPr>
        <p:spPr>
          <a:xfrm>
            <a:off x="382138" y="1530219"/>
            <a:ext cx="271078" cy="271078"/>
          </a:xfrm>
          <a:prstGeom prst="rect">
            <a:avLst/>
          </a:prstGeom>
          <a:solidFill>
            <a:schemeClr val="bg1">
              <a:lumMod val="75000"/>
            </a:schemeClr>
          </a:solidFill>
          <a:ln>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l="8906" t="21205" r="5808" b="64016"/>
          <a:stretch/>
        </p:blipFill>
        <p:spPr>
          <a:xfrm>
            <a:off x="122389" y="58654"/>
            <a:ext cx="3419418" cy="761711"/>
          </a:xfrm>
          <a:prstGeom prst="rect">
            <a:avLst/>
          </a:prstGeom>
        </p:spPr>
      </p:pic>
      <p:sp>
        <p:nvSpPr>
          <p:cNvPr id="2" name="矩形 1"/>
          <p:cNvSpPr/>
          <p:nvPr/>
        </p:nvSpPr>
        <p:spPr>
          <a:xfrm>
            <a:off x="382138" y="1991884"/>
            <a:ext cx="8233052" cy="3416320"/>
          </a:xfrm>
          <a:prstGeom prst="rect">
            <a:avLst/>
          </a:prstGeom>
        </p:spPr>
        <p:txBody>
          <a:bodyPr wrap="square">
            <a:spAutoFit/>
          </a:bodyPr>
          <a:lstStyle/>
          <a:p>
            <a:pPr indent="266700" algn="just">
              <a:spcAft>
                <a:spcPts val="0"/>
              </a:spcAft>
            </a:pPr>
            <a:r>
              <a:rPr lang="zh-CN" altLang="zh-CN" kern="100" dirty="0">
                <a:latin typeface="Times New Roman" panose="02020603050405020304" pitchFamily="18" charset="0"/>
                <a:cs typeface="Times New Roman" panose="02020603050405020304" pitchFamily="18" charset="0"/>
              </a:rPr>
              <a:t>本文通过对协同过滤推荐算法、</a:t>
            </a:r>
            <a:r>
              <a:rPr lang="en-US" altLang="zh-CN" kern="100" dirty="0">
                <a:latin typeface="Times New Roman" panose="02020603050405020304" pitchFamily="18" charset="0"/>
                <a:cs typeface="Times New Roman" panose="02020603050405020304" pitchFamily="18" charset="0"/>
              </a:rPr>
              <a:t>Java</a:t>
            </a:r>
            <a:r>
              <a:rPr lang="zh-CN" altLang="zh-CN" kern="100" dirty="0">
                <a:latin typeface="Times New Roman" panose="02020603050405020304" pitchFamily="18" charset="0"/>
                <a:cs typeface="Times New Roman" panose="02020603050405020304" pitchFamily="18" charset="0"/>
              </a:rPr>
              <a:t>高级特性以及</a:t>
            </a:r>
            <a:r>
              <a:rPr lang="en-US" altLang="zh-CN" kern="100" dirty="0" err="1">
                <a:latin typeface="Times New Roman" panose="02020603050405020304" pitchFamily="18" charset="0"/>
                <a:cs typeface="Times New Roman" panose="02020603050405020304" pitchFamily="18" charset="0"/>
              </a:rPr>
              <a:t>SpringMVC</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Spring</a:t>
            </a:r>
            <a:r>
              <a:rPr lang="zh-CN" altLang="zh-CN" kern="100" dirty="0">
                <a:latin typeface="Times New Roman" panose="02020603050405020304" pitchFamily="18" charset="0"/>
                <a:cs typeface="Times New Roman" panose="02020603050405020304" pitchFamily="18" charset="0"/>
              </a:rPr>
              <a:t>，</a:t>
            </a:r>
            <a:r>
              <a:rPr lang="en-US" altLang="zh-CN" kern="100" dirty="0" err="1">
                <a:latin typeface="Times New Roman" panose="02020603050405020304" pitchFamily="18" charset="0"/>
                <a:cs typeface="Times New Roman" panose="02020603050405020304" pitchFamily="18" charset="0"/>
              </a:rPr>
              <a:t>MyBatis</a:t>
            </a:r>
            <a:r>
              <a:rPr lang="zh-CN" altLang="zh-CN" kern="100" dirty="0">
                <a:latin typeface="Times New Roman" panose="02020603050405020304" pitchFamily="18" charset="0"/>
                <a:cs typeface="Times New Roman" panose="02020603050405020304" pitchFamily="18" charset="0"/>
              </a:rPr>
              <a:t>等相关知识技术的深入研究，实现了一个基于</a:t>
            </a:r>
            <a:r>
              <a:rPr lang="en-US" altLang="zh-CN" kern="100" dirty="0">
                <a:latin typeface="Times New Roman" panose="02020603050405020304" pitchFamily="18" charset="0"/>
                <a:cs typeface="Times New Roman" panose="02020603050405020304" pitchFamily="18" charset="0"/>
              </a:rPr>
              <a:t>Java</a:t>
            </a:r>
            <a:r>
              <a:rPr lang="zh-CN" altLang="zh-CN" kern="100" dirty="0">
                <a:latin typeface="Times New Roman" panose="02020603050405020304" pitchFamily="18" charset="0"/>
                <a:cs typeface="Times New Roman" panose="02020603050405020304" pitchFamily="18" charset="0"/>
              </a:rPr>
              <a:t>的协同过滤推荐类库，并且给出了基于</a:t>
            </a:r>
            <a:r>
              <a:rPr lang="en-US" altLang="zh-CN" kern="100" dirty="0">
                <a:latin typeface="Times New Roman" panose="02020603050405020304" pitchFamily="18" charset="0"/>
                <a:cs typeface="Times New Roman" panose="02020603050405020304" pitchFamily="18" charset="0"/>
              </a:rPr>
              <a:t>SSI</a:t>
            </a:r>
            <a:r>
              <a:rPr lang="zh-CN" altLang="zh-CN" kern="100" dirty="0">
                <a:latin typeface="Times New Roman" panose="02020603050405020304" pitchFamily="18" charset="0"/>
                <a:cs typeface="Times New Roman" panose="02020603050405020304" pitchFamily="18" charset="0"/>
              </a:rPr>
              <a:t>架构的</a:t>
            </a:r>
            <a:r>
              <a:rPr lang="en-US" altLang="zh-CN" kern="100" dirty="0">
                <a:latin typeface="Times New Roman" panose="02020603050405020304" pitchFamily="18" charset="0"/>
                <a:cs typeface="Times New Roman" panose="02020603050405020304" pitchFamily="18" charset="0"/>
              </a:rPr>
              <a:t>Web</a:t>
            </a:r>
            <a:r>
              <a:rPr lang="zh-CN" altLang="zh-CN" kern="100" dirty="0">
                <a:latin typeface="Times New Roman" panose="02020603050405020304" pitchFamily="18" charset="0"/>
                <a:cs typeface="Times New Roman" panose="02020603050405020304" pitchFamily="18" charset="0"/>
              </a:rPr>
              <a:t>项目</a:t>
            </a:r>
            <a:r>
              <a:rPr lang="en-US" altLang="zh-CN" kern="100" dirty="0">
                <a:latin typeface="Times New Roman" panose="02020603050405020304" pitchFamily="18" charset="0"/>
                <a:cs typeface="Times New Roman" panose="02020603050405020304" pitchFamily="18" charset="0"/>
              </a:rPr>
              <a:t>Demo</a:t>
            </a:r>
            <a:r>
              <a:rPr lang="zh-CN" altLang="zh-CN" kern="100" dirty="0">
                <a:latin typeface="Times New Roman" panose="02020603050405020304" pitchFamily="18" charset="0"/>
                <a:cs typeface="Times New Roman" panose="02020603050405020304" pitchFamily="18" charset="0"/>
              </a:rPr>
              <a:t>。方便大家使用、学习和研究。通过本文的深入研究，得出一下结论：</a:t>
            </a:r>
            <a:endParaRPr lang="zh-CN" altLang="zh-CN" sz="1400" kern="100" dirty="0">
              <a:latin typeface="Calibri" panose="020F0502020204030204" pitchFamily="34" charset="0"/>
              <a:cs typeface="Times New Roman" panose="02020603050405020304" pitchFamily="18" charset="0"/>
            </a:endParaRPr>
          </a:p>
          <a:p>
            <a:pPr marL="342900" lvl="0" indent="-342900" algn="just">
              <a:spcAft>
                <a:spcPts val="0"/>
              </a:spcAft>
              <a:buFont typeface="+mj-lt"/>
              <a:buAutoNum type="arabicParenBoth"/>
            </a:pPr>
            <a:r>
              <a:rPr lang="zh-CN" altLang="zh-CN" kern="100" dirty="0">
                <a:latin typeface="Times New Roman" panose="02020603050405020304" pitchFamily="18" charset="0"/>
                <a:cs typeface="Times New Roman" panose="02020603050405020304" pitchFamily="18" charset="0"/>
              </a:rPr>
              <a:t>在设计类库时应充分考虑到使用的场景，大胆的设计，可以考虑使用高级特性，但使用高级特性不是目的，目的是方便更方便的使用该类库。</a:t>
            </a:r>
            <a:endParaRPr lang="zh-CN" altLang="zh-CN" sz="1400" kern="100" dirty="0">
              <a:latin typeface="Calibri" panose="020F0502020204030204" pitchFamily="34" charset="0"/>
              <a:cs typeface="Times New Roman" panose="02020603050405020304" pitchFamily="18" charset="0"/>
            </a:endParaRPr>
          </a:p>
          <a:p>
            <a:pPr marL="342900" lvl="0" indent="-342900" algn="just">
              <a:spcAft>
                <a:spcPts val="0"/>
              </a:spcAft>
              <a:buFont typeface="+mj-lt"/>
              <a:buAutoNum type="arabicParenBoth"/>
            </a:pPr>
            <a:r>
              <a:rPr lang="zh-CN" altLang="zh-CN" kern="100" dirty="0">
                <a:latin typeface="Times New Roman" panose="02020603050405020304" pitchFamily="18" charset="0"/>
                <a:cs typeface="Times New Roman" panose="02020603050405020304" pitchFamily="18" charset="0"/>
              </a:rPr>
              <a:t>在开发的时候要充分考虑可扩展性，力求简单拓展，无论是类库还是其他。</a:t>
            </a:r>
            <a:endParaRPr lang="zh-CN" altLang="zh-CN" sz="1400" kern="100" dirty="0">
              <a:latin typeface="Calibri" panose="020F0502020204030204" pitchFamily="34" charset="0"/>
              <a:cs typeface="Times New Roman" panose="02020603050405020304" pitchFamily="18" charset="0"/>
            </a:endParaRPr>
          </a:p>
          <a:p>
            <a:pPr marL="342900" lvl="0" indent="-342900" algn="just">
              <a:spcAft>
                <a:spcPts val="0"/>
              </a:spcAft>
              <a:buFont typeface="+mj-lt"/>
              <a:buAutoNum type="arabicParenBoth"/>
            </a:pPr>
            <a:r>
              <a:rPr lang="zh-CN" altLang="zh-CN" kern="100" dirty="0">
                <a:latin typeface="Times New Roman" panose="02020603050405020304" pitchFamily="18" charset="0"/>
                <a:cs typeface="Times New Roman" panose="02020603050405020304" pitchFamily="18" charset="0"/>
              </a:rPr>
              <a:t>采用</a:t>
            </a:r>
            <a:r>
              <a:rPr lang="en-US" altLang="zh-CN" kern="100" dirty="0" err="1">
                <a:latin typeface="Times New Roman" panose="02020603050405020304" pitchFamily="18" charset="0"/>
                <a:cs typeface="Times New Roman" panose="02020603050405020304" pitchFamily="18" charset="0"/>
              </a:rPr>
              <a:t>SpringMVC</a:t>
            </a:r>
            <a:r>
              <a:rPr lang="zh-CN" altLang="zh-CN" kern="100" dirty="0">
                <a:latin typeface="Times New Roman" panose="02020603050405020304" pitchFamily="18" charset="0"/>
                <a:cs typeface="Times New Roman" panose="02020603050405020304" pitchFamily="18" charset="0"/>
              </a:rPr>
              <a:t>可以十分轻松清晰的设计视图和具体逻辑的结构，方便前端和后端服务的对接，有利于后期系统拓展和维护。</a:t>
            </a:r>
            <a:endParaRPr lang="zh-CN" altLang="zh-CN" sz="1400" kern="100" dirty="0">
              <a:latin typeface="Calibri" panose="020F0502020204030204" pitchFamily="34" charset="0"/>
              <a:cs typeface="Times New Roman" panose="02020603050405020304" pitchFamily="18" charset="0"/>
            </a:endParaRPr>
          </a:p>
          <a:p>
            <a:pPr marL="342900" lvl="0" indent="-342900" algn="just">
              <a:spcAft>
                <a:spcPts val="0"/>
              </a:spcAft>
              <a:buFont typeface="+mj-lt"/>
              <a:buAutoNum type="arabicParenBoth"/>
            </a:pPr>
            <a:r>
              <a:rPr lang="zh-CN" altLang="zh-CN" kern="100" dirty="0">
                <a:latin typeface="Times New Roman" panose="02020603050405020304" pitchFamily="18" charset="0"/>
                <a:cs typeface="Times New Roman" panose="02020603050405020304" pitchFamily="18" charset="0"/>
              </a:rPr>
              <a:t>采用</a:t>
            </a:r>
            <a:r>
              <a:rPr lang="en-US" altLang="zh-CN" kern="100" dirty="0" err="1">
                <a:latin typeface="Times New Roman" panose="02020603050405020304" pitchFamily="18" charset="0"/>
                <a:cs typeface="Times New Roman" panose="02020603050405020304" pitchFamily="18" charset="0"/>
              </a:rPr>
              <a:t>MyBatis</a:t>
            </a:r>
            <a:r>
              <a:rPr lang="zh-CN" altLang="zh-CN" kern="100" dirty="0">
                <a:latin typeface="Times New Roman" panose="02020603050405020304" pitchFamily="18" charset="0"/>
                <a:cs typeface="Times New Roman" panose="02020603050405020304" pitchFamily="18" charset="0"/>
              </a:rPr>
              <a:t>可以简单快捷的使用</a:t>
            </a:r>
            <a:r>
              <a:rPr lang="en-US" altLang="zh-CN" kern="100" dirty="0">
                <a:latin typeface="Times New Roman" panose="02020603050405020304" pitchFamily="18" charset="0"/>
                <a:cs typeface="Times New Roman" panose="02020603050405020304" pitchFamily="18" charset="0"/>
              </a:rPr>
              <a:t>Native SQL</a:t>
            </a:r>
            <a:r>
              <a:rPr lang="zh-CN" altLang="zh-CN" kern="100" dirty="0">
                <a:latin typeface="Times New Roman" panose="02020603050405020304" pitchFamily="18" charset="0"/>
                <a:cs typeface="Times New Roman" panose="02020603050405020304" pitchFamily="18" charset="0"/>
              </a:rPr>
              <a:t>，优化数据库性能时比较方便。</a:t>
            </a:r>
            <a:endParaRPr lang="zh-CN" altLang="zh-CN" sz="1400" kern="100" dirty="0">
              <a:latin typeface="Calibri" panose="020F0502020204030204" pitchFamily="34" charset="0"/>
              <a:cs typeface="Times New Roman" panose="02020603050405020304" pitchFamily="18" charset="0"/>
            </a:endParaRPr>
          </a:p>
          <a:p>
            <a:pPr marL="342900" lvl="0" indent="-342900" algn="just">
              <a:spcAft>
                <a:spcPts val="0"/>
              </a:spcAft>
              <a:buFont typeface="+mj-lt"/>
              <a:buAutoNum type="arabicParenBoth"/>
            </a:pPr>
            <a:r>
              <a:rPr lang="zh-CN" altLang="zh-CN" kern="100" dirty="0">
                <a:latin typeface="Times New Roman" panose="02020603050405020304" pitchFamily="18" charset="0"/>
                <a:cs typeface="Times New Roman" panose="02020603050405020304" pitchFamily="18" charset="0"/>
              </a:rPr>
              <a:t>使用</a:t>
            </a:r>
            <a:r>
              <a:rPr lang="en-US" altLang="zh-CN" kern="100" dirty="0">
                <a:latin typeface="Times New Roman" panose="02020603050405020304" pitchFamily="18" charset="0"/>
                <a:cs typeface="Times New Roman" panose="02020603050405020304" pitchFamily="18" charset="0"/>
              </a:rPr>
              <a:t>MVC</a:t>
            </a:r>
            <a:r>
              <a:rPr lang="zh-CN" altLang="zh-CN" kern="100" dirty="0">
                <a:latin typeface="Times New Roman" panose="02020603050405020304" pitchFamily="18" charset="0"/>
                <a:cs typeface="Times New Roman" panose="02020603050405020304" pitchFamily="18" charset="0"/>
              </a:rPr>
              <a:t>模式，可以使项目结构清晰，有利于功能的解耦，简化开发流程，专注开发具体的模块功能</a:t>
            </a:r>
            <a:r>
              <a:rPr lang="zh-CN" altLang="zh-CN" kern="100" dirty="0" smtClean="0">
                <a:latin typeface="Times New Roman" panose="02020603050405020304" pitchFamily="18" charset="0"/>
                <a:cs typeface="Times New Roman" panose="02020603050405020304" pitchFamily="18" charset="0"/>
              </a:rPr>
              <a:t>。</a:t>
            </a:r>
            <a:endParaRPr lang="zh-CN" altLang="zh-CN" sz="14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839818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0"/>
          <p:cNvSpPr txBox="1"/>
          <p:nvPr/>
        </p:nvSpPr>
        <p:spPr>
          <a:xfrm>
            <a:off x="653216" y="1417465"/>
            <a:ext cx="3998794" cy="461665"/>
          </a:xfrm>
          <a:prstGeom prst="rect">
            <a:avLst/>
          </a:prstGeom>
          <a:noFill/>
          <a:ln>
            <a:noFill/>
          </a:ln>
        </p:spPr>
        <p:txBody>
          <a:bodyPr wrap="square" rtlCol="0">
            <a:spAutoFit/>
          </a:bodyPr>
          <a:lstStyle/>
          <a:p>
            <a:r>
              <a:rPr lang="zh-CN" altLang="en-US" sz="2400" b="1" dirty="0">
                <a:solidFill>
                  <a:schemeClr val="tx1">
                    <a:lumMod val="75000"/>
                    <a:lumOff val="25000"/>
                  </a:schemeClr>
                </a:solidFill>
                <a:ea typeface="华文楷体" panose="02010600040101010101" pitchFamily="2" charset="-122"/>
              </a:rPr>
              <a:t>总结</a:t>
            </a:r>
            <a:endParaRPr lang="zh-CN" altLang="en-US" sz="2400" b="1" dirty="0">
              <a:solidFill>
                <a:schemeClr val="tx1">
                  <a:lumMod val="75000"/>
                  <a:lumOff val="25000"/>
                </a:schemeClr>
              </a:solidFill>
              <a:ea typeface="华文楷体" panose="02010600040101010101" pitchFamily="2" charset="-122"/>
            </a:endParaRPr>
          </a:p>
        </p:txBody>
      </p:sp>
      <p:sp>
        <p:nvSpPr>
          <p:cNvPr id="35" name="矩形 34"/>
          <p:cNvSpPr/>
          <p:nvPr/>
        </p:nvSpPr>
        <p:spPr>
          <a:xfrm>
            <a:off x="382138" y="1530219"/>
            <a:ext cx="271078" cy="271078"/>
          </a:xfrm>
          <a:prstGeom prst="rect">
            <a:avLst/>
          </a:prstGeom>
          <a:solidFill>
            <a:schemeClr val="bg1">
              <a:lumMod val="75000"/>
            </a:schemeClr>
          </a:solidFill>
          <a:ln>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l="8906" t="21205" r="5808" b="64016"/>
          <a:stretch/>
        </p:blipFill>
        <p:spPr>
          <a:xfrm>
            <a:off x="122389" y="58654"/>
            <a:ext cx="3419418" cy="761711"/>
          </a:xfrm>
          <a:prstGeom prst="rect">
            <a:avLst/>
          </a:prstGeom>
        </p:spPr>
      </p:pic>
      <p:sp>
        <p:nvSpPr>
          <p:cNvPr id="2" name="矩形 1"/>
          <p:cNvSpPr/>
          <p:nvPr/>
        </p:nvSpPr>
        <p:spPr>
          <a:xfrm>
            <a:off x="382138" y="1991884"/>
            <a:ext cx="8233052" cy="3077766"/>
          </a:xfrm>
          <a:prstGeom prst="rect">
            <a:avLst/>
          </a:prstGeom>
        </p:spPr>
        <p:txBody>
          <a:bodyPr wrap="square">
            <a:spAutoFit/>
          </a:bodyPr>
          <a:lstStyle/>
          <a:p>
            <a:pPr indent="266700" algn="just">
              <a:spcAft>
                <a:spcPts val="0"/>
              </a:spcAft>
            </a:pPr>
            <a:r>
              <a:rPr lang="zh-CN" altLang="zh-CN" kern="100" dirty="0">
                <a:latin typeface="Times New Roman" panose="02020603050405020304" pitchFamily="18" charset="0"/>
                <a:cs typeface="Times New Roman" panose="02020603050405020304" pitchFamily="18" charset="0"/>
              </a:rPr>
              <a:t>虽然开发出来的类库和该</a:t>
            </a:r>
            <a:r>
              <a:rPr lang="en-US" altLang="zh-CN" kern="100" dirty="0">
                <a:latin typeface="Times New Roman" panose="02020603050405020304" pitchFamily="18" charset="0"/>
                <a:cs typeface="Times New Roman" panose="02020603050405020304" pitchFamily="18" charset="0"/>
              </a:rPr>
              <a:t>Web</a:t>
            </a:r>
            <a:r>
              <a:rPr lang="zh-CN" altLang="zh-CN" kern="100" dirty="0">
                <a:latin typeface="Times New Roman" panose="02020603050405020304" pitchFamily="18" charset="0"/>
                <a:cs typeface="Times New Roman" panose="02020603050405020304" pitchFamily="18" charset="0"/>
              </a:rPr>
              <a:t>项目</a:t>
            </a:r>
            <a:r>
              <a:rPr lang="en-US" altLang="zh-CN" kern="100" dirty="0">
                <a:latin typeface="Times New Roman" panose="02020603050405020304" pitchFamily="18" charset="0"/>
                <a:cs typeface="Times New Roman" panose="02020603050405020304" pitchFamily="18" charset="0"/>
              </a:rPr>
              <a:t>Demo</a:t>
            </a:r>
            <a:r>
              <a:rPr lang="zh-CN" altLang="zh-CN" kern="100" dirty="0">
                <a:latin typeface="Times New Roman" panose="02020603050405020304" pitchFamily="18" charset="0"/>
                <a:cs typeface="Times New Roman" panose="02020603050405020304" pitchFamily="18" charset="0"/>
              </a:rPr>
              <a:t>有较多的优势，但是也存在一些问题。随着新的技术知识的不断涌现，要使程序能够高效运行，就要做进一步的研究和试验：</a:t>
            </a:r>
          </a:p>
          <a:p>
            <a:pPr marL="342900" lvl="0" indent="-342900" algn="just">
              <a:spcAft>
                <a:spcPts val="0"/>
              </a:spcAft>
              <a:buFont typeface="+mj-lt"/>
              <a:buAutoNum type="arabicParenBoth"/>
            </a:pPr>
            <a:r>
              <a:rPr lang="zh-CN" altLang="zh-CN" kern="100" dirty="0">
                <a:latin typeface="Times New Roman" panose="02020603050405020304" pitchFamily="18" charset="0"/>
                <a:cs typeface="Times New Roman" panose="02020603050405020304" pitchFamily="18" charset="0"/>
              </a:rPr>
              <a:t>计算相似度涉及多维空间向量，需要的数据量比较大，尤其是在大数据时代，这就需要优化</a:t>
            </a:r>
            <a:r>
              <a:rPr lang="en-US" altLang="zh-CN" kern="100" dirty="0">
                <a:latin typeface="Times New Roman" panose="02020603050405020304" pitchFamily="18" charset="0"/>
                <a:cs typeface="Times New Roman" panose="02020603050405020304" pitchFamily="18" charset="0"/>
              </a:rPr>
              <a:t>MySQL</a:t>
            </a:r>
            <a:r>
              <a:rPr lang="zh-CN" altLang="zh-CN" kern="100" dirty="0">
                <a:latin typeface="Times New Roman" panose="02020603050405020304" pitchFamily="18" charset="0"/>
                <a:cs typeface="Times New Roman" panose="02020603050405020304" pitchFamily="18" charset="0"/>
              </a:rPr>
              <a:t>数据的存储结构，适当数据冗余，建立合适的索引，优化</a:t>
            </a:r>
            <a:r>
              <a:rPr lang="en-US" altLang="zh-CN" kern="100" dirty="0">
                <a:latin typeface="Times New Roman" panose="02020603050405020304" pitchFamily="18" charset="0"/>
                <a:cs typeface="Times New Roman" panose="02020603050405020304" pitchFamily="18" charset="0"/>
              </a:rPr>
              <a:t>IO</a:t>
            </a:r>
            <a:r>
              <a:rPr lang="zh-CN" altLang="zh-CN" kern="100" dirty="0">
                <a:latin typeface="Times New Roman" panose="02020603050405020304" pitchFamily="18" charset="0"/>
                <a:cs typeface="Times New Roman" panose="02020603050405020304" pitchFamily="18" charset="0"/>
              </a:rPr>
              <a:t>性能。还可以尝试使用</a:t>
            </a:r>
            <a:r>
              <a:rPr lang="en-US" altLang="zh-CN" kern="100" dirty="0" err="1">
                <a:latin typeface="Times New Roman" panose="02020603050405020304" pitchFamily="18" charset="0"/>
                <a:cs typeface="Times New Roman" panose="02020603050405020304" pitchFamily="18" charset="0"/>
              </a:rPr>
              <a:t>NoSQL</a:t>
            </a:r>
            <a:r>
              <a:rPr lang="zh-CN" altLang="zh-CN" kern="100" dirty="0">
                <a:latin typeface="Times New Roman" panose="02020603050405020304" pitchFamily="18" charset="0"/>
                <a:cs typeface="Times New Roman" panose="02020603050405020304" pitchFamily="18" charset="0"/>
              </a:rPr>
              <a:t>数据库，例如</a:t>
            </a:r>
            <a:r>
              <a:rPr lang="en-US" altLang="zh-CN" kern="100" dirty="0" err="1">
                <a:latin typeface="Times New Roman" panose="02020603050405020304" pitchFamily="18" charset="0"/>
                <a:cs typeface="Times New Roman" panose="02020603050405020304" pitchFamily="18" charset="0"/>
              </a:rPr>
              <a:t>PostgreSQL</a:t>
            </a:r>
            <a:r>
              <a:rPr lang="zh-CN" altLang="zh-CN" kern="100" dirty="0">
                <a:latin typeface="Times New Roman" panose="02020603050405020304" pitchFamily="18" charset="0"/>
                <a:cs typeface="Times New Roman" panose="02020603050405020304" pitchFamily="18" charset="0"/>
              </a:rPr>
              <a:t>、</a:t>
            </a:r>
            <a:r>
              <a:rPr lang="en-US" altLang="zh-CN" kern="100" dirty="0" err="1">
                <a:latin typeface="Times New Roman" panose="02020603050405020304" pitchFamily="18" charset="0"/>
                <a:cs typeface="Times New Roman" panose="02020603050405020304" pitchFamily="18" charset="0"/>
              </a:rPr>
              <a:t>MongoDB</a:t>
            </a:r>
            <a:r>
              <a:rPr lang="zh-CN" altLang="zh-CN" kern="100" dirty="0">
                <a:latin typeface="Times New Roman" panose="02020603050405020304" pitchFamily="18" charset="0"/>
                <a:cs typeface="Times New Roman" panose="02020603050405020304" pitchFamily="18" charset="0"/>
              </a:rPr>
              <a:t>等，提高性能。</a:t>
            </a:r>
          </a:p>
          <a:p>
            <a:pPr marL="342900" lvl="0" indent="-342900" algn="just">
              <a:spcAft>
                <a:spcPts val="0"/>
              </a:spcAft>
              <a:buFont typeface="+mj-lt"/>
              <a:buAutoNum type="arabicParenBoth"/>
            </a:pPr>
            <a:r>
              <a:rPr lang="zh-CN" altLang="zh-CN" kern="100" dirty="0">
                <a:latin typeface="Times New Roman" panose="02020603050405020304" pitchFamily="18" charset="0"/>
                <a:cs typeface="Times New Roman" panose="02020603050405020304" pitchFamily="18" charset="0"/>
              </a:rPr>
              <a:t>计算相似度同样计算量也非常大，可以设计多线程分布式服务来解决这个问题，同时关注和研究新的高效的相似度计算算法，拓展在本类库中。</a:t>
            </a:r>
          </a:p>
          <a:p>
            <a:pPr algn="just">
              <a:spcAft>
                <a:spcPts val="0"/>
              </a:spcAft>
            </a:pPr>
            <a:r>
              <a:rPr lang="en-US" altLang="zh-CN" kern="100" dirty="0">
                <a:latin typeface="Times New Roman" panose="02020603050405020304" pitchFamily="18" charset="0"/>
                <a:cs typeface="Times New Roman" panose="02020603050405020304" pitchFamily="18" charset="0"/>
              </a:rPr>
              <a:t> </a:t>
            </a:r>
            <a:endParaRPr lang="zh-CN" altLang="zh-CN" kern="100" dirty="0">
              <a:latin typeface="Times New Roman" panose="02020603050405020304" pitchFamily="18" charset="0"/>
              <a:cs typeface="Times New Roman" panose="02020603050405020304" pitchFamily="18" charset="0"/>
            </a:endParaRPr>
          </a:p>
          <a:p>
            <a:pPr indent="266700" algn="just">
              <a:spcAft>
                <a:spcPts val="0"/>
              </a:spcAft>
            </a:pPr>
            <a:endParaRPr lang="zh-CN" altLang="zh-CN" sz="14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77293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29"/>
          <p:cNvSpPr txBox="1"/>
          <p:nvPr/>
        </p:nvSpPr>
        <p:spPr>
          <a:xfrm>
            <a:off x="382138" y="2634216"/>
            <a:ext cx="8521184" cy="3139321"/>
          </a:xfrm>
          <a:prstGeom prst="rect">
            <a:avLst/>
          </a:prstGeom>
          <a:noFill/>
        </p:spPr>
        <p:txBody>
          <a:bodyPr wrap="square" rtlCol="0">
            <a:spAutoFit/>
          </a:bodyPr>
          <a:lstStyle/>
          <a:p>
            <a:r>
              <a:rPr lang="en-US" altLang="zh-CN" dirty="0" smtClean="0"/>
              <a:t>[1]  Baron </a:t>
            </a:r>
            <a:r>
              <a:rPr lang="en-US" altLang="zh-CN" dirty="0"/>
              <a:t>Schwartz</a:t>
            </a:r>
            <a:r>
              <a:rPr lang="zh-CN" altLang="zh-CN" dirty="0"/>
              <a:t>，</a:t>
            </a:r>
            <a:r>
              <a:rPr lang="en-US" altLang="zh-CN" dirty="0"/>
              <a:t>Peter </a:t>
            </a:r>
            <a:r>
              <a:rPr lang="en-US" altLang="zh-CN" dirty="0" err="1"/>
              <a:t>Zaitsev</a:t>
            </a:r>
            <a:r>
              <a:rPr lang="zh-CN" altLang="zh-CN" dirty="0"/>
              <a:t>，</a:t>
            </a:r>
            <a:r>
              <a:rPr lang="en-US" altLang="zh-CN" dirty="0"/>
              <a:t>Vadim </a:t>
            </a:r>
            <a:r>
              <a:rPr lang="en-US" altLang="zh-CN" dirty="0" err="1"/>
              <a:t>Tkachenko</a:t>
            </a:r>
            <a:r>
              <a:rPr lang="en-US" altLang="zh-CN" dirty="0"/>
              <a:t> </a:t>
            </a:r>
            <a:r>
              <a:rPr lang="zh-CN" altLang="zh-CN" dirty="0"/>
              <a:t>著</a:t>
            </a:r>
            <a:r>
              <a:rPr lang="en-US" altLang="zh-CN" dirty="0"/>
              <a:t>,</a:t>
            </a:r>
            <a:r>
              <a:rPr lang="zh-CN" altLang="zh-CN" dirty="0"/>
              <a:t>宁海元，周振兴，彭立勋 等 译</a:t>
            </a:r>
            <a:r>
              <a:rPr lang="en-US" altLang="zh-CN" dirty="0"/>
              <a:t>.</a:t>
            </a:r>
            <a:r>
              <a:rPr lang="zh-CN" altLang="zh-CN" dirty="0"/>
              <a:t>高性能</a:t>
            </a:r>
            <a:r>
              <a:rPr lang="en-US" altLang="zh-CN" dirty="0"/>
              <a:t>MySQL(</a:t>
            </a:r>
            <a:r>
              <a:rPr lang="zh-CN" altLang="zh-CN" dirty="0"/>
              <a:t>第</a:t>
            </a:r>
            <a:r>
              <a:rPr lang="en-US" altLang="zh-CN" dirty="0"/>
              <a:t>3</a:t>
            </a:r>
            <a:r>
              <a:rPr lang="zh-CN" altLang="zh-CN" dirty="0"/>
              <a:t>版</a:t>
            </a:r>
            <a:r>
              <a:rPr lang="en-US" altLang="zh-CN" dirty="0"/>
              <a:t>). </a:t>
            </a:r>
            <a:r>
              <a:rPr lang="zh-CN" altLang="zh-CN" dirty="0"/>
              <a:t>电子工业出版社</a:t>
            </a:r>
            <a:r>
              <a:rPr lang="en-US" altLang="zh-CN" dirty="0"/>
              <a:t>, 2013.4.</a:t>
            </a:r>
            <a:endParaRPr lang="zh-CN" altLang="zh-CN" dirty="0"/>
          </a:p>
          <a:p>
            <a:r>
              <a:rPr lang="en-US" altLang="zh-CN" dirty="0"/>
              <a:t>[2]  </a:t>
            </a:r>
            <a:r>
              <a:rPr lang="zh-CN" altLang="zh-CN" dirty="0"/>
              <a:t>戴克</a:t>
            </a:r>
            <a:r>
              <a:rPr lang="en-US" altLang="zh-CN" dirty="0"/>
              <a:t>(Paul Deck) [</a:t>
            </a:r>
            <a:r>
              <a:rPr lang="zh-CN" altLang="zh-CN" dirty="0"/>
              <a:t>美</a:t>
            </a:r>
            <a:r>
              <a:rPr lang="en-US" altLang="zh-CN" dirty="0"/>
              <a:t>] </a:t>
            </a:r>
            <a:r>
              <a:rPr lang="zh-CN" altLang="zh-CN" dirty="0"/>
              <a:t>著</a:t>
            </a:r>
            <a:r>
              <a:rPr lang="en-US" altLang="zh-CN" dirty="0"/>
              <a:t>,</a:t>
            </a:r>
            <a:r>
              <a:rPr lang="en-US" altLang="zh-CN" dirty="0" err="1"/>
              <a:t>林仪明</a:t>
            </a:r>
            <a:r>
              <a:rPr lang="en-US" altLang="zh-CN" dirty="0"/>
              <a:t> 崔毅</a:t>
            </a:r>
            <a:r>
              <a:rPr lang="zh-CN" altLang="zh-CN" dirty="0"/>
              <a:t>译</a:t>
            </a:r>
            <a:r>
              <a:rPr lang="en-US" altLang="zh-CN" dirty="0"/>
              <a:t>. Spring MVC</a:t>
            </a:r>
            <a:r>
              <a:rPr lang="zh-CN" altLang="zh-CN" dirty="0"/>
              <a:t>学习指南</a:t>
            </a:r>
            <a:r>
              <a:rPr lang="en-US" altLang="zh-CN" dirty="0"/>
              <a:t>.人民邮电出版社.2015.5.6</a:t>
            </a:r>
            <a:endParaRPr lang="zh-CN" altLang="zh-CN" dirty="0"/>
          </a:p>
          <a:p>
            <a:r>
              <a:rPr lang="en-US" altLang="zh-CN" dirty="0"/>
              <a:t>[3]  Cay </a:t>
            </a:r>
            <a:r>
              <a:rPr lang="en-US" altLang="zh-CN" dirty="0" err="1"/>
              <a:t>S.Horstmann</a:t>
            </a:r>
            <a:r>
              <a:rPr lang="en-US" altLang="zh-CN" dirty="0"/>
              <a:t>[</a:t>
            </a:r>
            <a:r>
              <a:rPr lang="zh-CN" altLang="zh-CN" dirty="0"/>
              <a:t>美</a:t>
            </a:r>
            <a:r>
              <a:rPr lang="en-US" altLang="zh-CN" dirty="0"/>
              <a:t>],Gary Cornell[</a:t>
            </a:r>
            <a:r>
              <a:rPr lang="zh-CN" altLang="zh-CN" dirty="0"/>
              <a:t>美</a:t>
            </a:r>
            <a:r>
              <a:rPr lang="en-US" altLang="zh-CN" dirty="0"/>
              <a:t>]. Core Java 2. Prentice Hall PTR ,2006.5.</a:t>
            </a:r>
            <a:endParaRPr lang="zh-CN" altLang="zh-CN" dirty="0"/>
          </a:p>
          <a:p>
            <a:r>
              <a:rPr lang="en-US" altLang="zh-CN" dirty="0"/>
              <a:t>[4]  上野·宣[</a:t>
            </a:r>
            <a:r>
              <a:rPr lang="zh-CN" altLang="zh-CN" dirty="0"/>
              <a:t>日</a:t>
            </a:r>
            <a:r>
              <a:rPr lang="en-US" altLang="zh-CN" dirty="0"/>
              <a:t>]  </a:t>
            </a:r>
            <a:r>
              <a:rPr lang="zh-CN" altLang="zh-CN" dirty="0"/>
              <a:t>著；</a:t>
            </a:r>
            <a:r>
              <a:rPr lang="en-US" altLang="zh-CN" dirty="0"/>
              <a:t>于均良 </a:t>
            </a:r>
            <a:r>
              <a:rPr lang="zh-CN" altLang="zh-CN" dirty="0"/>
              <a:t>译</a:t>
            </a:r>
            <a:r>
              <a:rPr lang="en-US" altLang="zh-CN" dirty="0"/>
              <a:t>. </a:t>
            </a:r>
            <a:r>
              <a:rPr lang="zh-CN" altLang="zh-CN" dirty="0"/>
              <a:t>图解</a:t>
            </a:r>
            <a:r>
              <a:rPr lang="en-US" altLang="zh-CN" dirty="0"/>
              <a:t>HTTP. 人民邮电出版社,2014.05.01.</a:t>
            </a:r>
            <a:endParaRPr lang="zh-CN" altLang="zh-CN" dirty="0"/>
          </a:p>
          <a:p>
            <a:r>
              <a:rPr lang="en-US" altLang="zh-CN" dirty="0"/>
              <a:t>[5]  </a:t>
            </a:r>
            <a:r>
              <a:rPr lang="zh-CN" altLang="zh-CN" dirty="0"/>
              <a:t>张为</a:t>
            </a:r>
            <a:r>
              <a:rPr lang="en-US" altLang="zh-CN" dirty="0"/>
              <a:t>.</a:t>
            </a:r>
            <a:r>
              <a:rPr lang="zh-CN" altLang="zh-CN" dirty="0"/>
              <a:t>基于</a:t>
            </a:r>
            <a:r>
              <a:rPr lang="en-US" altLang="zh-CN" dirty="0"/>
              <a:t>Struts</a:t>
            </a:r>
            <a:r>
              <a:rPr lang="zh-CN" altLang="zh-CN" dirty="0"/>
              <a:t>框架的</a:t>
            </a:r>
            <a:r>
              <a:rPr lang="en-US" altLang="zh-CN" dirty="0" err="1"/>
              <a:t>JavaWeb</a:t>
            </a:r>
            <a:r>
              <a:rPr lang="zh-CN" altLang="zh-CN" dirty="0"/>
              <a:t>应用研究</a:t>
            </a:r>
            <a:r>
              <a:rPr lang="en-US" altLang="zh-CN" dirty="0"/>
              <a:t>[J].</a:t>
            </a:r>
            <a:r>
              <a:rPr lang="zh-CN" altLang="zh-CN" dirty="0"/>
              <a:t>长沙电力学院学报</a:t>
            </a:r>
            <a:r>
              <a:rPr lang="en-US" altLang="zh-CN" dirty="0"/>
              <a:t>,2006(2) .</a:t>
            </a:r>
            <a:endParaRPr lang="zh-CN" altLang="zh-CN" dirty="0"/>
          </a:p>
          <a:p>
            <a:r>
              <a:rPr lang="en-US" altLang="zh-CN" dirty="0"/>
              <a:t>[6]  Joshua Bloch(</a:t>
            </a:r>
            <a:r>
              <a:rPr lang="zh-CN" altLang="zh-CN" dirty="0"/>
              <a:t>美</a:t>
            </a:r>
            <a:r>
              <a:rPr lang="en-US" altLang="zh-CN" dirty="0"/>
              <a:t>) ,</a:t>
            </a:r>
            <a:r>
              <a:rPr lang="zh-CN" altLang="zh-CN" dirty="0"/>
              <a:t>杨春花</a:t>
            </a:r>
            <a:r>
              <a:rPr lang="en-US" altLang="zh-CN" dirty="0"/>
              <a:t>,</a:t>
            </a:r>
            <a:r>
              <a:rPr lang="zh-CN" altLang="zh-CN" dirty="0"/>
              <a:t>俞黎敏译</a:t>
            </a:r>
            <a:r>
              <a:rPr lang="en-US" altLang="zh-CN" dirty="0"/>
              <a:t>.Effective Java Second Edition[M].</a:t>
            </a:r>
            <a:r>
              <a:rPr lang="zh-CN" altLang="zh-CN" dirty="0"/>
              <a:t>北京</a:t>
            </a:r>
            <a:r>
              <a:rPr lang="en-US" altLang="zh-CN" dirty="0"/>
              <a:t>:</a:t>
            </a:r>
            <a:r>
              <a:rPr lang="zh-CN" altLang="zh-CN" dirty="0"/>
              <a:t>机械工业出版社</a:t>
            </a:r>
            <a:r>
              <a:rPr lang="en-US" altLang="zh-CN" dirty="0"/>
              <a:t>,2009.1</a:t>
            </a:r>
            <a:endParaRPr lang="zh-CN" altLang="zh-CN" dirty="0"/>
          </a:p>
          <a:p>
            <a:r>
              <a:rPr lang="en-US" altLang="zh-CN" dirty="0"/>
              <a:t>[7]  项亮. </a:t>
            </a:r>
            <a:r>
              <a:rPr lang="zh-CN" altLang="zh-CN" dirty="0"/>
              <a:t>推荐系统实践</a:t>
            </a:r>
            <a:r>
              <a:rPr lang="en-US" altLang="zh-CN" dirty="0"/>
              <a:t>. 人民邮电出版社,2012.6</a:t>
            </a:r>
            <a:endParaRPr lang="zh-CN" altLang="zh-CN" dirty="0"/>
          </a:p>
          <a:p>
            <a:pPr marL="285750" indent="-285750">
              <a:buFont typeface="Arial" panose="020B0604020202020204" pitchFamily="34" charset="0"/>
              <a:buChar char="•"/>
            </a:pPr>
            <a:endParaRPr lang="zh-CN" altLang="en-US" dirty="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34" name="TextBox 30"/>
          <p:cNvSpPr txBox="1"/>
          <p:nvPr/>
        </p:nvSpPr>
        <p:spPr>
          <a:xfrm>
            <a:off x="653216" y="1417465"/>
            <a:ext cx="3998794" cy="461665"/>
          </a:xfrm>
          <a:prstGeom prst="rect">
            <a:avLst/>
          </a:prstGeom>
          <a:noFill/>
          <a:ln>
            <a:noFill/>
          </a:ln>
        </p:spPr>
        <p:txBody>
          <a:bodyPr wrap="square" rtlCol="0">
            <a:spAutoFit/>
          </a:bodyPr>
          <a:lstStyle/>
          <a:p>
            <a:r>
              <a:rPr lang="zh-CN" altLang="en-US" sz="2400" b="1" dirty="0" smtClean="0">
                <a:solidFill>
                  <a:schemeClr val="tx1">
                    <a:lumMod val="75000"/>
                    <a:lumOff val="25000"/>
                  </a:schemeClr>
                </a:solidFill>
                <a:ea typeface="华文楷体" panose="02010600040101010101" pitchFamily="2" charset="-122"/>
              </a:rPr>
              <a:t>文献综述</a:t>
            </a:r>
            <a:endParaRPr lang="zh-CN" altLang="en-US" sz="2400" b="1" dirty="0">
              <a:solidFill>
                <a:schemeClr val="tx1">
                  <a:lumMod val="75000"/>
                  <a:lumOff val="25000"/>
                </a:schemeClr>
              </a:solidFill>
              <a:ea typeface="华文楷体" panose="02010600040101010101" pitchFamily="2" charset="-122"/>
            </a:endParaRPr>
          </a:p>
        </p:txBody>
      </p:sp>
      <p:sp>
        <p:nvSpPr>
          <p:cNvPr id="35" name="矩形 34"/>
          <p:cNvSpPr/>
          <p:nvPr/>
        </p:nvSpPr>
        <p:spPr>
          <a:xfrm>
            <a:off x="382138" y="1530219"/>
            <a:ext cx="271078" cy="271078"/>
          </a:xfrm>
          <a:prstGeom prst="rect">
            <a:avLst/>
          </a:prstGeom>
          <a:solidFill>
            <a:schemeClr val="bg1">
              <a:lumMod val="75000"/>
            </a:schemeClr>
          </a:solidFill>
          <a:ln>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l="8906" t="21205" r="5808" b="64016"/>
          <a:stretch/>
        </p:blipFill>
        <p:spPr>
          <a:xfrm>
            <a:off x="122389" y="58654"/>
            <a:ext cx="3419418" cy="761711"/>
          </a:xfrm>
          <a:prstGeom prst="rect">
            <a:avLst/>
          </a:prstGeom>
        </p:spPr>
      </p:pic>
    </p:spTree>
    <p:extLst>
      <p:ext uri="{BB962C8B-B14F-4D97-AF65-F5344CB8AC3E}">
        <p14:creationId xmlns:p14="http://schemas.microsoft.com/office/powerpoint/2010/main" val="9161145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9144000" cy="3654674"/>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89"/>
          <p:cNvSpPr txBox="1"/>
          <p:nvPr/>
        </p:nvSpPr>
        <p:spPr>
          <a:xfrm>
            <a:off x="5717795" y="4823674"/>
            <a:ext cx="3262432" cy="830997"/>
          </a:xfrm>
          <a:prstGeom prst="rect">
            <a:avLst/>
          </a:prstGeom>
          <a:noFill/>
        </p:spPr>
        <p:txBody>
          <a:bodyPr wrap="none" rtlCol="0">
            <a:spAutoFit/>
          </a:bodyPr>
          <a:lstStyle/>
          <a:p>
            <a:pPr algn="r"/>
            <a:r>
              <a:rPr lang="zh-CN" altLang="en-US" sz="2400" b="1" dirty="0">
                <a:solidFill>
                  <a:schemeClr val="tx1">
                    <a:lumMod val="75000"/>
                    <a:lumOff val="25000"/>
                  </a:schemeClr>
                </a:solidFill>
                <a:latin typeface="华文楷体" panose="02010600040101010101" pitchFamily="2" charset="-122"/>
                <a:ea typeface="华文楷体" panose="02010600040101010101" pitchFamily="2" charset="-122"/>
              </a:rPr>
              <a:t>协同过滤推荐算法</a:t>
            </a:r>
            <a:endParaRPr lang="en-US" altLang="zh-CN" sz="2400" b="1" dirty="0">
              <a:solidFill>
                <a:schemeClr val="tx1">
                  <a:lumMod val="75000"/>
                  <a:lumOff val="25000"/>
                </a:schemeClr>
              </a:solidFill>
              <a:latin typeface="华文楷体" panose="02010600040101010101" pitchFamily="2" charset="-122"/>
              <a:ea typeface="华文楷体" panose="02010600040101010101" pitchFamily="2" charset="-122"/>
            </a:endParaRPr>
          </a:p>
          <a:p>
            <a:pPr algn="r"/>
            <a:r>
              <a:rPr lang="zh-CN" altLang="en-US" sz="2400" b="1" dirty="0">
                <a:solidFill>
                  <a:schemeClr val="tx1">
                    <a:lumMod val="75000"/>
                    <a:lumOff val="25000"/>
                  </a:schemeClr>
                </a:solidFill>
                <a:latin typeface="华文楷体" panose="02010600040101010101" pitchFamily="2" charset="-122"/>
                <a:ea typeface="华文楷体" panose="02010600040101010101" pitchFamily="2" charset="-122"/>
              </a:rPr>
              <a:t>及其模型的设计与开发</a:t>
            </a:r>
            <a:endParaRPr lang="zh-CN" altLang="en-US" sz="2400" b="1" dirty="0">
              <a:solidFill>
                <a:schemeClr val="tx1">
                  <a:lumMod val="75000"/>
                  <a:lumOff val="25000"/>
                </a:schemeClr>
              </a:solidFill>
              <a:latin typeface="华文楷体" panose="02010600040101010101" pitchFamily="2" charset="-122"/>
              <a:ea typeface="华文楷体" panose="02010600040101010101" pitchFamily="2" charset="-122"/>
            </a:endParaRPr>
          </a:p>
        </p:txBody>
      </p:sp>
      <p:cxnSp>
        <p:nvCxnSpPr>
          <p:cNvPr id="4" name="直接连接符 3"/>
          <p:cNvCxnSpPr/>
          <p:nvPr/>
        </p:nvCxnSpPr>
        <p:spPr>
          <a:xfrm>
            <a:off x="7057588" y="4732426"/>
            <a:ext cx="1813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Box 5"/>
          <p:cNvSpPr txBox="1"/>
          <p:nvPr/>
        </p:nvSpPr>
        <p:spPr>
          <a:xfrm>
            <a:off x="6331411" y="3881926"/>
            <a:ext cx="2646878" cy="830997"/>
          </a:xfrm>
          <a:prstGeom prst="rect">
            <a:avLst/>
          </a:prstGeom>
          <a:noFill/>
        </p:spPr>
        <p:txBody>
          <a:bodyPr wrap="none" rtlCol="0">
            <a:spAutoFit/>
          </a:bodyPr>
          <a:lstStyle/>
          <a:p>
            <a:pPr algn="r"/>
            <a:r>
              <a:rPr lang="zh-CN" altLang="en-US" sz="4800" b="1" dirty="0">
                <a:solidFill>
                  <a:schemeClr val="tx1">
                    <a:lumMod val="75000"/>
                    <a:lumOff val="25000"/>
                  </a:schemeClr>
                </a:solidFill>
                <a:latin typeface="华文楷体" panose="02010600040101010101" pitchFamily="2" charset="-122"/>
                <a:ea typeface="华文楷体" panose="02010600040101010101" pitchFamily="2" charset="-122"/>
              </a:rPr>
              <a:t>谢谢聆听</a:t>
            </a:r>
          </a:p>
        </p:txBody>
      </p:sp>
      <p:sp>
        <p:nvSpPr>
          <p:cNvPr id="10" name="矩形 9"/>
          <p:cNvSpPr/>
          <p:nvPr/>
        </p:nvSpPr>
        <p:spPr>
          <a:xfrm>
            <a:off x="163773" y="6210551"/>
            <a:ext cx="424342" cy="424342"/>
          </a:xfrm>
          <a:prstGeom prst="rect">
            <a:avLst/>
          </a:prstGeom>
          <a:solidFill>
            <a:srgbClr val="5C307D"/>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90"/>
          <p:cNvSpPr txBox="1"/>
          <p:nvPr/>
        </p:nvSpPr>
        <p:spPr>
          <a:xfrm>
            <a:off x="1139508" y="5888775"/>
            <a:ext cx="7732034" cy="738344"/>
          </a:xfrm>
          <a:prstGeom prst="rect">
            <a:avLst/>
          </a:prstGeom>
          <a:noFill/>
        </p:spPr>
        <p:txBody>
          <a:bodyPr wrap="square" rtlCol="0">
            <a:spAutoFit/>
          </a:bodyPr>
          <a:lstStyle/>
          <a:p>
            <a:pPr algn="r">
              <a:lnSpc>
                <a:spcPct val="120000"/>
              </a:lnSpc>
            </a:pPr>
            <a:r>
              <a:rPr lang="zh-CN" altLang="en-US" dirty="0">
                <a:solidFill>
                  <a:schemeClr val="tx1">
                    <a:lumMod val="75000"/>
                    <a:lumOff val="25000"/>
                  </a:schemeClr>
                </a:solidFill>
                <a:latin typeface="华文楷体" panose="02010600040101010101" pitchFamily="2" charset="-122"/>
                <a:ea typeface="华文楷体" panose="02010600040101010101" pitchFamily="2" charset="-122"/>
              </a:rPr>
              <a:t>陈鹏</a:t>
            </a:r>
            <a:r>
              <a:rPr lang="en-US" altLang="zh-CN" dirty="0">
                <a:solidFill>
                  <a:schemeClr val="tx1">
                    <a:lumMod val="75000"/>
                    <a:lumOff val="25000"/>
                  </a:schemeClr>
                </a:solidFill>
                <a:latin typeface="华文楷体" panose="02010600040101010101" pitchFamily="2" charset="-122"/>
                <a:ea typeface="华文楷体" panose="02010600040101010101" pitchFamily="2" charset="-122"/>
              </a:rPr>
              <a:t>- </a:t>
            </a:r>
            <a:r>
              <a:rPr lang="zh-CN" altLang="en-US" dirty="0">
                <a:solidFill>
                  <a:schemeClr val="tx1">
                    <a:lumMod val="75000"/>
                    <a:lumOff val="25000"/>
                  </a:schemeClr>
                </a:solidFill>
                <a:latin typeface="华文楷体" panose="02010600040101010101" pitchFamily="2" charset="-122"/>
                <a:ea typeface="华文楷体" panose="02010600040101010101" pitchFamily="2" charset="-122"/>
              </a:rPr>
              <a:t>信息与计算科学</a:t>
            </a:r>
            <a:endParaRPr lang="en-US" altLang="zh-CN" dirty="0">
              <a:solidFill>
                <a:schemeClr val="tx1">
                  <a:lumMod val="75000"/>
                  <a:lumOff val="25000"/>
                </a:schemeClr>
              </a:solidFill>
              <a:latin typeface="华文楷体" panose="02010600040101010101" pitchFamily="2" charset="-122"/>
              <a:ea typeface="华文楷体" panose="02010600040101010101" pitchFamily="2" charset="-122"/>
            </a:endParaRPr>
          </a:p>
          <a:p>
            <a:pPr algn="r">
              <a:lnSpc>
                <a:spcPct val="120000"/>
              </a:lnSpc>
            </a:pPr>
            <a:r>
              <a:rPr lang="zh-CN" altLang="en-US" dirty="0">
                <a:solidFill>
                  <a:schemeClr val="tx1">
                    <a:lumMod val="75000"/>
                    <a:lumOff val="25000"/>
                  </a:schemeClr>
                </a:solidFill>
                <a:latin typeface="华文楷体" panose="02010600040101010101" pitchFamily="2" charset="-122"/>
                <a:ea typeface="华文楷体" panose="02010600040101010101" pitchFamily="2" charset="-122"/>
              </a:rPr>
              <a:t>指导老师：王国庆 </a:t>
            </a:r>
            <a:r>
              <a:rPr lang="en-US" altLang="zh-CN" dirty="0">
                <a:solidFill>
                  <a:schemeClr val="tx1">
                    <a:lumMod val="75000"/>
                    <a:lumOff val="25000"/>
                  </a:schemeClr>
                </a:solidFill>
                <a:latin typeface="华文楷体" panose="02010600040101010101" pitchFamily="2" charset="-122"/>
                <a:ea typeface="华文楷体" panose="02010600040101010101" pitchFamily="2" charset="-122"/>
              </a:rPr>
              <a:t>– 2015-06-05</a:t>
            </a:r>
            <a:endParaRPr lang="zh-CN" altLang="en-US" dirty="0">
              <a:solidFill>
                <a:schemeClr val="tx1">
                  <a:lumMod val="75000"/>
                  <a:lumOff val="25000"/>
                </a:schemeClr>
              </a:solidFill>
              <a:latin typeface="华文楷体" panose="02010600040101010101" pitchFamily="2" charset="-122"/>
              <a:ea typeface="华文楷体" panose="02010600040101010101" pitchFamily="2" charset="-122"/>
            </a:endParaRPr>
          </a:p>
        </p:txBody>
      </p:sp>
      <p:cxnSp>
        <p:nvCxnSpPr>
          <p:cNvPr id="7" name="直接连接符 6"/>
          <p:cNvCxnSpPr/>
          <p:nvPr/>
        </p:nvCxnSpPr>
        <p:spPr>
          <a:xfrm>
            <a:off x="163773" y="6627119"/>
            <a:ext cx="440822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0" y="3770844"/>
            <a:ext cx="9144000" cy="56736"/>
            <a:chOff x="30834" y="1305568"/>
            <a:chExt cx="8816454" cy="66133"/>
          </a:xfrm>
        </p:grpSpPr>
        <p:sp>
          <p:nvSpPr>
            <p:cNvPr id="29" name="矩形 28"/>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rotWithShape="1">
          <a:blip r:embed="rId2" cstate="print">
            <a:extLst>
              <a:ext uri="{28A0092B-C50C-407E-A947-70E740481C1C}">
                <a14:useLocalDpi xmlns:a14="http://schemas.microsoft.com/office/drawing/2010/main" val="0"/>
              </a:ext>
            </a:extLst>
          </a:blip>
          <a:srcRect l="6826" t="32771" r="6598" b="54378"/>
          <a:stretch/>
        </p:blipFill>
        <p:spPr>
          <a:xfrm>
            <a:off x="162570" y="148476"/>
            <a:ext cx="4197427" cy="881350"/>
          </a:xfrm>
          <a:prstGeom prst="rect">
            <a:avLst/>
          </a:prstGeom>
        </p:spPr>
      </p:pic>
    </p:spTree>
    <p:extLst>
      <p:ext uri="{BB962C8B-B14F-4D97-AF65-F5344CB8AC3E}">
        <p14:creationId xmlns:p14="http://schemas.microsoft.com/office/powerpoint/2010/main" val="357987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433"/>
          <p:cNvGrpSpPr>
            <a:grpSpLocks/>
          </p:cNvGrpSpPr>
          <p:nvPr/>
        </p:nvGrpSpPr>
        <p:grpSpPr bwMode="auto">
          <a:xfrm>
            <a:off x="349416" y="1001484"/>
            <a:ext cx="8422105" cy="4181275"/>
            <a:chOff x="2359" y="2311"/>
            <a:chExt cx="3394" cy="1685"/>
          </a:xfrm>
          <a:solidFill>
            <a:schemeClr val="bg1">
              <a:lumMod val="95000"/>
            </a:schemeClr>
          </a:solidFill>
        </p:grpSpPr>
        <p:sp>
          <p:nvSpPr>
            <p:cNvPr id="36" name="Freeform 434"/>
            <p:cNvSpPr>
              <a:spLocks/>
            </p:cNvSpPr>
            <p:nvPr/>
          </p:nvSpPr>
          <p:spPr bwMode="auto">
            <a:xfrm>
              <a:off x="3401" y="2311"/>
              <a:ext cx="446" cy="239"/>
            </a:xfrm>
            <a:custGeom>
              <a:avLst/>
              <a:gdLst>
                <a:gd name="T0" fmla="*/ 369 w 446"/>
                <a:gd name="T1" fmla="*/ 3 h 239"/>
                <a:gd name="T2" fmla="*/ 360 w 446"/>
                <a:gd name="T3" fmla="*/ 7 h 239"/>
                <a:gd name="T4" fmla="*/ 387 w 446"/>
                <a:gd name="T5" fmla="*/ 10 h 239"/>
                <a:gd name="T6" fmla="*/ 386 w 446"/>
                <a:gd name="T7" fmla="*/ 13 h 239"/>
                <a:gd name="T8" fmla="*/ 360 w 446"/>
                <a:gd name="T9" fmla="*/ 16 h 239"/>
                <a:gd name="T10" fmla="*/ 364 w 446"/>
                <a:gd name="T11" fmla="*/ 20 h 239"/>
                <a:gd name="T12" fmla="*/ 406 w 446"/>
                <a:gd name="T13" fmla="*/ 13 h 239"/>
                <a:gd name="T14" fmla="*/ 444 w 446"/>
                <a:gd name="T15" fmla="*/ 14 h 239"/>
                <a:gd name="T16" fmla="*/ 442 w 446"/>
                <a:gd name="T17" fmla="*/ 22 h 239"/>
                <a:gd name="T18" fmla="*/ 412 w 446"/>
                <a:gd name="T19" fmla="*/ 24 h 239"/>
                <a:gd name="T20" fmla="*/ 387 w 446"/>
                <a:gd name="T21" fmla="*/ 34 h 239"/>
                <a:gd name="T22" fmla="*/ 376 w 446"/>
                <a:gd name="T23" fmla="*/ 46 h 239"/>
                <a:gd name="T24" fmla="*/ 389 w 446"/>
                <a:gd name="T25" fmla="*/ 54 h 239"/>
                <a:gd name="T26" fmla="*/ 376 w 446"/>
                <a:gd name="T27" fmla="*/ 57 h 239"/>
                <a:gd name="T28" fmla="*/ 364 w 446"/>
                <a:gd name="T29" fmla="*/ 63 h 239"/>
                <a:gd name="T30" fmla="*/ 376 w 446"/>
                <a:gd name="T31" fmla="*/ 67 h 239"/>
                <a:gd name="T32" fmla="*/ 376 w 446"/>
                <a:gd name="T33" fmla="*/ 73 h 239"/>
                <a:gd name="T34" fmla="*/ 386 w 446"/>
                <a:gd name="T35" fmla="*/ 76 h 239"/>
                <a:gd name="T36" fmla="*/ 367 w 446"/>
                <a:gd name="T37" fmla="*/ 79 h 239"/>
                <a:gd name="T38" fmla="*/ 359 w 446"/>
                <a:gd name="T39" fmla="*/ 89 h 239"/>
                <a:gd name="T40" fmla="*/ 340 w 446"/>
                <a:gd name="T41" fmla="*/ 96 h 239"/>
                <a:gd name="T42" fmla="*/ 337 w 446"/>
                <a:gd name="T43" fmla="*/ 107 h 239"/>
                <a:gd name="T44" fmla="*/ 337 w 446"/>
                <a:gd name="T45" fmla="*/ 110 h 239"/>
                <a:gd name="T46" fmla="*/ 339 w 446"/>
                <a:gd name="T47" fmla="*/ 120 h 239"/>
                <a:gd name="T48" fmla="*/ 307 w 446"/>
                <a:gd name="T49" fmla="*/ 113 h 239"/>
                <a:gd name="T50" fmla="*/ 303 w 446"/>
                <a:gd name="T51" fmla="*/ 119 h 239"/>
                <a:gd name="T52" fmla="*/ 297 w 446"/>
                <a:gd name="T53" fmla="*/ 124 h 239"/>
                <a:gd name="T54" fmla="*/ 329 w 446"/>
                <a:gd name="T55" fmla="*/ 127 h 239"/>
                <a:gd name="T56" fmla="*/ 306 w 446"/>
                <a:gd name="T57" fmla="*/ 140 h 239"/>
                <a:gd name="T58" fmla="*/ 263 w 446"/>
                <a:gd name="T59" fmla="*/ 149 h 239"/>
                <a:gd name="T60" fmla="*/ 219 w 446"/>
                <a:gd name="T61" fmla="*/ 171 h 239"/>
                <a:gd name="T62" fmla="*/ 176 w 446"/>
                <a:gd name="T63" fmla="*/ 179 h 239"/>
                <a:gd name="T64" fmla="*/ 160 w 446"/>
                <a:gd name="T65" fmla="*/ 197 h 239"/>
                <a:gd name="T66" fmla="*/ 137 w 446"/>
                <a:gd name="T67" fmla="*/ 216 h 239"/>
                <a:gd name="T68" fmla="*/ 112 w 446"/>
                <a:gd name="T69" fmla="*/ 239 h 239"/>
                <a:gd name="T70" fmla="*/ 87 w 446"/>
                <a:gd name="T71" fmla="*/ 230 h 239"/>
                <a:gd name="T72" fmla="*/ 67 w 446"/>
                <a:gd name="T73" fmla="*/ 196 h 239"/>
                <a:gd name="T74" fmla="*/ 73 w 446"/>
                <a:gd name="T75" fmla="*/ 187 h 239"/>
                <a:gd name="T76" fmla="*/ 66 w 446"/>
                <a:gd name="T77" fmla="*/ 190 h 239"/>
                <a:gd name="T78" fmla="*/ 76 w 446"/>
                <a:gd name="T79" fmla="*/ 149 h 239"/>
                <a:gd name="T80" fmla="*/ 86 w 446"/>
                <a:gd name="T81" fmla="*/ 151 h 239"/>
                <a:gd name="T82" fmla="*/ 90 w 446"/>
                <a:gd name="T83" fmla="*/ 147 h 239"/>
                <a:gd name="T84" fmla="*/ 107 w 446"/>
                <a:gd name="T85" fmla="*/ 133 h 239"/>
                <a:gd name="T86" fmla="*/ 96 w 446"/>
                <a:gd name="T87" fmla="*/ 110 h 239"/>
                <a:gd name="T88" fmla="*/ 83 w 446"/>
                <a:gd name="T89" fmla="*/ 103 h 239"/>
                <a:gd name="T90" fmla="*/ 90 w 446"/>
                <a:gd name="T91" fmla="*/ 89 h 239"/>
                <a:gd name="T92" fmla="*/ 77 w 446"/>
                <a:gd name="T93" fmla="*/ 67 h 239"/>
                <a:gd name="T94" fmla="*/ 29 w 446"/>
                <a:gd name="T95" fmla="*/ 64 h 239"/>
                <a:gd name="T96" fmla="*/ 12 w 446"/>
                <a:gd name="T97" fmla="*/ 59 h 239"/>
                <a:gd name="T98" fmla="*/ 28 w 446"/>
                <a:gd name="T99" fmla="*/ 56 h 239"/>
                <a:gd name="T100" fmla="*/ 39 w 446"/>
                <a:gd name="T101" fmla="*/ 56 h 239"/>
                <a:gd name="T102" fmla="*/ 25 w 446"/>
                <a:gd name="T103" fmla="*/ 52 h 239"/>
                <a:gd name="T104" fmla="*/ 6 w 446"/>
                <a:gd name="T105" fmla="*/ 50 h 239"/>
                <a:gd name="T106" fmla="*/ 2 w 446"/>
                <a:gd name="T107" fmla="*/ 44 h 239"/>
                <a:gd name="T108" fmla="*/ 23 w 446"/>
                <a:gd name="T109" fmla="*/ 37 h 239"/>
                <a:gd name="T110" fmla="*/ 59 w 446"/>
                <a:gd name="T111" fmla="*/ 36 h 239"/>
                <a:gd name="T112" fmla="*/ 67 w 446"/>
                <a:gd name="T113" fmla="*/ 24 h 239"/>
                <a:gd name="T114" fmla="*/ 123 w 446"/>
                <a:gd name="T115" fmla="*/ 17 h 239"/>
                <a:gd name="T116" fmla="*/ 166 w 446"/>
                <a:gd name="T117" fmla="*/ 14 h 239"/>
                <a:gd name="T118" fmla="*/ 220 w 446"/>
                <a:gd name="T119" fmla="*/ 10 h 239"/>
                <a:gd name="T120" fmla="*/ 293 w 446"/>
                <a:gd name="T121" fmla="*/ 4 h 239"/>
                <a:gd name="T122" fmla="*/ 326 w 446"/>
                <a:gd name="T123" fmla="*/ 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6" h="239">
                  <a:moveTo>
                    <a:pt x="332" y="0"/>
                  </a:moveTo>
                  <a:lnTo>
                    <a:pt x="350" y="2"/>
                  </a:lnTo>
                  <a:lnTo>
                    <a:pt x="369" y="3"/>
                  </a:lnTo>
                  <a:lnTo>
                    <a:pt x="370" y="4"/>
                  </a:lnTo>
                  <a:lnTo>
                    <a:pt x="370" y="6"/>
                  </a:lnTo>
                  <a:lnTo>
                    <a:pt x="360" y="7"/>
                  </a:lnTo>
                  <a:lnTo>
                    <a:pt x="352" y="9"/>
                  </a:lnTo>
                  <a:lnTo>
                    <a:pt x="370" y="9"/>
                  </a:lnTo>
                  <a:lnTo>
                    <a:pt x="387" y="10"/>
                  </a:lnTo>
                  <a:lnTo>
                    <a:pt x="387" y="10"/>
                  </a:lnTo>
                  <a:lnTo>
                    <a:pt x="387" y="12"/>
                  </a:lnTo>
                  <a:lnTo>
                    <a:pt x="386" y="13"/>
                  </a:lnTo>
                  <a:lnTo>
                    <a:pt x="383" y="14"/>
                  </a:lnTo>
                  <a:lnTo>
                    <a:pt x="372" y="14"/>
                  </a:lnTo>
                  <a:lnTo>
                    <a:pt x="360" y="16"/>
                  </a:lnTo>
                  <a:lnTo>
                    <a:pt x="360" y="17"/>
                  </a:lnTo>
                  <a:lnTo>
                    <a:pt x="360" y="20"/>
                  </a:lnTo>
                  <a:lnTo>
                    <a:pt x="364" y="20"/>
                  </a:lnTo>
                  <a:lnTo>
                    <a:pt x="367" y="20"/>
                  </a:lnTo>
                  <a:lnTo>
                    <a:pt x="386" y="16"/>
                  </a:lnTo>
                  <a:lnTo>
                    <a:pt x="406" y="13"/>
                  </a:lnTo>
                  <a:lnTo>
                    <a:pt x="426" y="12"/>
                  </a:lnTo>
                  <a:lnTo>
                    <a:pt x="444" y="13"/>
                  </a:lnTo>
                  <a:lnTo>
                    <a:pt x="444" y="14"/>
                  </a:lnTo>
                  <a:lnTo>
                    <a:pt x="446" y="16"/>
                  </a:lnTo>
                  <a:lnTo>
                    <a:pt x="444" y="19"/>
                  </a:lnTo>
                  <a:lnTo>
                    <a:pt x="442" y="22"/>
                  </a:lnTo>
                  <a:lnTo>
                    <a:pt x="432" y="22"/>
                  </a:lnTo>
                  <a:lnTo>
                    <a:pt x="422" y="23"/>
                  </a:lnTo>
                  <a:lnTo>
                    <a:pt x="412" y="24"/>
                  </a:lnTo>
                  <a:lnTo>
                    <a:pt x="403" y="27"/>
                  </a:lnTo>
                  <a:lnTo>
                    <a:pt x="394" y="30"/>
                  </a:lnTo>
                  <a:lnTo>
                    <a:pt x="387" y="34"/>
                  </a:lnTo>
                  <a:lnTo>
                    <a:pt x="380" y="37"/>
                  </a:lnTo>
                  <a:lnTo>
                    <a:pt x="374" y="42"/>
                  </a:lnTo>
                  <a:lnTo>
                    <a:pt x="376" y="46"/>
                  </a:lnTo>
                  <a:lnTo>
                    <a:pt x="376" y="50"/>
                  </a:lnTo>
                  <a:lnTo>
                    <a:pt x="383" y="53"/>
                  </a:lnTo>
                  <a:lnTo>
                    <a:pt x="389" y="54"/>
                  </a:lnTo>
                  <a:lnTo>
                    <a:pt x="389" y="56"/>
                  </a:lnTo>
                  <a:lnTo>
                    <a:pt x="387" y="57"/>
                  </a:lnTo>
                  <a:lnTo>
                    <a:pt x="376" y="57"/>
                  </a:lnTo>
                  <a:lnTo>
                    <a:pt x="364" y="59"/>
                  </a:lnTo>
                  <a:lnTo>
                    <a:pt x="364" y="60"/>
                  </a:lnTo>
                  <a:lnTo>
                    <a:pt x="364" y="63"/>
                  </a:lnTo>
                  <a:lnTo>
                    <a:pt x="370" y="63"/>
                  </a:lnTo>
                  <a:lnTo>
                    <a:pt x="374" y="64"/>
                  </a:lnTo>
                  <a:lnTo>
                    <a:pt x="376" y="67"/>
                  </a:lnTo>
                  <a:lnTo>
                    <a:pt x="376" y="72"/>
                  </a:lnTo>
                  <a:lnTo>
                    <a:pt x="376" y="72"/>
                  </a:lnTo>
                  <a:lnTo>
                    <a:pt x="376" y="73"/>
                  </a:lnTo>
                  <a:lnTo>
                    <a:pt x="382" y="73"/>
                  </a:lnTo>
                  <a:lnTo>
                    <a:pt x="386" y="73"/>
                  </a:lnTo>
                  <a:lnTo>
                    <a:pt x="386" y="76"/>
                  </a:lnTo>
                  <a:lnTo>
                    <a:pt x="384" y="79"/>
                  </a:lnTo>
                  <a:lnTo>
                    <a:pt x="376" y="79"/>
                  </a:lnTo>
                  <a:lnTo>
                    <a:pt x="367" y="79"/>
                  </a:lnTo>
                  <a:lnTo>
                    <a:pt x="367" y="83"/>
                  </a:lnTo>
                  <a:lnTo>
                    <a:pt x="367" y="87"/>
                  </a:lnTo>
                  <a:lnTo>
                    <a:pt x="359" y="89"/>
                  </a:lnTo>
                  <a:lnTo>
                    <a:pt x="353" y="90"/>
                  </a:lnTo>
                  <a:lnTo>
                    <a:pt x="347" y="93"/>
                  </a:lnTo>
                  <a:lnTo>
                    <a:pt x="340" y="96"/>
                  </a:lnTo>
                  <a:lnTo>
                    <a:pt x="342" y="102"/>
                  </a:lnTo>
                  <a:lnTo>
                    <a:pt x="343" y="107"/>
                  </a:lnTo>
                  <a:lnTo>
                    <a:pt x="337" y="107"/>
                  </a:lnTo>
                  <a:lnTo>
                    <a:pt x="332" y="107"/>
                  </a:lnTo>
                  <a:lnTo>
                    <a:pt x="336" y="109"/>
                  </a:lnTo>
                  <a:lnTo>
                    <a:pt x="337" y="110"/>
                  </a:lnTo>
                  <a:lnTo>
                    <a:pt x="339" y="113"/>
                  </a:lnTo>
                  <a:lnTo>
                    <a:pt x="340" y="119"/>
                  </a:lnTo>
                  <a:lnTo>
                    <a:pt x="339" y="120"/>
                  </a:lnTo>
                  <a:lnTo>
                    <a:pt x="339" y="121"/>
                  </a:lnTo>
                  <a:lnTo>
                    <a:pt x="322" y="117"/>
                  </a:lnTo>
                  <a:lnTo>
                    <a:pt x="307" y="113"/>
                  </a:lnTo>
                  <a:lnTo>
                    <a:pt x="309" y="116"/>
                  </a:lnTo>
                  <a:lnTo>
                    <a:pt x="310" y="119"/>
                  </a:lnTo>
                  <a:lnTo>
                    <a:pt x="303" y="119"/>
                  </a:lnTo>
                  <a:lnTo>
                    <a:pt x="297" y="119"/>
                  </a:lnTo>
                  <a:lnTo>
                    <a:pt x="297" y="121"/>
                  </a:lnTo>
                  <a:lnTo>
                    <a:pt x="297" y="124"/>
                  </a:lnTo>
                  <a:lnTo>
                    <a:pt x="313" y="124"/>
                  </a:lnTo>
                  <a:lnTo>
                    <a:pt x="327" y="124"/>
                  </a:lnTo>
                  <a:lnTo>
                    <a:pt x="329" y="127"/>
                  </a:lnTo>
                  <a:lnTo>
                    <a:pt x="329" y="131"/>
                  </a:lnTo>
                  <a:lnTo>
                    <a:pt x="317" y="136"/>
                  </a:lnTo>
                  <a:lnTo>
                    <a:pt x="306" y="140"/>
                  </a:lnTo>
                  <a:lnTo>
                    <a:pt x="294" y="143"/>
                  </a:lnTo>
                  <a:lnTo>
                    <a:pt x="285" y="147"/>
                  </a:lnTo>
                  <a:lnTo>
                    <a:pt x="263" y="149"/>
                  </a:lnTo>
                  <a:lnTo>
                    <a:pt x="243" y="150"/>
                  </a:lnTo>
                  <a:lnTo>
                    <a:pt x="232" y="161"/>
                  </a:lnTo>
                  <a:lnTo>
                    <a:pt x="219" y="171"/>
                  </a:lnTo>
                  <a:lnTo>
                    <a:pt x="207" y="174"/>
                  </a:lnTo>
                  <a:lnTo>
                    <a:pt x="192" y="177"/>
                  </a:lnTo>
                  <a:lnTo>
                    <a:pt x="176" y="179"/>
                  </a:lnTo>
                  <a:lnTo>
                    <a:pt x="163" y="181"/>
                  </a:lnTo>
                  <a:lnTo>
                    <a:pt x="162" y="190"/>
                  </a:lnTo>
                  <a:lnTo>
                    <a:pt x="160" y="197"/>
                  </a:lnTo>
                  <a:lnTo>
                    <a:pt x="149" y="204"/>
                  </a:lnTo>
                  <a:lnTo>
                    <a:pt x="139" y="210"/>
                  </a:lnTo>
                  <a:lnTo>
                    <a:pt x="137" y="216"/>
                  </a:lnTo>
                  <a:lnTo>
                    <a:pt x="136" y="221"/>
                  </a:lnTo>
                  <a:lnTo>
                    <a:pt x="125" y="230"/>
                  </a:lnTo>
                  <a:lnTo>
                    <a:pt x="112" y="239"/>
                  </a:lnTo>
                  <a:lnTo>
                    <a:pt x="105" y="233"/>
                  </a:lnTo>
                  <a:lnTo>
                    <a:pt x="95" y="229"/>
                  </a:lnTo>
                  <a:lnTo>
                    <a:pt x="87" y="230"/>
                  </a:lnTo>
                  <a:lnTo>
                    <a:pt x="80" y="230"/>
                  </a:lnTo>
                  <a:lnTo>
                    <a:pt x="75" y="213"/>
                  </a:lnTo>
                  <a:lnTo>
                    <a:pt x="67" y="196"/>
                  </a:lnTo>
                  <a:lnTo>
                    <a:pt x="72" y="191"/>
                  </a:lnTo>
                  <a:lnTo>
                    <a:pt x="76" y="187"/>
                  </a:lnTo>
                  <a:lnTo>
                    <a:pt x="73" y="187"/>
                  </a:lnTo>
                  <a:lnTo>
                    <a:pt x="70" y="187"/>
                  </a:lnTo>
                  <a:lnTo>
                    <a:pt x="69" y="189"/>
                  </a:lnTo>
                  <a:lnTo>
                    <a:pt x="66" y="190"/>
                  </a:lnTo>
                  <a:lnTo>
                    <a:pt x="70" y="170"/>
                  </a:lnTo>
                  <a:lnTo>
                    <a:pt x="76" y="149"/>
                  </a:lnTo>
                  <a:lnTo>
                    <a:pt x="76" y="149"/>
                  </a:lnTo>
                  <a:lnTo>
                    <a:pt x="77" y="149"/>
                  </a:lnTo>
                  <a:lnTo>
                    <a:pt x="82" y="150"/>
                  </a:lnTo>
                  <a:lnTo>
                    <a:pt x="86" y="151"/>
                  </a:lnTo>
                  <a:lnTo>
                    <a:pt x="89" y="151"/>
                  </a:lnTo>
                  <a:lnTo>
                    <a:pt x="93" y="150"/>
                  </a:lnTo>
                  <a:lnTo>
                    <a:pt x="90" y="147"/>
                  </a:lnTo>
                  <a:lnTo>
                    <a:pt x="89" y="144"/>
                  </a:lnTo>
                  <a:lnTo>
                    <a:pt x="99" y="139"/>
                  </a:lnTo>
                  <a:lnTo>
                    <a:pt x="107" y="133"/>
                  </a:lnTo>
                  <a:lnTo>
                    <a:pt x="106" y="121"/>
                  </a:lnTo>
                  <a:lnTo>
                    <a:pt x="103" y="110"/>
                  </a:lnTo>
                  <a:lnTo>
                    <a:pt x="96" y="110"/>
                  </a:lnTo>
                  <a:lnTo>
                    <a:pt x="90" y="109"/>
                  </a:lnTo>
                  <a:lnTo>
                    <a:pt x="86" y="107"/>
                  </a:lnTo>
                  <a:lnTo>
                    <a:pt x="83" y="103"/>
                  </a:lnTo>
                  <a:lnTo>
                    <a:pt x="86" y="99"/>
                  </a:lnTo>
                  <a:lnTo>
                    <a:pt x="89" y="94"/>
                  </a:lnTo>
                  <a:lnTo>
                    <a:pt x="90" y="89"/>
                  </a:lnTo>
                  <a:lnTo>
                    <a:pt x="92" y="82"/>
                  </a:lnTo>
                  <a:lnTo>
                    <a:pt x="83" y="76"/>
                  </a:lnTo>
                  <a:lnTo>
                    <a:pt x="77" y="67"/>
                  </a:lnTo>
                  <a:lnTo>
                    <a:pt x="60" y="66"/>
                  </a:lnTo>
                  <a:lnTo>
                    <a:pt x="45" y="66"/>
                  </a:lnTo>
                  <a:lnTo>
                    <a:pt x="29" y="64"/>
                  </a:lnTo>
                  <a:lnTo>
                    <a:pt x="12" y="64"/>
                  </a:lnTo>
                  <a:lnTo>
                    <a:pt x="12" y="62"/>
                  </a:lnTo>
                  <a:lnTo>
                    <a:pt x="12" y="59"/>
                  </a:lnTo>
                  <a:lnTo>
                    <a:pt x="13" y="57"/>
                  </a:lnTo>
                  <a:lnTo>
                    <a:pt x="15" y="56"/>
                  </a:lnTo>
                  <a:lnTo>
                    <a:pt x="28" y="56"/>
                  </a:lnTo>
                  <a:lnTo>
                    <a:pt x="39" y="57"/>
                  </a:lnTo>
                  <a:lnTo>
                    <a:pt x="39" y="56"/>
                  </a:lnTo>
                  <a:lnTo>
                    <a:pt x="39" y="56"/>
                  </a:lnTo>
                  <a:lnTo>
                    <a:pt x="38" y="53"/>
                  </a:lnTo>
                  <a:lnTo>
                    <a:pt x="36" y="50"/>
                  </a:lnTo>
                  <a:lnTo>
                    <a:pt x="25" y="52"/>
                  </a:lnTo>
                  <a:lnTo>
                    <a:pt x="15" y="52"/>
                  </a:lnTo>
                  <a:lnTo>
                    <a:pt x="10" y="52"/>
                  </a:lnTo>
                  <a:lnTo>
                    <a:pt x="6" y="50"/>
                  </a:lnTo>
                  <a:lnTo>
                    <a:pt x="3" y="49"/>
                  </a:lnTo>
                  <a:lnTo>
                    <a:pt x="0" y="46"/>
                  </a:lnTo>
                  <a:lnTo>
                    <a:pt x="2" y="44"/>
                  </a:lnTo>
                  <a:lnTo>
                    <a:pt x="5" y="42"/>
                  </a:lnTo>
                  <a:lnTo>
                    <a:pt x="15" y="39"/>
                  </a:lnTo>
                  <a:lnTo>
                    <a:pt x="23" y="37"/>
                  </a:lnTo>
                  <a:lnTo>
                    <a:pt x="32" y="36"/>
                  </a:lnTo>
                  <a:lnTo>
                    <a:pt x="42" y="36"/>
                  </a:lnTo>
                  <a:lnTo>
                    <a:pt x="59" y="36"/>
                  </a:lnTo>
                  <a:lnTo>
                    <a:pt x="76" y="36"/>
                  </a:lnTo>
                  <a:lnTo>
                    <a:pt x="72" y="30"/>
                  </a:lnTo>
                  <a:lnTo>
                    <a:pt x="67" y="24"/>
                  </a:lnTo>
                  <a:lnTo>
                    <a:pt x="87" y="23"/>
                  </a:lnTo>
                  <a:lnTo>
                    <a:pt x="106" y="22"/>
                  </a:lnTo>
                  <a:lnTo>
                    <a:pt x="123" y="17"/>
                  </a:lnTo>
                  <a:lnTo>
                    <a:pt x="140" y="12"/>
                  </a:lnTo>
                  <a:lnTo>
                    <a:pt x="153" y="13"/>
                  </a:lnTo>
                  <a:lnTo>
                    <a:pt x="166" y="14"/>
                  </a:lnTo>
                  <a:lnTo>
                    <a:pt x="180" y="14"/>
                  </a:lnTo>
                  <a:lnTo>
                    <a:pt x="193" y="13"/>
                  </a:lnTo>
                  <a:lnTo>
                    <a:pt x="220" y="10"/>
                  </a:lnTo>
                  <a:lnTo>
                    <a:pt x="249" y="6"/>
                  </a:lnTo>
                  <a:lnTo>
                    <a:pt x="267" y="4"/>
                  </a:lnTo>
                  <a:lnTo>
                    <a:pt x="293" y="4"/>
                  </a:lnTo>
                  <a:lnTo>
                    <a:pt x="306" y="3"/>
                  </a:lnTo>
                  <a:lnTo>
                    <a:pt x="317" y="3"/>
                  </a:lnTo>
                  <a:lnTo>
                    <a:pt x="326" y="2"/>
                  </a:lnTo>
                  <a:lnTo>
                    <a:pt x="3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7" name="Freeform 435"/>
            <p:cNvSpPr>
              <a:spLocks/>
            </p:cNvSpPr>
            <p:nvPr/>
          </p:nvSpPr>
          <p:spPr bwMode="auto">
            <a:xfrm>
              <a:off x="3276" y="2315"/>
              <a:ext cx="234" cy="63"/>
            </a:xfrm>
            <a:custGeom>
              <a:avLst/>
              <a:gdLst>
                <a:gd name="T0" fmla="*/ 175 w 234"/>
                <a:gd name="T1" fmla="*/ 2 h 63"/>
                <a:gd name="T2" fmla="*/ 214 w 234"/>
                <a:gd name="T3" fmla="*/ 5 h 63"/>
                <a:gd name="T4" fmla="*/ 234 w 234"/>
                <a:gd name="T5" fmla="*/ 8 h 63"/>
                <a:gd name="T6" fmla="*/ 211 w 234"/>
                <a:gd name="T7" fmla="*/ 12 h 63"/>
                <a:gd name="T8" fmla="*/ 180 w 234"/>
                <a:gd name="T9" fmla="*/ 20 h 63"/>
                <a:gd name="T10" fmla="*/ 145 w 234"/>
                <a:gd name="T11" fmla="*/ 28 h 63"/>
                <a:gd name="T12" fmla="*/ 114 w 234"/>
                <a:gd name="T13" fmla="*/ 30 h 63"/>
                <a:gd name="T14" fmla="*/ 100 w 234"/>
                <a:gd name="T15" fmla="*/ 33 h 63"/>
                <a:gd name="T16" fmla="*/ 104 w 234"/>
                <a:gd name="T17" fmla="*/ 35 h 63"/>
                <a:gd name="T18" fmla="*/ 108 w 234"/>
                <a:gd name="T19" fmla="*/ 39 h 63"/>
                <a:gd name="T20" fmla="*/ 107 w 234"/>
                <a:gd name="T21" fmla="*/ 42 h 63"/>
                <a:gd name="T22" fmla="*/ 93 w 234"/>
                <a:gd name="T23" fmla="*/ 45 h 63"/>
                <a:gd name="T24" fmla="*/ 71 w 234"/>
                <a:gd name="T25" fmla="*/ 56 h 63"/>
                <a:gd name="T26" fmla="*/ 53 w 234"/>
                <a:gd name="T27" fmla="*/ 63 h 63"/>
                <a:gd name="T28" fmla="*/ 13 w 234"/>
                <a:gd name="T29" fmla="*/ 59 h 63"/>
                <a:gd name="T30" fmla="*/ 0 w 234"/>
                <a:gd name="T31" fmla="*/ 56 h 63"/>
                <a:gd name="T32" fmla="*/ 0 w 234"/>
                <a:gd name="T33" fmla="*/ 53 h 63"/>
                <a:gd name="T34" fmla="*/ 11 w 234"/>
                <a:gd name="T35" fmla="*/ 53 h 63"/>
                <a:gd name="T36" fmla="*/ 30 w 234"/>
                <a:gd name="T37" fmla="*/ 50 h 63"/>
                <a:gd name="T38" fmla="*/ 38 w 234"/>
                <a:gd name="T39" fmla="*/ 46 h 63"/>
                <a:gd name="T40" fmla="*/ 40 w 234"/>
                <a:gd name="T41" fmla="*/ 43 h 63"/>
                <a:gd name="T42" fmla="*/ 47 w 234"/>
                <a:gd name="T43" fmla="*/ 40 h 63"/>
                <a:gd name="T44" fmla="*/ 51 w 234"/>
                <a:gd name="T45" fmla="*/ 38 h 63"/>
                <a:gd name="T46" fmla="*/ 53 w 234"/>
                <a:gd name="T47" fmla="*/ 38 h 63"/>
                <a:gd name="T48" fmla="*/ 61 w 234"/>
                <a:gd name="T49" fmla="*/ 38 h 63"/>
                <a:gd name="T50" fmla="*/ 60 w 234"/>
                <a:gd name="T51" fmla="*/ 33 h 63"/>
                <a:gd name="T52" fmla="*/ 57 w 234"/>
                <a:gd name="T53" fmla="*/ 26 h 63"/>
                <a:gd name="T54" fmla="*/ 73 w 234"/>
                <a:gd name="T55" fmla="*/ 26 h 63"/>
                <a:gd name="T56" fmla="*/ 88 w 234"/>
                <a:gd name="T57" fmla="*/ 26 h 63"/>
                <a:gd name="T58" fmla="*/ 98 w 234"/>
                <a:gd name="T59" fmla="*/ 22 h 63"/>
                <a:gd name="T60" fmla="*/ 110 w 234"/>
                <a:gd name="T61" fmla="*/ 20 h 63"/>
                <a:gd name="T62" fmla="*/ 120 w 234"/>
                <a:gd name="T63" fmla="*/ 18 h 63"/>
                <a:gd name="T64" fmla="*/ 107 w 234"/>
                <a:gd name="T65" fmla="*/ 18 h 63"/>
                <a:gd name="T66" fmla="*/ 80 w 234"/>
                <a:gd name="T67" fmla="*/ 16 h 63"/>
                <a:gd name="T68" fmla="*/ 64 w 234"/>
                <a:gd name="T69" fmla="*/ 13 h 63"/>
                <a:gd name="T70" fmla="*/ 57 w 234"/>
                <a:gd name="T71" fmla="*/ 9 h 63"/>
                <a:gd name="T72" fmla="*/ 83 w 234"/>
                <a:gd name="T73" fmla="*/ 6 h 63"/>
                <a:gd name="T74" fmla="*/ 123 w 234"/>
                <a:gd name="T75" fmla="*/ 6 h 63"/>
                <a:gd name="T76" fmla="*/ 145 w 234"/>
                <a:gd name="T7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4" h="63">
                  <a:moveTo>
                    <a:pt x="155" y="0"/>
                  </a:moveTo>
                  <a:lnTo>
                    <a:pt x="175" y="2"/>
                  </a:lnTo>
                  <a:lnTo>
                    <a:pt x="194" y="3"/>
                  </a:lnTo>
                  <a:lnTo>
                    <a:pt x="214" y="5"/>
                  </a:lnTo>
                  <a:lnTo>
                    <a:pt x="234" y="6"/>
                  </a:lnTo>
                  <a:lnTo>
                    <a:pt x="234" y="8"/>
                  </a:lnTo>
                  <a:lnTo>
                    <a:pt x="232" y="9"/>
                  </a:lnTo>
                  <a:lnTo>
                    <a:pt x="211" y="12"/>
                  </a:lnTo>
                  <a:lnTo>
                    <a:pt x="194" y="16"/>
                  </a:lnTo>
                  <a:lnTo>
                    <a:pt x="180" y="20"/>
                  </a:lnTo>
                  <a:lnTo>
                    <a:pt x="161" y="26"/>
                  </a:lnTo>
                  <a:lnTo>
                    <a:pt x="145" y="28"/>
                  </a:lnTo>
                  <a:lnTo>
                    <a:pt x="130" y="29"/>
                  </a:lnTo>
                  <a:lnTo>
                    <a:pt x="114" y="30"/>
                  </a:lnTo>
                  <a:lnTo>
                    <a:pt x="100" y="32"/>
                  </a:lnTo>
                  <a:lnTo>
                    <a:pt x="100" y="33"/>
                  </a:lnTo>
                  <a:lnTo>
                    <a:pt x="100" y="33"/>
                  </a:lnTo>
                  <a:lnTo>
                    <a:pt x="104" y="35"/>
                  </a:lnTo>
                  <a:lnTo>
                    <a:pt x="108" y="35"/>
                  </a:lnTo>
                  <a:lnTo>
                    <a:pt x="108" y="39"/>
                  </a:lnTo>
                  <a:lnTo>
                    <a:pt x="108" y="42"/>
                  </a:lnTo>
                  <a:lnTo>
                    <a:pt x="107" y="42"/>
                  </a:lnTo>
                  <a:lnTo>
                    <a:pt x="105" y="42"/>
                  </a:lnTo>
                  <a:lnTo>
                    <a:pt x="93" y="45"/>
                  </a:lnTo>
                  <a:lnTo>
                    <a:pt x="78" y="48"/>
                  </a:lnTo>
                  <a:lnTo>
                    <a:pt x="71" y="56"/>
                  </a:lnTo>
                  <a:lnTo>
                    <a:pt x="63" y="63"/>
                  </a:lnTo>
                  <a:lnTo>
                    <a:pt x="53" y="63"/>
                  </a:lnTo>
                  <a:lnTo>
                    <a:pt x="33" y="60"/>
                  </a:lnTo>
                  <a:lnTo>
                    <a:pt x="13" y="59"/>
                  </a:lnTo>
                  <a:lnTo>
                    <a:pt x="1" y="58"/>
                  </a:lnTo>
                  <a:lnTo>
                    <a:pt x="0" y="56"/>
                  </a:lnTo>
                  <a:lnTo>
                    <a:pt x="0" y="55"/>
                  </a:lnTo>
                  <a:lnTo>
                    <a:pt x="0" y="53"/>
                  </a:lnTo>
                  <a:lnTo>
                    <a:pt x="0" y="53"/>
                  </a:lnTo>
                  <a:lnTo>
                    <a:pt x="11" y="53"/>
                  </a:lnTo>
                  <a:lnTo>
                    <a:pt x="24" y="52"/>
                  </a:lnTo>
                  <a:lnTo>
                    <a:pt x="30" y="50"/>
                  </a:lnTo>
                  <a:lnTo>
                    <a:pt x="35" y="49"/>
                  </a:lnTo>
                  <a:lnTo>
                    <a:pt x="38" y="46"/>
                  </a:lnTo>
                  <a:lnTo>
                    <a:pt x="40" y="43"/>
                  </a:lnTo>
                  <a:lnTo>
                    <a:pt x="40" y="43"/>
                  </a:lnTo>
                  <a:lnTo>
                    <a:pt x="40" y="42"/>
                  </a:lnTo>
                  <a:lnTo>
                    <a:pt x="47" y="40"/>
                  </a:lnTo>
                  <a:lnTo>
                    <a:pt x="55" y="39"/>
                  </a:lnTo>
                  <a:lnTo>
                    <a:pt x="51" y="38"/>
                  </a:lnTo>
                  <a:lnTo>
                    <a:pt x="47" y="36"/>
                  </a:lnTo>
                  <a:lnTo>
                    <a:pt x="53" y="38"/>
                  </a:lnTo>
                  <a:lnTo>
                    <a:pt x="57" y="38"/>
                  </a:lnTo>
                  <a:lnTo>
                    <a:pt x="61" y="38"/>
                  </a:lnTo>
                  <a:lnTo>
                    <a:pt x="64" y="36"/>
                  </a:lnTo>
                  <a:lnTo>
                    <a:pt x="60" y="33"/>
                  </a:lnTo>
                  <a:lnTo>
                    <a:pt x="57" y="29"/>
                  </a:lnTo>
                  <a:lnTo>
                    <a:pt x="57" y="26"/>
                  </a:lnTo>
                  <a:lnTo>
                    <a:pt x="58" y="23"/>
                  </a:lnTo>
                  <a:lnTo>
                    <a:pt x="73" y="26"/>
                  </a:lnTo>
                  <a:lnTo>
                    <a:pt x="85" y="30"/>
                  </a:lnTo>
                  <a:lnTo>
                    <a:pt x="88" y="26"/>
                  </a:lnTo>
                  <a:lnTo>
                    <a:pt x="93" y="25"/>
                  </a:lnTo>
                  <a:lnTo>
                    <a:pt x="98" y="22"/>
                  </a:lnTo>
                  <a:lnTo>
                    <a:pt x="104" y="22"/>
                  </a:lnTo>
                  <a:lnTo>
                    <a:pt x="110" y="20"/>
                  </a:lnTo>
                  <a:lnTo>
                    <a:pt x="115" y="19"/>
                  </a:lnTo>
                  <a:lnTo>
                    <a:pt x="120" y="18"/>
                  </a:lnTo>
                  <a:lnTo>
                    <a:pt x="124" y="15"/>
                  </a:lnTo>
                  <a:lnTo>
                    <a:pt x="107" y="18"/>
                  </a:lnTo>
                  <a:lnTo>
                    <a:pt x="90" y="18"/>
                  </a:lnTo>
                  <a:lnTo>
                    <a:pt x="80" y="16"/>
                  </a:lnTo>
                  <a:lnTo>
                    <a:pt x="73" y="15"/>
                  </a:lnTo>
                  <a:lnTo>
                    <a:pt x="64" y="13"/>
                  </a:lnTo>
                  <a:lnTo>
                    <a:pt x="57" y="10"/>
                  </a:lnTo>
                  <a:lnTo>
                    <a:pt x="57" y="9"/>
                  </a:lnTo>
                  <a:lnTo>
                    <a:pt x="58" y="8"/>
                  </a:lnTo>
                  <a:lnTo>
                    <a:pt x="83" y="6"/>
                  </a:lnTo>
                  <a:lnTo>
                    <a:pt x="110" y="6"/>
                  </a:lnTo>
                  <a:lnTo>
                    <a:pt x="123" y="6"/>
                  </a:lnTo>
                  <a:lnTo>
                    <a:pt x="134" y="6"/>
                  </a:lnTo>
                  <a:lnTo>
                    <a:pt x="145" y="3"/>
                  </a:lnTo>
                  <a:lnTo>
                    <a:pt x="15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8" name="Freeform 436"/>
            <p:cNvSpPr>
              <a:spLocks/>
            </p:cNvSpPr>
            <p:nvPr/>
          </p:nvSpPr>
          <p:spPr bwMode="auto">
            <a:xfrm>
              <a:off x="4565" y="2328"/>
              <a:ext cx="64" cy="23"/>
            </a:xfrm>
            <a:custGeom>
              <a:avLst/>
              <a:gdLst>
                <a:gd name="T0" fmla="*/ 0 w 64"/>
                <a:gd name="T1" fmla="*/ 12 h 23"/>
                <a:gd name="T2" fmla="*/ 0 w 64"/>
                <a:gd name="T3" fmla="*/ 6 h 23"/>
                <a:gd name="T4" fmla="*/ 0 w 64"/>
                <a:gd name="T5" fmla="*/ 0 h 23"/>
                <a:gd name="T6" fmla="*/ 16 w 64"/>
                <a:gd name="T7" fmla="*/ 0 h 23"/>
                <a:gd name="T8" fmla="*/ 34 w 64"/>
                <a:gd name="T9" fmla="*/ 2 h 23"/>
                <a:gd name="T10" fmla="*/ 49 w 64"/>
                <a:gd name="T11" fmla="*/ 10 h 23"/>
                <a:gd name="T12" fmla="*/ 64 w 64"/>
                <a:gd name="T13" fmla="*/ 17 h 23"/>
                <a:gd name="T14" fmla="*/ 64 w 64"/>
                <a:gd name="T15" fmla="*/ 20 h 23"/>
                <a:gd name="T16" fmla="*/ 64 w 64"/>
                <a:gd name="T17" fmla="*/ 23 h 23"/>
                <a:gd name="T18" fmla="*/ 61 w 64"/>
                <a:gd name="T19" fmla="*/ 23 h 23"/>
                <a:gd name="T20" fmla="*/ 57 w 64"/>
                <a:gd name="T21" fmla="*/ 23 h 23"/>
                <a:gd name="T22" fmla="*/ 44 w 64"/>
                <a:gd name="T23" fmla="*/ 20 h 23"/>
                <a:gd name="T24" fmla="*/ 29 w 64"/>
                <a:gd name="T25" fmla="*/ 16 h 23"/>
                <a:gd name="T26" fmla="*/ 11 w 64"/>
                <a:gd name="T27" fmla="*/ 13 h 23"/>
                <a:gd name="T28" fmla="*/ 0 w 64"/>
                <a:gd name="T29"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23">
                  <a:moveTo>
                    <a:pt x="0" y="12"/>
                  </a:moveTo>
                  <a:lnTo>
                    <a:pt x="0" y="6"/>
                  </a:lnTo>
                  <a:lnTo>
                    <a:pt x="0" y="0"/>
                  </a:lnTo>
                  <a:lnTo>
                    <a:pt x="16" y="0"/>
                  </a:lnTo>
                  <a:lnTo>
                    <a:pt x="34" y="2"/>
                  </a:lnTo>
                  <a:lnTo>
                    <a:pt x="49" y="10"/>
                  </a:lnTo>
                  <a:lnTo>
                    <a:pt x="64" y="17"/>
                  </a:lnTo>
                  <a:lnTo>
                    <a:pt x="64" y="20"/>
                  </a:lnTo>
                  <a:lnTo>
                    <a:pt x="64" y="23"/>
                  </a:lnTo>
                  <a:lnTo>
                    <a:pt x="61" y="23"/>
                  </a:lnTo>
                  <a:lnTo>
                    <a:pt x="57" y="23"/>
                  </a:lnTo>
                  <a:lnTo>
                    <a:pt x="44" y="20"/>
                  </a:lnTo>
                  <a:lnTo>
                    <a:pt x="29" y="16"/>
                  </a:lnTo>
                  <a:lnTo>
                    <a:pt x="11" y="13"/>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9" name="Freeform 437"/>
            <p:cNvSpPr>
              <a:spLocks/>
            </p:cNvSpPr>
            <p:nvPr/>
          </p:nvSpPr>
          <p:spPr bwMode="auto">
            <a:xfrm>
              <a:off x="3250" y="2330"/>
              <a:ext cx="70" cy="27"/>
            </a:xfrm>
            <a:custGeom>
              <a:avLst/>
              <a:gdLst>
                <a:gd name="T0" fmla="*/ 33 w 70"/>
                <a:gd name="T1" fmla="*/ 0 h 27"/>
                <a:gd name="T2" fmla="*/ 39 w 70"/>
                <a:gd name="T3" fmla="*/ 0 h 27"/>
                <a:gd name="T4" fmla="*/ 46 w 70"/>
                <a:gd name="T5" fmla="*/ 1 h 27"/>
                <a:gd name="T6" fmla="*/ 51 w 70"/>
                <a:gd name="T7" fmla="*/ 3 h 27"/>
                <a:gd name="T8" fmla="*/ 56 w 70"/>
                <a:gd name="T9" fmla="*/ 5 h 27"/>
                <a:gd name="T10" fmla="*/ 61 w 70"/>
                <a:gd name="T11" fmla="*/ 8 h 27"/>
                <a:gd name="T12" fmla="*/ 64 w 70"/>
                <a:gd name="T13" fmla="*/ 11 h 27"/>
                <a:gd name="T14" fmla="*/ 67 w 70"/>
                <a:gd name="T15" fmla="*/ 15 h 27"/>
                <a:gd name="T16" fmla="*/ 70 w 70"/>
                <a:gd name="T17" fmla="*/ 20 h 27"/>
                <a:gd name="T18" fmla="*/ 69 w 70"/>
                <a:gd name="T19" fmla="*/ 20 h 27"/>
                <a:gd name="T20" fmla="*/ 67 w 70"/>
                <a:gd name="T21" fmla="*/ 20 h 27"/>
                <a:gd name="T22" fmla="*/ 56 w 70"/>
                <a:gd name="T23" fmla="*/ 24 h 27"/>
                <a:gd name="T24" fmla="*/ 43 w 70"/>
                <a:gd name="T25" fmla="*/ 25 h 27"/>
                <a:gd name="T26" fmla="*/ 31 w 70"/>
                <a:gd name="T27" fmla="*/ 27 h 27"/>
                <a:gd name="T28" fmla="*/ 24 w 70"/>
                <a:gd name="T29" fmla="*/ 27 h 27"/>
                <a:gd name="T30" fmla="*/ 17 w 70"/>
                <a:gd name="T31" fmla="*/ 25 h 27"/>
                <a:gd name="T32" fmla="*/ 10 w 70"/>
                <a:gd name="T33" fmla="*/ 21 h 27"/>
                <a:gd name="T34" fmla="*/ 4 w 70"/>
                <a:gd name="T35" fmla="*/ 17 h 27"/>
                <a:gd name="T36" fmla="*/ 0 w 70"/>
                <a:gd name="T37" fmla="*/ 11 h 27"/>
                <a:gd name="T38" fmla="*/ 9 w 70"/>
                <a:gd name="T39" fmla="*/ 11 h 27"/>
                <a:gd name="T40" fmla="*/ 17 w 70"/>
                <a:gd name="T41" fmla="*/ 8 h 27"/>
                <a:gd name="T42" fmla="*/ 26 w 70"/>
                <a:gd name="T43" fmla="*/ 4 h 27"/>
                <a:gd name="T44" fmla="*/ 33 w 70"/>
                <a:gd name="T4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27">
                  <a:moveTo>
                    <a:pt x="33" y="0"/>
                  </a:moveTo>
                  <a:lnTo>
                    <a:pt x="39" y="0"/>
                  </a:lnTo>
                  <a:lnTo>
                    <a:pt x="46" y="1"/>
                  </a:lnTo>
                  <a:lnTo>
                    <a:pt x="51" y="3"/>
                  </a:lnTo>
                  <a:lnTo>
                    <a:pt x="56" y="5"/>
                  </a:lnTo>
                  <a:lnTo>
                    <a:pt x="61" y="8"/>
                  </a:lnTo>
                  <a:lnTo>
                    <a:pt x="64" y="11"/>
                  </a:lnTo>
                  <a:lnTo>
                    <a:pt x="67" y="15"/>
                  </a:lnTo>
                  <a:lnTo>
                    <a:pt x="70" y="20"/>
                  </a:lnTo>
                  <a:lnTo>
                    <a:pt x="69" y="20"/>
                  </a:lnTo>
                  <a:lnTo>
                    <a:pt x="67" y="20"/>
                  </a:lnTo>
                  <a:lnTo>
                    <a:pt x="56" y="24"/>
                  </a:lnTo>
                  <a:lnTo>
                    <a:pt x="43" y="25"/>
                  </a:lnTo>
                  <a:lnTo>
                    <a:pt x="31" y="27"/>
                  </a:lnTo>
                  <a:lnTo>
                    <a:pt x="24" y="27"/>
                  </a:lnTo>
                  <a:lnTo>
                    <a:pt x="17" y="25"/>
                  </a:lnTo>
                  <a:lnTo>
                    <a:pt x="10" y="21"/>
                  </a:lnTo>
                  <a:lnTo>
                    <a:pt x="4" y="17"/>
                  </a:lnTo>
                  <a:lnTo>
                    <a:pt x="0" y="11"/>
                  </a:lnTo>
                  <a:lnTo>
                    <a:pt x="9" y="11"/>
                  </a:lnTo>
                  <a:lnTo>
                    <a:pt x="17" y="8"/>
                  </a:lnTo>
                  <a:lnTo>
                    <a:pt x="26" y="4"/>
                  </a:lnTo>
                  <a:lnTo>
                    <a:pt x="3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0" name="Freeform 438"/>
            <p:cNvSpPr>
              <a:spLocks/>
            </p:cNvSpPr>
            <p:nvPr/>
          </p:nvSpPr>
          <p:spPr bwMode="auto">
            <a:xfrm>
              <a:off x="4062" y="2338"/>
              <a:ext cx="3" cy="1"/>
            </a:xfrm>
            <a:custGeom>
              <a:avLst/>
              <a:gdLst>
                <a:gd name="T0" fmla="*/ 0 w 3"/>
                <a:gd name="T1" fmla="*/ 2 w 3"/>
                <a:gd name="T2" fmla="*/ 3 w 3"/>
                <a:gd name="T3" fmla="*/ 2 w 3"/>
                <a:gd name="T4" fmla="*/ 0 w 3"/>
              </a:gdLst>
              <a:ahLst/>
              <a:cxnLst>
                <a:cxn ang="0">
                  <a:pos x="T0" y="0"/>
                </a:cxn>
                <a:cxn ang="0">
                  <a:pos x="T1" y="0"/>
                </a:cxn>
                <a:cxn ang="0">
                  <a:pos x="T2" y="0"/>
                </a:cxn>
                <a:cxn ang="0">
                  <a:pos x="T3" y="0"/>
                </a:cxn>
                <a:cxn ang="0">
                  <a:pos x="T4" y="0"/>
                </a:cxn>
              </a:cxnLst>
              <a:rect l="0" t="0" r="r" b="b"/>
              <a:pathLst>
                <a:path w="3">
                  <a:moveTo>
                    <a:pt x="0" y="0"/>
                  </a:moveTo>
                  <a:lnTo>
                    <a:pt x="2" y="0"/>
                  </a:lnTo>
                  <a:lnTo>
                    <a:pt x="3"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1" name="Freeform 439"/>
            <p:cNvSpPr>
              <a:spLocks/>
            </p:cNvSpPr>
            <p:nvPr/>
          </p:nvSpPr>
          <p:spPr bwMode="auto">
            <a:xfrm>
              <a:off x="4070" y="2338"/>
              <a:ext cx="48" cy="12"/>
            </a:xfrm>
            <a:custGeom>
              <a:avLst/>
              <a:gdLst>
                <a:gd name="T0" fmla="*/ 0 w 48"/>
                <a:gd name="T1" fmla="*/ 0 h 12"/>
                <a:gd name="T2" fmla="*/ 11 w 48"/>
                <a:gd name="T3" fmla="*/ 0 h 12"/>
                <a:gd name="T4" fmla="*/ 24 w 48"/>
                <a:gd name="T5" fmla="*/ 2 h 12"/>
                <a:gd name="T6" fmla="*/ 35 w 48"/>
                <a:gd name="T7" fmla="*/ 2 h 12"/>
                <a:gd name="T8" fmla="*/ 48 w 48"/>
                <a:gd name="T9" fmla="*/ 2 h 12"/>
                <a:gd name="T10" fmla="*/ 48 w 48"/>
                <a:gd name="T11" fmla="*/ 3 h 12"/>
                <a:gd name="T12" fmla="*/ 48 w 48"/>
                <a:gd name="T13" fmla="*/ 3 h 12"/>
                <a:gd name="T14" fmla="*/ 48 w 48"/>
                <a:gd name="T15" fmla="*/ 5 h 12"/>
                <a:gd name="T16" fmla="*/ 48 w 48"/>
                <a:gd name="T17" fmla="*/ 6 h 12"/>
                <a:gd name="T18" fmla="*/ 40 w 48"/>
                <a:gd name="T19" fmla="*/ 9 h 12"/>
                <a:gd name="T20" fmla="*/ 30 w 48"/>
                <a:gd name="T21" fmla="*/ 12 h 12"/>
                <a:gd name="T22" fmla="*/ 20 w 48"/>
                <a:gd name="T23" fmla="*/ 12 h 12"/>
                <a:gd name="T24" fmla="*/ 8 w 48"/>
                <a:gd name="T25" fmla="*/ 10 h 12"/>
                <a:gd name="T26" fmla="*/ 4 w 48"/>
                <a:gd name="T27" fmla="*/ 6 h 12"/>
                <a:gd name="T28" fmla="*/ 0 w 48"/>
                <a:gd name="T2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12">
                  <a:moveTo>
                    <a:pt x="0" y="0"/>
                  </a:moveTo>
                  <a:lnTo>
                    <a:pt x="11" y="0"/>
                  </a:lnTo>
                  <a:lnTo>
                    <a:pt x="24" y="2"/>
                  </a:lnTo>
                  <a:lnTo>
                    <a:pt x="35" y="2"/>
                  </a:lnTo>
                  <a:lnTo>
                    <a:pt x="48" y="2"/>
                  </a:lnTo>
                  <a:lnTo>
                    <a:pt x="48" y="3"/>
                  </a:lnTo>
                  <a:lnTo>
                    <a:pt x="48" y="3"/>
                  </a:lnTo>
                  <a:lnTo>
                    <a:pt x="48" y="5"/>
                  </a:lnTo>
                  <a:lnTo>
                    <a:pt x="48" y="6"/>
                  </a:lnTo>
                  <a:lnTo>
                    <a:pt x="40" y="9"/>
                  </a:lnTo>
                  <a:lnTo>
                    <a:pt x="30" y="12"/>
                  </a:lnTo>
                  <a:lnTo>
                    <a:pt x="20" y="12"/>
                  </a:lnTo>
                  <a:lnTo>
                    <a:pt x="8" y="10"/>
                  </a:lnTo>
                  <a:lnTo>
                    <a:pt x="4" y="6"/>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2" name="Freeform 440"/>
            <p:cNvSpPr>
              <a:spLocks/>
            </p:cNvSpPr>
            <p:nvPr/>
          </p:nvSpPr>
          <p:spPr bwMode="auto">
            <a:xfrm>
              <a:off x="3177" y="2344"/>
              <a:ext cx="36" cy="14"/>
            </a:xfrm>
            <a:custGeom>
              <a:avLst/>
              <a:gdLst>
                <a:gd name="T0" fmla="*/ 19 w 36"/>
                <a:gd name="T1" fmla="*/ 0 h 14"/>
                <a:gd name="T2" fmla="*/ 27 w 36"/>
                <a:gd name="T3" fmla="*/ 3 h 14"/>
                <a:gd name="T4" fmla="*/ 36 w 36"/>
                <a:gd name="T5" fmla="*/ 4 h 14"/>
                <a:gd name="T6" fmla="*/ 36 w 36"/>
                <a:gd name="T7" fmla="*/ 6 h 14"/>
                <a:gd name="T8" fmla="*/ 36 w 36"/>
                <a:gd name="T9" fmla="*/ 6 h 14"/>
                <a:gd name="T10" fmla="*/ 34 w 36"/>
                <a:gd name="T11" fmla="*/ 9 h 14"/>
                <a:gd name="T12" fmla="*/ 34 w 36"/>
                <a:gd name="T13" fmla="*/ 11 h 14"/>
                <a:gd name="T14" fmla="*/ 30 w 36"/>
                <a:gd name="T15" fmla="*/ 13 h 14"/>
                <a:gd name="T16" fmla="*/ 26 w 36"/>
                <a:gd name="T17" fmla="*/ 14 h 14"/>
                <a:gd name="T18" fmla="*/ 13 w 36"/>
                <a:gd name="T19" fmla="*/ 11 h 14"/>
                <a:gd name="T20" fmla="*/ 0 w 36"/>
                <a:gd name="T21" fmla="*/ 9 h 14"/>
                <a:gd name="T22" fmla="*/ 9 w 36"/>
                <a:gd name="T23" fmla="*/ 4 h 14"/>
                <a:gd name="T24" fmla="*/ 19 w 36"/>
                <a:gd name="T2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14">
                  <a:moveTo>
                    <a:pt x="19" y="0"/>
                  </a:moveTo>
                  <a:lnTo>
                    <a:pt x="27" y="3"/>
                  </a:lnTo>
                  <a:lnTo>
                    <a:pt x="36" y="4"/>
                  </a:lnTo>
                  <a:lnTo>
                    <a:pt x="36" y="6"/>
                  </a:lnTo>
                  <a:lnTo>
                    <a:pt x="36" y="6"/>
                  </a:lnTo>
                  <a:lnTo>
                    <a:pt x="34" y="9"/>
                  </a:lnTo>
                  <a:lnTo>
                    <a:pt x="34" y="11"/>
                  </a:lnTo>
                  <a:lnTo>
                    <a:pt x="30" y="13"/>
                  </a:lnTo>
                  <a:lnTo>
                    <a:pt x="26" y="14"/>
                  </a:lnTo>
                  <a:lnTo>
                    <a:pt x="13" y="11"/>
                  </a:lnTo>
                  <a:lnTo>
                    <a:pt x="0" y="9"/>
                  </a:lnTo>
                  <a:lnTo>
                    <a:pt x="9" y="4"/>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3" name="Freeform 441"/>
            <p:cNvSpPr>
              <a:spLocks/>
            </p:cNvSpPr>
            <p:nvPr/>
          </p:nvSpPr>
          <p:spPr bwMode="auto">
            <a:xfrm>
              <a:off x="4005" y="2344"/>
              <a:ext cx="63" cy="31"/>
            </a:xfrm>
            <a:custGeom>
              <a:avLst/>
              <a:gdLst>
                <a:gd name="T0" fmla="*/ 0 w 63"/>
                <a:gd name="T1" fmla="*/ 0 h 31"/>
                <a:gd name="T2" fmla="*/ 13 w 63"/>
                <a:gd name="T3" fmla="*/ 1 h 31"/>
                <a:gd name="T4" fmla="*/ 30 w 63"/>
                <a:gd name="T5" fmla="*/ 1 h 31"/>
                <a:gd name="T6" fmla="*/ 47 w 63"/>
                <a:gd name="T7" fmla="*/ 3 h 31"/>
                <a:gd name="T8" fmla="*/ 59 w 63"/>
                <a:gd name="T9" fmla="*/ 4 h 31"/>
                <a:gd name="T10" fmla="*/ 60 w 63"/>
                <a:gd name="T11" fmla="*/ 6 h 31"/>
                <a:gd name="T12" fmla="*/ 63 w 63"/>
                <a:gd name="T13" fmla="*/ 7 h 31"/>
                <a:gd name="T14" fmla="*/ 63 w 63"/>
                <a:gd name="T15" fmla="*/ 9 h 31"/>
                <a:gd name="T16" fmla="*/ 63 w 63"/>
                <a:gd name="T17" fmla="*/ 10 h 31"/>
                <a:gd name="T18" fmla="*/ 52 w 63"/>
                <a:gd name="T19" fmla="*/ 21 h 31"/>
                <a:gd name="T20" fmla="*/ 40 w 63"/>
                <a:gd name="T21" fmla="*/ 31 h 31"/>
                <a:gd name="T22" fmla="*/ 36 w 63"/>
                <a:gd name="T23" fmla="*/ 30 h 31"/>
                <a:gd name="T24" fmla="*/ 32 w 63"/>
                <a:gd name="T25" fmla="*/ 30 h 31"/>
                <a:gd name="T26" fmla="*/ 25 w 63"/>
                <a:gd name="T27" fmla="*/ 24 h 31"/>
                <a:gd name="T28" fmla="*/ 15 w 63"/>
                <a:gd name="T29" fmla="*/ 17 h 31"/>
                <a:gd name="T30" fmla="*/ 5 w 63"/>
                <a:gd name="T31" fmla="*/ 7 h 31"/>
                <a:gd name="T32" fmla="*/ 0 w 63"/>
                <a:gd name="T3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31">
                  <a:moveTo>
                    <a:pt x="0" y="0"/>
                  </a:moveTo>
                  <a:lnTo>
                    <a:pt x="13" y="1"/>
                  </a:lnTo>
                  <a:lnTo>
                    <a:pt x="30" y="1"/>
                  </a:lnTo>
                  <a:lnTo>
                    <a:pt x="47" y="3"/>
                  </a:lnTo>
                  <a:lnTo>
                    <a:pt x="59" y="4"/>
                  </a:lnTo>
                  <a:lnTo>
                    <a:pt x="60" y="6"/>
                  </a:lnTo>
                  <a:lnTo>
                    <a:pt x="63" y="7"/>
                  </a:lnTo>
                  <a:lnTo>
                    <a:pt x="63" y="9"/>
                  </a:lnTo>
                  <a:lnTo>
                    <a:pt x="63" y="10"/>
                  </a:lnTo>
                  <a:lnTo>
                    <a:pt x="52" y="21"/>
                  </a:lnTo>
                  <a:lnTo>
                    <a:pt x="40" y="31"/>
                  </a:lnTo>
                  <a:lnTo>
                    <a:pt x="36" y="30"/>
                  </a:lnTo>
                  <a:lnTo>
                    <a:pt x="32" y="30"/>
                  </a:lnTo>
                  <a:lnTo>
                    <a:pt x="25" y="24"/>
                  </a:lnTo>
                  <a:lnTo>
                    <a:pt x="15" y="17"/>
                  </a:lnTo>
                  <a:lnTo>
                    <a:pt x="5" y="7"/>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4" name="Freeform 442"/>
            <p:cNvSpPr>
              <a:spLocks/>
            </p:cNvSpPr>
            <p:nvPr/>
          </p:nvSpPr>
          <p:spPr bwMode="auto">
            <a:xfrm>
              <a:off x="3224" y="2347"/>
              <a:ext cx="20" cy="16"/>
            </a:xfrm>
            <a:custGeom>
              <a:avLst/>
              <a:gdLst>
                <a:gd name="T0" fmla="*/ 6 w 20"/>
                <a:gd name="T1" fmla="*/ 0 h 16"/>
                <a:gd name="T2" fmla="*/ 7 w 20"/>
                <a:gd name="T3" fmla="*/ 0 h 16"/>
                <a:gd name="T4" fmla="*/ 10 w 20"/>
                <a:gd name="T5" fmla="*/ 0 h 16"/>
                <a:gd name="T6" fmla="*/ 16 w 20"/>
                <a:gd name="T7" fmla="*/ 7 h 16"/>
                <a:gd name="T8" fmla="*/ 20 w 20"/>
                <a:gd name="T9" fmla="*/ 13 h 16"/>
                <a:gd name="T10" fmla="*/ 20 w 20"/>
                <a:gd name="T11" fmla="*/ 14 h 16"/>
                <a:gd name="T12" fmla="*/ 19 w 20"/>
                <a:gd name="T13" fmla="*/ 16 h 16"/>
                <a:gd name="T14" fmla="*/ 12 w 20"/>
                <a:gd name="T15" fmla="*/ 16 h 16"/>
                <a:gd name="T16" fmla="*/ 6 w 20"/>
                <a:gd name="T17" fmla="*/ 14 h 16"/>
                <a:gd name="T18" fmla="*/ 2 w 20"/>
                <a:gd name="T19" fmla="*/ 11 h 16"/>
                <a:gd name="T20" fmla="*/ 0 w 20"/>
                <a:gd name="T21" fmla="*/ 4 h 16"/>
                <a:gd name="T22" fmla="*/ 3 w 20"/>
                <a:gd name="T23" fmla="*/ 3 h 16"/>
                <a:gd name="T24" fmla="*/ 6 w 20"/>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16">
                  <a:moveTo>
                    <a:pt x="6" y="0"/>
                  </a:moveTo>
                  <a:lnTo>
                    <a:pt x="7" y="0"/>
                  </a:lnTo>
                  <a:lnTo>
                    <a:pt x="10" y="0"/>
                  </a:lnTo>
                  <a:lnTo>
                    <a:pt x="16" y="7"/>
                  </a:lnTo>
                  <a:lnTo>
                    <a:pt x="20" y="13"/>
                  </a:lnTo>
                  <a:lnTo>
                    <a:pt x="20" y="14"/>
                  </a:lnTo>
                  <a:lnTo>
                    <a:pt x="19" y="16"/>
                  </a:lnTo>
                  <a:lnTo>
                    <a:pt x="12" y="16"/>
                  </a:lnTo>
                  <a:lnTo>
                    <a:pt x="6" y="14"/>
                  </a:lnTo>
                  <a:lnTo>
                    <a:pt x="2" y="11"/>
                  </a:lnTo>
                  <a:lnTo>
                    <a:pt x="0" y="4"/>
                  </a:lnTo>
                  <a:lnTo>
                    <a:pt x="3" y="3"/>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5" name="Freeform 443"/>
            <p:cNvSpPr>
              <a:spLocks/>
            </p:cNvSpPr>
            <p:nvPr/>
          </p:nvSpPr>
          <p:spPr bwMode="auto">
            <a:xfrm>
              <a:off x="3104" y="2350"/>
              <a:ext cx="36" cy="17"/>
            </a:xfrm>
            <a:custGeom>
              <a:avLst/>
              <a:gdLst>
                <a:gd name="T0" fmla="*/ 19 w 36"/>
                <a:gd name="T1" fmla="*/ 0 h 17"/>
                <a:gd name="T2" fmla="*/ 28 w 36"/>
                <a:gd name="T3" fmla="*/ 1 h 17"/>
                <a:gd name="T4" fmla="*/ 36 w 36"/>
                <a:gd name="T5" fmla="*/ 1 h 17"/>
                <a:gd name="T6" fmla="*/ 36 w 36"/>
                <a:gd name="T7" fmla="*/ 3 h 17"/>
                <a:gd name="T8" fmla="*/ 36 w 36"/>
                <a:gd name="T9" fmla="*/ 3 h 17"/>
                <a:gd name="T10" fmla="*/ 36 w 36"/>
                <a:gd name="T11" fmla="*/ 4 h 17"/>
                <a:gd name="T12" fmla="*/ 36 w 36"/>
                <a:gd name="T13" fmla="*/ 4 h 17"/>
                <a:gd name="T14" fmla="*/ 29 w 36"/>
                <a:gd name="T15" fmla="*/ 10 h 17"/>
                <a:gd name="T16" fmla="*/ 19 w 36"/>
                <a:gd name="T17" fmla="*/ 14 h 17"/>
                <a:gd name="T18" fmla="*/ 15 w 36"/>
                <a:gd name="T19" fmla="*/ 17 h 17"/>
                <a:gd name="T20" fmla="*/ 9 w 36"/>
                <a:gd name="T21" fmla="*/ 17 h 17"/>
                <a:gd name="T22" fmla="*/ 5 w 36"/>
                <a:gd name="T23" fmla="*/ 15 h 17"/>
                <a:gd name="T24" fmla="*/ 0 w 36"/>
                <a:gd name="T25" fmla="*/ 11 h 17"/>
                <a:gd name="T26" fmla="*/ 9 w 36"/>
                <a:gd name="T27" fmla="*/ 5 h 17"/>
                <a:gd name="T28" fmla="*/ 19 w 36"/>
                <a:gd name="T2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7">
                  <a:moveTo>
                    <a:pt x="19" y="0"/>
                  </a:moveTo>
                  <a:lnTo>
                    <a:pt x="28" y="1"/>
                  </a:lnTo>
                  <a:lnTo>
                    <a:pt x="36" y="1"/>
                  </a:lnTo>
                  <a:lnTo>
                    <a:pt x="36" y="3"/>
                  </a:lnTo>
                  <a:lnTo>
                    <a:pt x="36" y="3"/>
                  </a:lnTo>
                  <a:lnTo>
                    <a:pt x="36" y="4"/>
                  </a:lnTo>
                  <a:lnTo>
                    <a:pt x="36" y="4"/>
                  </a:lnTo>
                  <a:lnTo>
                    <a:pt x="29" y="10"/>
                  </a:lnTo>
                  <a:lnTo>
                    <a:pt x="19" y="14"/>
                  </a:lnTo>
                  <a:lnTo>
                    <a:pt x="15" y="17"/>
                  </a:lnTo>
                  <a:lnTo>
                    <a:pt x="9" y="17"/>
                  </a:lnTo>
                  <a:lnTo>
                    <a:pt x="5" y="15"/>
                  </a:lnTo>
                  <a:lnTo>
                    <a:pt x="0" y="11"/>
                  </a:lnTo>
                  <a:lnTo>
                    <a:pt x="9" y="5"/>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6" name="Freeform 444"/>
            <p:cNvSpPr>
              <a:spLocks/>
            </p:cNvSpPr>
            <p:nvPr/>
          </p:nvSpPr>
          <p:spPr bwMode="auto">
            <a:xfrm>
              <a:off x="4638" y="2350"/>
              <a:ext cx="34" cy="10"/>
            </a:xfrm>
            <a:custGeom>
              <a:avLst/>
              <a:gdLst>
                <a:gd name="T0" fmla="*/ 34 w 34"/>
                <a:gd name="T1" fmla="*/ 8 h 10"/>
                <a:gd name="T2" fmla="*/ 23 w 34"/>
                <a:gd name="T3" fmla="*/ 10 h 10"/>
                <a:gd name="T4" fmla="*/ 14 w 34"/>
                <a:gd name="T5" fmla="*/ 8 h 10"/>
                <a:gd name="T6" fmla="*/ 7 w 34"/>
                <a:gd name="T7" fmla="*/ 7 h 10"/>
                <a:gd name="T8" fmla="*/ 0 w 34"/>
                <a:gd name="T9" fmla="*/ 1 h 10"/>
                <a:gd name="T10" fmla="*/ 0 w 34"/>
                <a:gd name="T11" fmla="*/ 1 h 10"/>
                <a:gd name="T12" fmla="*/ 0 w 34"/>
                <a:gd name="T13" fmla="*/ 0 h 10"/>
                <a:gd name="T14" fmla="*/ 17 w 34"/>
                <a:gd name="T15" fmla="*/ 1 h 10"/>
                <a:gd name="T16" fmla="*/ 34 w 34"/>
                <a:gd name="T17" fmla="*/ 1 h 10"/>
                <a:gd name="T18" fmla="*/ 34 w 34"/>
                <a:gd name="T19" fmla="*/ 5 h 10"/>
                <a:gd name="T20" fmla="*/ 34 w 34"/>
                <a:gd name="T21"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10">
                  <a:moveTo>
                    <a:pt x="34" y="8"/>
                  </a:moveTo>
                  <a:lnTo>
                    <a:pt x="23" y="10"/>
                  </a:lnTo>
                  <a:lnTo>
                    <a:pt x="14" y="8"/>
                  </a:lnTo>
                  <a:lnTo>
                    <a:pt x="7" y="7"/>
                  </a:lnTo>
                  <a:lnTo>
                    <a:pt x="0" y="1"/>
                  </a:lnTo>
                  <a:lnTo>
                    <a:pt x="0" y="1"/>
                  </a:lnTo>
                  <a:lnTo>
                    <a:pt x="0" y="0"/>
                  </a:lnTo>
                  <a:lnTo>
                    <a:pt x="17" y="1"/>
                  </a:lnTo>
                  <a:lnTo>
                    <a:pt x="34" y="1"/>
                  </a:lnTo>
                  <a:lnTo>
                    <a:pt x="34" y="5"/>
                  </a:lnTo>
                  <a:lnTo>
                    <a:pt x="3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7" name="Freeform 445"/>
            <p:cNvSpPr>
              <a:spLocks/>
            </p:cNvSpPr>
            <p:nvPr/>
          </p:nvSpPr>
          <p:spPr bwMode="auto">
            <a:xfrm>
              <a:off x="3010" y="2358"/>
              <a:ext cx="130" cy="30"/>
            </a:xfrm>
            <a:custGeom>
              <a:avLst/>
              <a:gdLst>
                <a:gd name="T0" fmla="*/ 64 w 130"/>
                <a:gd name="T1" fmla="*/ 0 h 30"/>
                <a:gd name="T2" fmla="*/ 70 w 130"/>
                <a:gd name="T3" fmla="*/ 2 h 30"/>
                <a:gd name="T4" fmla="*/ 74 w 130"/>
                <a:gd name="T5" fmla="*/ 3 h 30"/>
                <a:gd name="T6" fmla="*/ 76 w 130"/>
                <a:gd name="T7" fmla="*/ 12 h 30"/>
                <a:gd name="T8" fmla="*/ 77 w 130"/>
                <a:gd name="T9" fmla="*/ 20 h 30"/>
                <a:gd name="T10" fmla="*/ 79 w 130"/>
                <a:gd name="T11" fmla="*/ 20 h 30"/>
                <a:gd name="T12" fmla="*/ 80 w 130"/>
                <a:gd name="T13" fmla="*/ 22 h 30"/>
                <a:gd name="T14" fmla="*/ 94 w 130"/>
                <a:gd name="T15" fmla="*/ 19 h 30"/>
                <a:gd name="T16" fmla="*/ 104 w 130"/>
                <a:gd name="T17" fmla="*/ 15 h 30"/>
                <a:gd name="T18" fmla="*/ 112 w 130"/>
                <a:gd name="T19" fmla="*/ 15 h 30"/>
                <a:gd name="T20" fmla="*/ 119 w 130"/>
                <a:gd name="T21" fmla="*/ 17 h 30"/>
                <a:gd name="T22" fmla="*/ 124 w 130"/>
                <a:gd name="T23" fmla="*/ 20 h 30"/>
                <a:gd name="T24" fmla="*/ 130 w 130"/>
                <a:gd name="T25" fmla="*/ 23 h 30"/>
                <a:gd name="T26" fmla="*/ 130 w 130"/>
                <a:gd name="T27" fmla="*/ 26 h 30"/>
                <a:gd name="T28" fmla="*/ 129 w 130"/>
                <a:gd name="T29" fmla="*/ 29 h 30"/>
                <a:gd name="T30" fmla="*/ 113 w 130"/>
                <a:gd name="T31" fmla="*/ 29 h 30"/>
                <a:gd name="T32" fmla="*/ 96 w 130"/>
                <a:gd name="T33" fmla="*/ 30 h 30"/>
                <a:gd name="T34" fmla="*/ 94 w 130"/>
                <a:gd name="T35" fmla="*/ 27 h 30"/>
                <a:gd name="T36" fmla="*/ 94 w 130"/>
                <a:gd name="T37" fmla="*/ 26 h 30"/>
                <a:gd name="T38" fmla="*/ 93 w 130"/>
                <a:gd name="T39" fmla="*/ 26 h 30"/>
                <a:gd name="T40" fmla="*/ 90 w 130"/>
                <a:gd name="T41" fmla="*/ 25 h 30"/>
                <a:gd name="T42" fmla="*/ 84 w 130"/>
                <a:gd name="T43" fmla="*/ 27 h 30"/>
                <a:gd name="T44" fmla="*/ 77 w 130"/>
                <a:gd name="T45" fmla="*/ 29 h 30"/>
                <a:gd name="T46" fmla="*/ 70 w 130"/>
                <a:gd name="T47" fmla="*/ 27 h 30"/>
                <a:gd name="T48" fmla="*/ 64 w 130"/>
                <a:gd name="T49" fmla="*/ 26 h 30"/>
                <a:gd name="T50" fmla="*/ 59 w 130"/>
                <a:gd name="T51" fmla="*/ 23 h 30"/>
                <a:gd name="T52" fmla="*/ 53 w 130"/>
                <a:gd name="T53" fmla="*/ 20 h 30"/>
                <a:gd name="T54" fmla="*/ 47 w 130"/>
                <a:gd name="T55" fmla="*/ 19 h 30"/>
                <a:gd name="T56" fmla="*/ 43 w 130"/>
                <a:gd name="T57" fmla="*/ 19 h 30"/>
                <a:gd name="T58" fmla="*/ 42 w 130"/>
                <a:gd name="T59" fmla="*/ 22 h 30"/>
                <a:gd name="T60" fmla="*/ 39 w 130"/>
                <a:gd name="T61" fmla="*/ 25 h 30"/>
                <a:gd name="T62" fmla="*/ 37 w 130"/>
                <a:gd name="T63" fmla="*/ 25 h 30"/>
                <a:gd name="T64" fmla="*/ 32 w 130"/>
                <a:gd name="T65" fmla="*/ 26 h 30"/>
                <a:gd name="T66" fmla="*/ 16 w 130"/>
                <a:gd name="T67" fmla="*/ 22 h 30"/>
                <a:gd name="T68" fmla="*/ 0 w 130"/>
                <a:gd name="T69" fmla="*/ 16 h 30"/>
                <a:gd name="T70" fmla="*/ 12 w 130"/>
                <a:gd name="T71" fmla="*/ 15 h 30"/>
                <a:gd name="T72" fmla="*/ 30 w 130"/>
                <a:gd name="T73" fmla="*/ 10 h 30"/>
                <a:gd name="T74" fmla="*/ 52 w 130"/>
                <a:gd name="T75" fmla="*/ 6 h 30"/>
                <a:gd name="T76" fmla="*/ 64 w 130"/>
                <a:gd name="T7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0" h="30">
                  <a:moveTo>
                    <a:pt x="64" y="0"/>
                  </a:moveTo>
                  <a:lnTo>
                    <a:pt x="70" y="2"/>
                  </a:lnTo>
                  <a:lnTo>
                    <a:pt x="74" y="3"/>
                  </a:lnTo>
                  <a:lnTo>
                    <a:pt x="76" y="12"/>
                  </a:lnTo>
                  <a:lnTo>
                    <a:pt x="77" y="20"/>
                  </a:lnTo>
                  <a:lnTo>
                    <a:pt x="79" y="20"/>
                  </a:lnTo>
                  <a:lnTo>
                    <a:pt x="80" y="22"/>
                  </a:lnTo>
                  <a:lnTo>
                    <a:pt x="94" y="19"/>
                  </a:lnTo>
                  <a:lnTo>
                    <a:pt x="104" y="15"/>
                  </a:lnTo>
                  <a:lnTo>
                    <a:pt x="112" y="15"/>
                  </a:lnTo>
                  <a:lnTo>
                    <a:pt x="119" y="17"/>
                  </a:lnTo>
                  <a:lnTo>
                    <a:pt x="124" y="20"/>
                  </a:lnTo>
                  <a:lnTo>
                    <a:pt x="130" y="23"/>
                  </a:lnTo>
                  <a:lnTo>
                    <a:pt x="130" y="26"/>
                  </a:lnTo>
                  <a:lnTo>
                    <a:pt x="129" y="29"/>
                  </a:lnTo>
                  <a:lnTo>
                    <a:pt x="113" y="29"/>
                  </a:lnTo>
                  <a:lnTo>
                    <a:pt x="96" y="30"/>
                  </a:lnTo>
                  <a:lnTo>
                    <a:pt x="94" y="27"/>
                  </a:lnTo>
                  <a:lnTo>
                    <a:pt x="94" y="26"/>
                  </a:lnTo>
                  <a:lnTo>
                    <a:pt x="93" y="26"/>
                  </a:lnTo>
                  <a:lnTo>
                    <a:pt x="90" y="25"/>
                  </a:lnTo>
                  <a:lnTo>
                    <a:pt x="84" y="27"/>
                  </a:lnTo>
                  <a:lnTo>
                    <a:pt x="77" y="29"/>
                  </a:lnTo>
                  <a:lnTo>
                    <a:pt x="70" y="27"/>
                  </a:lnTo>
                  <a:lnTo>
                    <a:pt x="64" y="26"/>
                  </a:lnTo>
                  <a:lnTo>
                    <a:pt x="59" y="23"/>
                  </a:lnTo>
                  <a:lnTo>
                    <a:pt x="53" y="20"/>
                  </a:lnTo>
                  <a:lnTo>
                    <a:pt x="47" y="19"/>
                  </a:lnTo>
                  <a:lnTo>
                    <a:pt x="43" y="19"/>
                  </a:lnTo>
                  <a:lnTo>
                    <a:pt x="42" y="22"/>
                  </a:lnTo>
                  <a:lnTo>
                    <a:pt x="39" y="25"/>
                  </a:lnTo>
                  <a:lnTo>
                    <a:pt x="37" y="25"/>
                  </a:lnTo>
                  <a:lnTo>
                    <a:pt x="32" y="26"/>
                  </a:lnTo>
                  <a:lnTo>
                    <a:pt x="16" y="22"/>
                  </a:lnTo>
                  <a:lnTo>
                    <a:pt x="0" y="16"/>
                  </a:lnTo>
                  <a:lnTo>
                    <a:pt x="12" y="15"/>
                  </a:lnTo>
                  <a:lnTo>
                    <a:pt x="30" y="10"/>
                  </a:lnTo>
                  <a:lnTo>
                    <a:pt x="52" y="6"/>
                  </a:lnTo>
                  <a:lnTo>
                    <a:pt x="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8" name="Freeform 446"/>
            <p:cNvSpPr>
              <a:spLocks/>
            </p:cNvSpPr>
            <p:nvPr/>
          </p:nvSpPr>
          <p:spPr bwMode="auto">
            <a:xfrm>
              <a:off x="3693" y="2365"/>
              <a:ext cx="1819" cy="1375"/>
            </a:xfrm>
            <a:custGeom>
              <a:avLst/>
              <a:gdLst>
                <a:gd name="T0" fmla="*/ 1369 w 1819"/>
                <a:gd name="T1" fmla="*/ 59 h 1375"/>
                <a:gd name="T2" fmla="*/ 1617 w 1819"/>
                <a:gd name="T3" fmla="*/ 89 h 1375"/>
                <a:gd name="T4" fmla="*/ 1819 w 1819"/>
                <a:gd name="T5" fmla="*/ 136 h 1375"/>
                <a:gd name="T6" fmla="*/ 1784 w 1819"/>
                <a:gd name="T7" fmla="*/ 156 h 1375"/>
                <a:gd name="T8" fmla="*/ 1689 w 1819"/>
                <a:gd name="T9" fmla="*/ 205 h 1375"/>
                <a:gd name="T10" fmla="*/ 1664 w 1819"/>
                <a:gd name="T11" fmla="*/ 247 h 1375"/>
                <a:gd name="T12" fmla="*/ 1624 w 1819"/>
                <a:gd name="T13" fmla="*/ 166 h 1375"/>
                <a:gd name="T14" fmla="*/ 1494 w 1819"/>
                <a:gd name="T15" fmla="*/ 213 h 1375"/>
                <a:gd name="T16" fmla="*/ 1606 w 1819"/>
                <a:gd name="T17" fmla="*/ 316 h 1375"/>
                <a:gd name="T18" fmla="*/ 1573 w 1819"/>
                <a:gd name="T19" fmla="*/ 306 h 1375"/>
                <a:gd name="T20" fmla="*/ 1530 w 1819"/>
                <a:gd name="T21" fmla="*/ 427 h 1375"/>
                <a:gd name="T22" fmla="*/ 1530 w 1819"/>
                <a:gd name="T23" fmla="*/ 473 h 1375"/>
                <a:gd name="T24" fmla="*/ 1436 w 1819"/>
                <a:gd name="T25" fmla="*/ 434 h 1375"/>
                <a:gd name="T26" fmla="*/ 1474 w 1819"/>
                <a:gd name="T27" fmla="*/ 472 h 1375"/>
                <a:gd name="T28" fmla="*/ 1492 w 1819"/>
                <a:gd name="T29" fmla="*/ 556 h 1375"/>
                <a:gd name="T30" fmla="*/ 1433 w 1819"/>
                <a:gd name="T31" fmla="*/ 654 h 1375"/>
                <a:gd name="T32" fmla="*/ 1383 w 1819"/>
                <a:gd name="T33" fmla="*/ 730 h 1375"/>
                <a:gd name="T34" fmla="*/ 1323 w 1819"/>
                <a:gd name="T35" fmla="*/ 774 h 1375"/>
                <a:gd name="T36" fmla="*/ 1333 w 1819"/>
                <a:gd name="T37" fmla="*/ 856 h 1375"/>
                <a:gd name="T38" fmla="*/ 1297 w 1819"/>
                <a:gd name="T39" fmla="*/ 844 h 1375"/>
                <a:gd name="T40" fmla="*/ 1273 w 1819"/>
                <a:gd name="T41" fmla="*/ 737 h 1375"/>
                <a:gd name="T42" fmla="*/ 1198 w 1819"/>
                <a:gd name="T43" fmla="*/ 650 h 1375"/>
                <a:gd name="T44" fmla="*/ 1090 w 1819"/>
                <a:gd name="T45" fmla="*/ 734 h 1375"/>
                <a:gd name="T46" fmla="*/ 993 w 1819"/>
                <a:gd name="T47" fmla="*/ 674 h 1375"/>
                <a:gd name="T48" fmla="*/ 968 w 1819"/>
                <a:gd name="T49" fmla="*/ 646 h 1375"/>
                <a:gd name="T50" fmla="*/ 765 w 1819"/>
                <a:gd name="T51" fmla="*/ 593 h 1375"/>
                <a:gd name="T52" fmla="*/ 791 w 1819"/>
                <a:gd name="T53" fmla="*/ 629 h 1375"/>
                <a:gd name="T54" fmla="*/ 748 w 1819"/>
                <a:gd name="T55" fmla="*/ 751 h 1375"/>
                <a:gd name="T56" fmla="*/ 624 w 1819"/>
                <a:gd name="T57" fmla="*/ 669 h 1375"/>
                <a:gd name="T58" fmla="*/ 551 w 1819"/>
                <a:gd name="T59" fmla="*/ 567 h 1375"/>
                <a:gd name="T60" fmla="*/ 641 w 1819"/>
                <a:gd name="T61" fmla="*/ 744 h 1375"/>
                <a:gd name="T62" fmla="*/ 719 w 1819"/>
                <a:gd name="T63" fmla="*/ 891 h 1375"/>
                <a:gd name="T64" fmla="*/ 641 w 1819"/>
                <a:gd name="T65" fmla="*/ 1095 h 1375"/>
                <a:gd name="T66" fmla="*/ 576 w 1819"/>
                <a:gd name="T67" fmla="*/ 1227 h 1375"/>
                <a:gd name="T68" fmla="*/ 491 w 1819"/>
                <a:gd name="T69" fmla="*/ 1355 h 1375"/>
                <a:gd name="T70" fmla="*/ 332 w 1819"/>
                <a:gd name="T71" fmla="*/ 1183 h 1375"/>
                <a:gd name="T72" fmla="*/ 289 w 1819"/>
                <a:gd name="T73" fmla="*/ 937 h 1375"/>
                <a:gd name="T74" fmla="*/ 162 w 1819"/>
                <a:gd name="T75" fmla="*/ 876 h 1375"/>
                <a:gd name="T76" fmla="*/ 10 w 1819"/>
                <a:gd name="T77" fmla="*/ 763 h 1375"/>
                <a:gd name="T78" fmla="*/ 42 w 1819"/>
                <a:gd name="T79" fmla="*/ 597 h 1375"/>
                <a:gd name="T80" fmla="*/ 135 w 1819"/>
                <a:gd name="T81" fmla="*/ 483 h 1375"/>
                <a:gd name="T82" fmla="*/ 181 w 1819"/>
                <a:gd name="T83" fmla="*/ 382 h 1375"/>
                <a:gd name="T84" fmla="*/ 184 w 1819"/>
                <a:gd name="T85" fmla="*/ 310 h 1375"/>
                <a:gd name="T86" fmla="*/ 311 w 1819"/>
                <a:gd name="T87" fmla="*/ 226 h 1375"/>
                <a:gd name="T88" fmla="*/ 399 w 1819"/>
                <a:gd name="T89" fmla="*/ 245 h 1375"/>
                <a:gd name="T90" fmla="*/ 471 w 1819"/>
                <a:gd name="T91" fmla="*/ 182 h 1375"/>
                <a:gd name="T92" fmla="*/ 428 w 1819"/>
                <a:gd name="T93" fmla="*/ 119 h 1375"/>
                <a:gd name="T94" fmla="*/ 361 w 1819"/>
                <a:gd name="T95" fmla="*/ 223 h 1375"/>
                <a:gd name="T96" fmla="*/ 285 w 1819"/>
                <a:gd name="T97" fmla="*/ 205 h 1375"/>
                <a:gd name="T98" fmla="*/ 374 w 1819"/>
                <a:gd name="T99" fmla="*/ 79 h 1375"/>
                <a:gd name="T100" fmla="*/ 562 w 1819"/>
                <a:gd name="T101" fmla="*/ 116 h 1375"/>
                <a:gd name="T102" fmla="*/ 549 w 1819"/>
                <a:gd name="T103" fmla="*/ 132 h 1375"/>
                <a:gd name="T104" fmla="*/ 599 w 1819"/>
                <a:gd name="T105" fmla="*/ 110 h 1375"/>
                <a:gd name="T106" fmla="*/ 696 w 1819"/>
                <a:gd name="T107" fmla="*/ 70 h 1375"/>
                <a:gd name="T108" fmla="*/ 799 w 1819"/>
                <a:gd name="T109" fmla="*/ 63 h 1375"/>
                <a:gd name="T110" fmla="*/ 846 w 1819"/>
                <a:gd name="T111" fmla="*/ 90 h 1375"/>
                <a:gd name="T112" fmla="*/ 836 w 1819"/>
                <a:gd name="T113" fmla="*/ 65 h 1375"/>
                <a:gd name="T114" fmla="*/ 849 w 1819"/>
                <a:gd name="T115" fmla="*/ 36 h 1375"/>
                <a:gd name="T116" fmla="*/ 978 w 1819"/>
                <a:gd name="T117" fmla="*/ 0 h 1375"/>
                <a:gd name="T118" fmla="*/ 1052 w 1819"/>
                <a:gd name="T119" fmla="*/ 43 h 1375"/>
                <a:gd name="T120" fmla="*/ 1242 w 1819"/>
                <a:gd name="T121" fmla="*/ 56 h 1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19" h="1375">
                  <a:moveTo>
                    <a:pt x="1272" y="66"/>
                  </a:moveTo>
                  <a:lnTo>
                    <a:pt x="1272" y="62"/>
                  </a:lnTo>
                  <a:lnTo>
                    <a:pt x="1272" y="59"/>
                  </a:lnTo>
                  <a:lnTo>
                    <a:pt x="1286" y="60"/>
                  </a:lnTo>
                  <a:lnTo>
                    <a:pt x="1302" y="62"/>
                  </a:lnTo>
                  <a:lnTo>
                    <a:pt x="1317" y="63"/>
                  </a:lnTo>
                  <a:lnTo>
                    <a:pt x="1333" y="65"/>
                  </a:lnTo>
                  <a:lnTo>
                    <a:pt x="1333" y="63"/>
                  </a:lnTo>
                  <a:lnTo>
                    <a:pt x="1335" y="62"/>
                  </a:lnTo>
                  <a:lnTo>
                    <a:pt x="1330" y="59"/>
                  </a:lnTo>
                  <a:lnTo>
                    <a:pt x="1327" y="56"/>
                  </a:lnTo>
                  <a:lnTo>
                    <a:pt x="1325" y="53"/>
                  </a:lnTo>
                  <a:lnTo>
                    <a:pt x="1323" y="48"/>
                  </a:lnTo>
                  <a:lnTo>
                    <a:pt x="1337" y="48"/>
                  </a:lnTo>
                  <a:lnTo>
                    <a:pt x="1350" y="49"/>
                  </a:lnTo>
                  <a:lnTo>
                    <a:pt x="1356" y="50"/>
                  </a:lnTo>
                  <a:lnTo>
                    <a:pt x="1362" y="52"/>
                  </a:lnTo>
                  <a:lnTo>
                    <a:pt x="1366" y="55"/>
                  </a:lnTo>
                  <a:lnTo>
                    <a:pt x="1369" y="59"/>
                  </a:lnTo>
                  <a:lnTo>
                    <a:pt x="1377" y="55"/>
                  </a:lnTo>
                  <a:lnTo>
                    <a:pt x="1385" y="53"/>
                  </a:lnTo>
                  <a:lnTo>
                    <a:pt x="1390" y="53"/>
                  </a:lnTo>
                  <a:lnTo>
                    <a:pt x="1396" y="53"/>
                  </a:lnTo>
                  <a:lnTo>
                    <a:pt x="1406" y="58"/>
                  </a:lnTo>
                  <a:lnTo>
                    <a:pt x="1417" y="65"/>
                  </a:lnTo>
                  <a:lnTo>
                    <a:pt x="1435" y="65"/>
                  </a:lnTo>
                  <a:lnTo>
                    <a:pt x="1452" y="65"/>
                  </a:lnTo>
                  <a:lnTo>
                    <a:pt x="1467" y="66"/>
                  </a:lnTo>
                  <a:lnTo>
                    <a:pt x="1484" y="66"/>
                  </a:lnTo>
                  <a:lnTo>
                    <a:pt x="1504" y="72"/>
                  </a:lnTo>
                  <a:lnTo>
                    <a:pt x="1524" y="79"/>
                  </a:lnTo>
                  <a:lnTo>
                    <a:pt x="1542" y="79"/>
                  </a:lnTo>
                  <a:lnTo>
                    <a:pt x="1557" y="80"/>
                  </a:lnTo>
                  <a:lnTo>
                    <a:pt x="1573" y="80"/>
                  </a:lnTo>
                  <a:lnTo>
                    <a:pt x="1590" y="80"/>
                  </a:lnTo>
                  <a:lnTo>
                    <a:pt x="1602" y="86"/>
                  </a:lnTo>
                  <a:lnTo>
                    <a:pt x="1617" y="89"/>
                  </a:lnTo>
                  <a:lnTo>
                    <a:pt x="1617" y="89"/>
                  </a:lnTo>
                  <a:lnTo>
                    <a:pt x="1617" y="87"/>
                  </a:lnTo>
                  <a:lnTo>
                    <a:pt x="1616" y="85"/>
                  </a:lnTo>
                  <a:lnTo>
                    <a:pt x="1613" y="82"/>
                  </a:lnTo>
                  <a:lnTo>
                    <a:pt x="1606" y="80"/>
                  </a:lnTo>
                  <a:lnTo>
                    <a:pt x="1600" y="77"/>
                  </a:lnTo>
                  <a:lnTo>
                    <a:pt x="1600" y="76"/>
                  </a:lnTo>
                  <a:lnTo>
                    <a:pt x="1600" y="75"/>
                  </a:lnTo>
                  <a:lnTo>
                    <a:pt x="1600" y="73"/>
                  </a:lnTo>
                  <a:lnTo>
                    <a:pt x="1602" y="72"/>
                  </a:lnTo>
                  <a:lnTo>
                    <a:pt x="1623" y="72"/>
                  </a:lnTo>
                  <a:lnTo>
                    <a:pt x="1646" y="76"/>
                  </a:lnTo>
                  <a:lnTo>
                    <a:pt x="1667" y="80"/>
                  </a:lnTo>
                  <a:lnTo>
                    <a:pt x="1687" y="86"/>
                  </a:lnTo>
                  <a:lnTo>
                    <a:pt x="1727" y="99"/>
                  </a:lnTo>
                  <a:lnTo>
                    <a:pt x="1764" y="112"/>
                  </a:lnTo>
                  <a:lnTo>
                    <a:pt x="1787" y="113"/>
                  </a:lnTo>
                  <a:lnTo>
                    <a:pt x="1807" y="117"/>
                  </a:lnTo>
                  <a:lnTo>
                    <a:pt x="1813" y="126"/>
                  </a:lnTo>
                  <a:lnTo>
                    <a:pt x="1819" y="136"/>
                  </a:lnTo>
                  <a:lnTo>
                    <a:pt x="1800" y="133"/>
                  </a:lnTo>
                  <a:lnTo>
                    <a:pt x="1776" y="127"/>
                  </a:lnTo>
                  <a:lnTo>
                    <a:pt x="1763" y="125"/>
                  </a:lnTo>
                  <a:lnTo>
                    <a:pt x="1753" y="123"/>
                  </a:lnTo>
                  <a:lnTo>
                    <a:pt x="1744" y="122"/>
                  </a:lnTo>
                  <a:lnTo>
                    <a:pt x="1740" y="123"/>
                  </a:lnTo>
                  <a:lnTo>
                    <a:pt x="1743" y="126"/>
                  </a:lnTo>
                  <a:lnTo>
                    <a:pt x="1746" y="130"/>
                  </a:lnTo>
                  <a:lnTo>
                    <a:pt x="1737" y="130"/>
                  </a:lnTo>
                  <a:lnTo>
                    <a:pt x="1729" y="132"/>
                  </a:lnTo>
                  <a:lnTo>
                    <a:pt x="1729" y="133"/>
                  </a:lnTo>
                  <a:lnTo>
                    <a:pt x="1729" y="133"/>
                  </a:lnTo>
                  <a:lnTo>
                    <a:pt x="1737" y="133"/>
                  </a:lnTo>
                  <a:lnTo>
                    <a:pt x="1744" y="136"/>
                  </a:lnTo>
                  <a:lnTo>
                    <a:pt x="1750" y="137"/>
                  </a:lnTo>
                  <a:lnTo>
                    <a:pt x="1757" y="140"/>
                  </a:lnTo>
                  <a:lnTo>
                    <a:pt x="1770" y="146"/>
                  </a:lnTo>
                  <a:lnTo>
                    <a:pt x="1784" y="152"/>
                  </a:lnTo>
                  <a:lnTo>
                    <a:pt x="1784" y="156"/>
                  </a:lnTo>
                  <a:lnTo>
                    <a:pt x="1784" y="160"/>
                  </a:lnTo>
                  <a:lnTo>
                    <a:pt x="1783" y="162"/>
                  </a:lnTo>
                  <a:lnTo>
                    <a:pt x="1781" y="163"/>
                  </a:lnTo>
                  <a:lnTo>
                    <a:pt x="1767" y="162"/>
                  </a:lnTo>
                  <a:lnTo>
                    <a:pt x="1753" y="165"/>
                  </a:lnTo>
                  <a:lnTo>
                    <a:pt x="1749" y="166"/>
                  </a:lnTo>
                  <a:lnTo>
                    <a:pt x="1744" y="170"/>
                  </a:lnTo>
                  <a:lnTo>
                    <a:pt x="1740" y="176"/>
                  </a:lnTo>
                  <a:lnTo>
                    <a:pt x="1739" y="185"/>
                  </a:lnTo>
                  <a:lnTo>
                    <a:pt x="1731" y="186"/>
                  </a:lnTo>
                  <a:lnTo>
                    <a:pt x="1724" y="186"/>
                  </a:lnTo>
                  <a:lnTo>
                    <a:pt x="1723" y="182"/>
                  </a:lnTo>
                  <a:lnTo>
                    <a:pt x="1720" y="179"/>
                  </a:lnTo>
                  <a:lnTo>
                    <a:pt x="1710" y="180"/>
                  </a:lnTo>
                  <a:lnTo>
                    <a:pt x="1700" y="183"/>
                  </a:lnTo>
                  <a:lnTo>
                    <a:pt x="1690" y="187"/>
                  </a:lnTo>
                  <a:lnTo>
                    <a:pt x="1683" y="193"/>
                  </a:lnTo>
                  <a:lnTo>
                    <a:pt x="1686" y="200"/>
                  </a:lnTo>
                  <a:lnTo>
                    <a:pt x="1689" y="205"/>
                  </a:lnTo>
                  <a:lnTo>
                    <a:pt x="1692" y="207"/>
                  </a:lnTo>
                  <a:lnTo>
                    <a:pt x="1694" y="210"/>
                  </a:lnTo>
                  <a:lnTo>
                    <a:pt x="1702" y="213"/>
                  </a:lnTo>
                  <a:lnTo>
                    <a:pt x="1713" y="219"/>
                  </a:lnTo>
                  <a:lnTo>
                    <a:pt x="1714" y="226"/>
                  </a:lnTo>
                  <a:lnTo>
                    <a:pt x="1716" y="235"/>
                  </a:lnTo>
                  <a:lnTo>
                    <a:pt x="1720" y="235"/>
                  </a:lnTo>
                  <a:lnTo>
                    <a:pt x="1723" y="237"/>
                  </a:lnTo>
                  <a:lnTo>
                    <a:pt x="1726" y="245"/>
                  </a:lnTo>
                  <a:lnTo>
                    <a:pt x="1727" y="252"/>
                  </a:lnTo>
                  <a:lnTo>
                    <a:pt x="1727" y="259"/>
                  </a:lnTo>
                  <a:lnTo>
                    <a:pt x="1727" y="266"/>
                  </a:lnTo>
                  <a:lnTo>
                    <a:pt x="1727" y="277"/>
                  </a:lnTo>
                  <a:lnTo>
                    <a:pt x="1727" y="290"/>
                  </a:lnTo>
                  <a:lnTo>
                    <a:pt x="1723" y="290"/>
                  </a:lnTo>
                  <a:lnTo>
                    <a:pt x="1717" y="290"/>
                  </a:lnTo>
                  <a:lnTo>
                    <a:pt x="1700" y="277"/>
                  </a:lnTo>
                  <a:lnTo>
                    <a:pt x="1682" y="263"/>
                  </a:lnTo>
                  <a:lnTo>
                    <a:pt x="1664" y="247"/>
                  </a:lnTo>
                  <a:lnTo>
                    <a:pt x="1650" y="232"/>
                  </a:lnTo>
                  <a:lnTo>
                    <a:pt x="1652" y="222"/>
                  </a:lnTo>
                  <a:lnTo>
                    <a:pt x="1653" y="212"/>
                  </a:lnTo>
                  <a:lnTo>
                    <a:pt x="1657" y="202"/>
                  </a:lnTo>
                  <a:lnTo>
                    <a:pt x="1660" y="193"/>
                  </a:lnTo>
                  <a:lnTo>
                    <a:pt x="1663" y="185"/>
                  </a:lnTo>
                  <a:lnTo>
                    <a:pt x="1664" y="176"/>
                  </a:lnTo>
                  <a:lnTo>
                    <a:pt x="1664" y="167"/>
                  </a:lnTo>
                  <a:lnTo>
                    <a:pt x="1662" y="160"/>
                  </a:lnTo>
                  <a:lnTo>
                    <a:pt x="1656" y="160"/>
                  </a:lnTo>
                  <a:lnTo>
                    <a:pt x="1650" y="160"/>
                  </a:lnTo>
                  <a:lnTo>
                    <a:pt x="1649" y="166"/>
                  </a:lnTo>
                  <a:lnTo>
                    <a:pt x="1649" y="173"/>
                  </a:lnTo>
                  <a:lnTo>
                    <a:pt x="1646" y="173"/>
                  </a:lnTo>
                  <a:lnTo>
                    <a:pt x="1644" y="175"/>
                  </a:lnTo>
                  <a:lnTo>
                    <a:pt x="1639" y="175"/>
                  </a:lnTo>
                  <a:lnTo>
                    <a:pt x="1633" y="176"/>
                  </a:lnTo>
                  <a:lnTo>
                    <a:pt x="1629" y="170"/>
                  </a:lnTo>
                  <a:lnTo>
                    <a:pt x="1624" y="166"/>
                  </a:lnTo>
                  <a:lnTo>
                    <a:pt x="1619" y="166"/>
                  </a:lnTo>
                  <a:lnTo>
                    <a:pt x="1614" y="166"/>
                  </a:lnTo>
                  <a:lnTo>
                    <a:pt x="1609" y="166"/>
                  </a:lnTo>
                  <a:lnTo>
                    <a:pt x="1606" y="169"/>
                  </a:lnTo>
                  <a:lnTo>
                    <a:pt x="1603" y="170"/>
                  </a:lnTo>
                  <a:lnTo>
                    <a:pt x="1600" y="173"/>
                  </a:lnTo>
                  <a:lnTo>
                    <a:pt x="1600" y="180"/>
                  </a:lnTo>
                  <a:lnTo>
                    <a:pt x="1600" y="187"/>
                  </a:lnTo>
                  <a:lnTo>
                    <a:pt x="1603" y="190"/>
                  </a:lnTo>
                  <a:lnTo>
                    <a:pt x="1607" y="192"/>
                  </a:lnTo>
                  <a:lnTo>
                    <a:pt x="1606" y="193"/>
                  </a:lnTo>
                  <a:lnTo>
                    <a:pt x="1606" y="195"/>
                  </a:lnTo>
                  <a:lnTo>
                    <a:pt x="1582" y="196"/>
                  </a:lnTo>
                  <a:lnTo>
                    <a:pt x="1553" y="196"/>
                  </a:lnTo>
                  <a:lnTo>
                    <a:pt x="1539" y="195"/>
                  </a:lnTo>
                  <a:lnTo>
                    <a:pt x="1524" y="196"/>
                  </a:lnTo>
                  <a:lnTo>
                    <a:pt x="1512" y="197"/>
                  </a:lnTo>
                  <a:lnTo>
                    <a:pt x="1499" y="200"/>
                  </a:lnTo>
                  <a:lnTo>
                    <a:pt x="1494" y="213"/>
                  </a:lnTo>
                  <a:lnTo>
                    <a:pt x="1490" y="227"/>
                  </a:lnTo>
                  <a:lnTo>
                    <a:pt x="1484" y="239"/>
                  </a:lnTo>
                  <a:lnTo>
                    <a:pt x="1480" y="250"/>
                  </a:lnTo>
                  <a:lnTo>
                    <a:pt x="1496" y="257"/>
                  </a:lnTo>
                  <a:lnTo>
                    <a:pt x="1510" y="262"/>
                  </a:lnTo>
                  <a:lnTo>
                    <a:pt x="1520" y="259"/>
                  </a:lnTo>
                  <a:lnTo>
                    <a:pt x="1534" y="256"/>
                  </a:lnTo>
                  <a:lnTo>
                    <a:pt x="1539" y="263"/>
                  </a:lnTo>
                  <a:lnTo>
                    <a:pt x="1544" y="267"/>
                  </a:lnTo>
                  <a:lnTo>
                    <a:pt x="1552" y="273"/>
                  </a:lnTo>
                  <a:lnTo>
                    <a:pt x="1559" y="277"/>
                  </a:lnTo>
                  <a:lnTo>
                    <a:pt x="1557" y="266"/>
                  </a:lnTo>
                  <a:lnTo>
                    <a:pt x="1556" y="256"/>
                  </a:lnTo>
                  <a:lnTo>
                    <a:pt x="1569" y="267"/>
                  </a:lnTo>
                  <a:lnTo>
                    <a:pt x="1590" y="287"/>
                  </a:lnTo>
                  <a:lnTo>
                    <a:pt x="1612" y="307"/>
                  </a:lnTo>
                  <a:lnTo>
                    <a:pt x="1623" y="322"/>
                  </a:lnTo>
                  <a:lnTo>
                    <a:pt x="1614" y="319"/>
                  </a:lnTo>
                  <a:lnTo>
                    <a:pt x="1606" y="316"/>
                  </a:lnTo>
                  <a:lnTo>
                    <a:pt x="1606" y="317"/>
                  </a:lnTo>
                  <a:lnTo>
                    <a:pt x="1606" y="319"/>
                  </a:lnTo>
                  <a:lnTo>
                    <a:pt x="1620" y="334"/>
                  </a:lnTo>
                  <a:lnTo>
                    <a:pt x="1632" y="352"/>
                  </a:lnTo>
                  <a:lnTo>
                    <a:pt x="1632" y="353"/>
                  </a:lnTo>
                  <a:lnTo>
                    <a:pt x="1630" y="353"/>
                  </a:lnTo>
                  <a:lnTo>
                    <a:pt x="1623" y="353"/>
                  </a:lnTo>
                  <a:lnTo>
                    <a:pt x="1616" y="352"/>
                  </a:lnTo>
                  <a:lnTo>
                    <a:pt x="1613" y="343"/>
                  </a:lnTo>
                  <a:lnTo>
                    <a:pt x="1607" y="333"/>
                  </a:lnTo>
                  <a:lnTo>
                    <a:pt x="1602" y="323"/>
                  </a:lnTo>
                  <a:lnTo>
                    <a:pt x="1593" y="312"/>
                  </a:lnTo>
                  <a:lnTo>
                    <a:pt x="1586" y="300"/>
                  </a:lnTo>
                  <a:lnTo>
                    <a:pt x="1577" y="290"/>
                  </a:lnTo>
                  <a:lnTo>
                    <a:pt x="1570" y="283"/>
                  </a:lnTo>
                  <a:lnTo>
                    <a:pt x="1563" y="279"/>
                  </a:lnTo>
                  <a:lnTo>
                    <a:pt x="1563" y="280"/>
                  </a:lnTo>
                  <a:lnTo>
                    <a:pt x="1563" y="283"/>
                  </a:lnTo>
                  <a:lnTo>
                    <a:pt x="1573" y="306"/>
                  </a:lnTo>
                  <a:lnTo>
                    <a:pt x="1579" y="326"/>
                  </a:lnTo>
                  <a:lnTo>
                    <a:pt x="1580" y="334"/>
                  </a:lnTo>
                  <a:lnTo>
                    <a:pt x="1579" y="346"/>
                  </a:lnTo>
                  <a:lnTo>
                    <a:pt x="1576" y="359"/>
                  </a:lnTo>
                  <a:lnTo>
                    <a:pt x="1572" y="374"/>
                  </a:lnTo>
                  <a:lnTo>
                    <a:pt x="1570" y="380"/>
                  </a:lnTo>
                  <a:lnTo>
                    <a:pt x="1570" y="386"/>
                  </a:lnTo>
                  <a:lnTo>
                    <a:pt x="1570" y="389"/>
                  </a:lnTo>
                  <a:lnTo>
                    <a:pt x="1566" y="393"/>
                  </a:lnTo>
                  <a:lnTo>
                    <a:pt x="1559" y="396"/>
                  </a:lnTo>
                  <a:lnTo>
                    <a:pt x="1552" y="396"/>
                  </a:lnTo>
                  <a:lnTo>
                    <a:pt x="1544" y="396"/>
                  </a:lnTo>
                  <a:lnTo>
                    <a:pt x="1536" y="394"/>
                  </a:lnTo>
                  <a:lnTo>
                    <a:pt x="1532" y="399"/>
                  </a:lnTo>
                  <a:lnTo>
                    <a:pt x="1527" y="403"/>
                  </a:lnTo>
                  <a:lnTo>
                    <a:pt x="1532" y="412"/>
                  </a:lnTo>
                  <a:lnTo>
                    <a:pt x="1536" y="420"/>
                  </a:lnTo>
                  <a:lnTo>
                    <a:pt x="1533" y="424"/>
                  </a:lnTo>
                  <a:lnTo>
                    <a:pt x="1530" y="427"/>
                  </a:lnTo>
                  <a:lnTo>
                    <a:pt x="1527" y="429"/>
                  </a:lnTo>
                  <a:lnTo>
                    <a:pt x="1523" y="432"/>
                  </a:lnTo>
                  <a:lnTo>
                    <a:pt x="1523" y="437"/>
                  </a:lnTo>
                  <a:lnTo>
                    <a:pt x="1523" y="443"/>
                  </a:lnTo>
                  <a:lnTo>
                    <a:pt x="1529" y="444"/>
                  </a:lnTo>
                  <a:lnTo>
                    <a:pt x="1536" y="449"/>
                  </a:lnTo>
                  <a:lnTo>
                    <a:pt x="1542" y="453"/>
                  </a:lnTo>
                  <a:lnTo>
                    <a:pt x="1547" y="459"/>
                  </a:lnTo>
                  <a:lnTo>
                    <a:pt x="1552" y="464"/>
                  </a:lnTo>
                  <a:lnTo>
                    <a:pt x="1556" y="472"/>
                  </a:lnTo>
                  <a:lnTo>
                    <a:pt x="1559" y="477"/>
                  </a:lnTo>
                  <a:lnTo>
                    <a:pt x="1560" y="484"/>
                  </a:lnTo>
                  <a:lnTo>
                    <a:pt x="1552" y="494"/>
                  </a:lnTo>
                  <a:lnTo>
                    <a:pt x="1543" y="503"/>
                  </a:lnTo>
                  <a:lnTo>
                    <a:pt x="1537" y="503"/>
                  </a:lnTo>
                  <a:lnTo>
                    <a:pt x="1533" y="500"/>
                  </a:lnTo>
                  <a:lnTo>
                    <a:pt x="1533" y="487"/>
                  </a:lnTo>
                  <a:lnTo>
                    <a:pt x="1532" y="477"/>
                  </a:lnTo>
                  <a:lnTo>
                    <a:pt x="1530" y="473"/>
                  </a:lnTo>
                  <a:lnTo>
                    <a:pt x="1527" y="469"/>
                  </a:lnTo>
                  <a:lnTo>
                    <a:pt x="1526" y="464"/>
                  </a:lnTo>
                  <a:lnTo>
                    <a:pt x="1522" y="462"/>
                  </a:lnTo>
                  <a:lnTo>
                    <a:pt x="1510" y="459"/>
                  </a:lnTo>
                  <a:lnTo>
                    <a:pt x="1500" y="456"/>
                  </a:lnTo>
                  <a:lnTo>
                    <a:pt x="1500" y="447"/>
                  </a:lnTo>
                  <a:lnTo>
                    <a:pt x="1500" y="443"/>
                  </a:lnTo>
                  <a:lnTo>
                    <a:pt x="1499" y="439"/>
                  </a:lnTo>
                  <a:lnTo>
                    <a:pt x="1496" y="434"/>
                  </a:lnTo>
                  <a:lnTo>
                    <a:pt x="1484" y="434"/>
                  </a:lnTo>
                  <a:lnTo>
                    <a:pt x="1476" y="437"/>
                  </a:lnTo>
                  <a:lnTo>
                    <a:pt x="1469" y="440"/>
                  </a:lnTo>
                  <a:lnTo>
                    <a:pt x="1460" y="444"/>
                  </a:lnTo>
                  <a:lnTo>
                    <a:pt x="1460" y="433"/>
                  </a:lnTo>
                  <a:lnTo>
                    <a:pt x="1457" y="424"/>
                  </a:lnTo>
                  <a:lnTo>
                    <a:pt x="1452" y="423"/>
                  </a:lnTo>
                  <a:lnTo>
                    <a:pt x="1445" y="422"/>
                  </a:lnTo>
                  <a:lnTo>
                    <a:pt x="1442" y="429"/>
                  </a:lnTo>
                  <a:lnTo>
                    <a:pt x="1436" y="434"/>
                  </a:lnTo>
                  <a:lnTo>
                    <a:pt x="1430" y="439"/>
                  </a:lnTo>
                  <a:lnTo>
                    <a:pt x="1423" y="442"/>
                  </a:lnTo>
                  <a:lnTo>
                    <a:pt x="1425" y="447"/>
                  </a:lnTo>
                  <a:lnTo>
                    <a:pt x="1426" y="454"/>
                  </a:lnTo>
                  <a:lnTo>
                    <a:pt x="1432" y="456"/>
                  </a:lnTo>
                  <a:lnTo>
                    <a:pt x="1436" y="456"/>
                  </a:lnTo>
                  <a:lnTo>
                    <a:pt x="1439" y="459"/>
                  </a:lnTo>
                  <a:lnTo>
                    <a:pt x="1442" y="460"/>
                  </a:lnTo>
                  <a:lnTo>
                    <a:pt x="1445" y="462"/>
                  </a:lnTo>
                  <a:lnTo>
                    <a:pt x="1447" y="464"/>
                  </a:lnTo>
                  <a:lnTo>
                    <a:pt x="1450" y="466"/>
                  </a:lnTo>
                  <a:lnTo>
                    <a:pt x="1456" y="466"/>
                  </a:lnTo>
                  <a:lnTo>
                    <a:pt x="1459" y="463"/>
                  </a:lnTo>
                  <a:lnTo>
                    <a:pt x="1460" y="462"/>
                  </a:lnTo>
                  <a:lnTo>
                    <a:pt x="1464" y="460"/>
                  </a:lnTo>
                  <a:lnTo>
                    <a:pt x="1467" y="460"/>
                  </a:lnTo>
                  <a:lnTo>
                    <a:pt x="1476" y="463"/>
                  </a:lnTo>
                  <a:lnTo>
                    <a:pt x="1482" y="466"/>
                  </a:lnTo>
                  <a:lnTo>
                    <a:pt x="1474" y="472"/>
                  </a:lnTo>
                  <a:lnTo>
                    <a:pt x="1469" y="477"/>
                  </a:lnTo>
                  <a:lnTo>
                    <a:pt x="1466" y="480"/>
                  </a:lnTo>
                  <a:lnTo>
                    <a:pt x="1463" y="483"/>
                  </a:lnTo>
                  <a:lnTo>
                    <a:pt x="1462" y="487"/>
                  </a:lnTo>
                  <a:lnTo>
                    <a:pt x="1460" y="493"/>
                  </a:lnTo>
                  <a:lnTo>
                    <a:pt x="1464" y="500"/>
                  </a:lnTo>
                  <a:lnTo>
                    <a:pt x="1469" y="506"/>
                  </a:lnTo>
                  <a:lnTo>
                    <a:pt x="1473" y="510"/>
                  </a:lnTo>
                  <a:lnTo>
                    <a:pt x="1479" y="516"/>
                  </a:lnTo>
                  <a:lnTo>
                    <a:pt x="1489" y="524"/>
                  </a:lnTo>
                  <a:lnTo>
                    <a:pt x="1499" y="534"/>
                  </a:lnTo>
                  <a:lnTo>
                    <a:pt x="1496" y="536"/>
                  </a:lnTo>
                  <a:lnTo>
                    <a:pt x="1494" y="536"/>
                  </a:lnTo>
                  <a:lnTo>
                    <a:pt x="1494" y="537"/>
                  </a:lnTo>
                  <a:lnTo>
                    <a:pt x="1494" y="540"/>
                  </a:lnTo>
                  <a:lnTo>
                    <a:pt x="1499" y="542"/>
                  </a:lnTo>
                  <a:lnTo>
                    <a:pt x="1503" y="544"/>
                  </a:lnTo>
                  <a:lnTo>
                    <a:pt x="1497" y="550"/>
                  </a:lnTo>
                  <a:lnTo>
                    <a:pt x="1492" y="556"/>
                  </a:lnTo>
                  <a:lnTo>
                    <a:pt x="1493" y="556"/>
                  </a:lnTo>
                  <a:lnTo>
                    <a:pt x="1494" y="556"/>
                  </a:lnTo>
                  <a:lnTo>
                    <a:pt x="1503" y="557"/>
                  </a:lnTo>
                  <a:lnTo>
                    <a:pt x="1509" y="561"/>
                  </a:lnTo>
                  <a:lnTo>
                    <a:pt x="1510" y="566"/>
                  </a:lnTo>
                  <a:lnTo>
                    <a:pt x="1509" y="569"/>
                  </a:lnTo>
                  <a:lnTo>
                    <a:pt x="1509" y="571"/>
                  </a:lnTo>
                  <a:lnTo>
                    <a:pt x="1507" y="574"/>
                  </a:lnTo>
                  <a:lnTo>
                    <a:pt x="1503" y="580"/>
                  </a:lnTo>
                  <a:lnTo>
                    <a:pt x="1500" y="586"/>
                  </a:lnTo>
                  <a:lnTo>
                    <a:pt x="1492" y="607"/>
                  </a:lnTo>
                  <a:lnTo>
                    <a:pt x="1484" y="626"/>
                  </a:lnTo>
                  <a:lnTo>
                    <a:pt x="1480" y="634"/>
                  </a:lnTo>
                  <a:lnTo>
                    <a:pt x="1473" y="641"/>
                  </a:lnTo>
                  <a:lnTo>
                    <a:pt x="1466" y="647"/>
                  </a:lnTo>
                  <a:lnTo>
                    <a:pt x="1455" y="653"/>
                  </a:lnTo>
                  <a:lnTo>
                    <a:pt x="1442" y="653"/>
                  </a:lnTo>
                  <a:lnTo>
                    <a:pt x="1433" y="651"/>
                  </a:lnTo>
                  <a:lnTo>
                    <a:pt x="1433" y="654"/>
                  </a:lnTo>
                  <a:lnTo>
                    <a:pt x="1433" y="659"/>
                  </a:lnTo>
                  <a:lnTo>
                    <a:pt x="1423" y="661"/>
                  </a:lnTo>
                  <a:lnTo>
                    <a:pt x="1415" y="666"/>
                  </a:lnTo>
                  <a:lnTo>
                    <a:pt x="1409" y="671"/>
                  </a:lnTo>
                  <a:lnTo>
                    <a:pt x="1403" y="677"/>
                  </a:lnTo>
                  <a:lnTo>
                    <a:pt x="1400" y="673"/>
                  </a:lnTo>
                  <a:lnTo>
                    <a:pt x="1396" y="667"/>
                  </a:lnTo>
                  <a:lnTo>
                    <a:pt x="1395" y="666"/>
                  </a:lnTo>
                  <a:lnTo>
                    <a:pt x="1390" y="664"/>
                  </a:lnTo>
                  <a:lnTo>
                    <a:pt x="1386" y="663"/>
                  </a:lnTo>
                  <a:lnTo>
                    <a:pt x="1380" y="661"/>
                  </a:lnTo>
                  <a:lnTo>
                    <a:pt x="1370" y="670"/>
                  </a:lnTo>
                  <a:lnTo>
                    <a:pt x="1363" y="679"/>
                  </a:lnTo>
                  <a:lnTo>
                    <a:pt x="1360" y="684"/>
                  </a:lnTo>
                  <a:lnTo>
                    <a:pt x="1359" y="691"/>
                  </a:lnTo>
                  <a:lnTo>
                    <a:pt x="1357" y="699"/>
                  </a:lnTo>
                  <a:lnTo>
                    <a:pt x="1357" y="709"/>
                  </a:lnTo>
                  <a:lnTo>
                    <a:pt x="1370" y="719"/>
                  </a:lnTo>
                  <a:lnTo>
                    <a:pt x="1383" y="730"/>
                  </a:lnTo>
                  <a:lnTo>
                    <a:pt x="1390" y="736"/>
                  </a:lnTo>
                  <a:lnTo>
                    <a:pt x="1396" y="741"/>
                  </a:lnTo>
                  <a:lnTo>
                    <a:pt x="1400" y="749"/>
                  </a:lnTo>
                  <a:lnTo>
                    <a:pt x="1405" y="756"/>
                  </a:lnTo>
                  <a:lnTo>
                    <a:pt x="1407" y="774"/>
                  </a:lnTo>
                  <a:lnTo>
                    <a:pt x="1409" y="791"/>
                  </a:lnTo>
                  <a:lnTo>
                    <a:pt x="1392" y="810"/>
                  </a:lnTo>
                  <a:lnTo>
                    <a:pt x="1373" y="828"/>
                  </a:lnTo>
                  <a:lnTo>
                    <a:pt x="1366" y="828"/>
                  </a:lnTo>
                  <a:lnTo>
                    <a:pt x="1360" y="826"/>
                  </a:lnTo>
                  <a:lnTo>
                    <a:pt x="1362" y="818"/>
                  </a:lnTo>
                  <a:lnTo>
                    <a:pt x="1365" y="814"/>
                  </a:lnTo>
                  <a:lnTo>
                    <a:pt x="1363" y="813"/>
                  </a:lnTo>
                  <a:lnTo>
                    <a:pt x="1362" y="813"/>
                  </a:lnTo>
                  <a:lnTo>
                    <a:pt x="1352" y="807"/>
                  </a:lnTo>
                  <a:lnTo>
                    <a:pt x="1340" y="803"/>
                  </a:lnTo>
                  <a:lnTo>
                    <a:pt x="1337" y="793"/>
                  </a:lnTo>
                  <a:lnTo>
                    <a:pt x="1336" y="784"/>
                  </a:lnTo>
                  <a:lnTo>
                    <a:pt x="1323" y="774"/>
                  </a:lnTo>
                  <a:lnTo>
                    <a:pt x="1309" y="767"/>
                  </a:lnTo>
                  <a:lnTo>
                    <a:pt x="1307" y="767"/>
                  </a:lnTo>
                  <a:lnTo>
                    <a:pt x="1305" y="769"/>
                  </a:lnTo>
                  <a:lnTo>
                    <a:pt x="1303" y="771"/>
                  </a:lnTo>
                  <a:lnTo>
                    <a:pt x="1302" y="774"/>
                  </a:lnTo>
                  <a:lnTo>
                    <a:pt x="1303" y="780"/>
                  </a:lnTo>
                  <a:lnTo>
                    <a:pt x="1303" y="786"/>
                  </a:lnTo>
                  <a:lnTo>
                    <a:pt x="1302" y="791"/>
                  </a:lnTo>
                  <a:lnTo>
                    <a:pt x="1300" y="797"/>
                  </a:lnTo>
                  <a:lnTo>
                    <a:pt x="1299" y="808"/>
                  </a:lnTo>
                  <a:lnTo>
                    <a:pt x="1299" y="820"/>
                  </a:lnTo>
                  <a:lnTo>
                    <a:pt x="1305" y="824"/>
                  </a:lnTo>
                  <a:lnTo>
                    <a:pt x="1309" y="827"/>
                  </a:lnTo>
                  <a:lnTo>
                    <a:pt x="1310" y="836"/>
                  </a:lnTo>
                  <a:lnTo>
                    <a:pt x="1312" y="844"/>
                  </a:lnTo>
                  <a:lnTo>
                    <a:pt x="1316" y="846"/>
                  </a:lnTo>
                  <a:lnTo>
                    <a:pt x="1322" y="846"/>
                  </a:lnTo>
                  <a:lnTo>
                    <a:pt x="1327" y="851"/>
                  </a:lnTo>
                  <a:lnTo>
                    <a:pt x="1333" y="856"/>
                  </a:lnTo>
                  <a:lnTo>
                    <a:pt x="1337" y="861"/>
                  </a:lnTo>
                  <a:lnTo>
                    <a:pt x="1342" y="867"/>
                  </a:lnTo>
                  <a:lnTo>
                    <a:pt x="1345" y="874"/>
                  </a:lnTo>
                  <a:lnTo>
                    <a:pt x="1346" y="881"/>
                  </a:lnTo>
                  <a:lnTo>
                    <a:pt x="1347" y="891"/>
                  </a:lnTo>
                  <a:lnTo>
                    <a:pt x="1347" y="900"/>
                  </a:lnTo>
                  <a:lnTo>
                    <a:pt x="1352" y="898"/>
                  </a:lnTo>
                  <a:lnTo>
                    <a:pt x="1356" y="897"/>
                  </a:lnTo>
                  <a:lnTo>
                    <a:pt x="1356" y="901"/>
                  </a:lnTo>
                  <a:lnTo>
                    <a:pt x="1356" y="906"/>
                  </a:lnTo>
                  <a:lnTo>
                    <a:pt x="1353" y="913"/>
                  </a:lnTo>
                  <a:lnTo>
                    <a:pt x="1350" y="921"/>
                  </a:lnTo>
                  <a:lnTo>
                    <a:pt x="1340" y="913"/>
                  </a:lnTo>
                  <a:lnTo>
                    <a:pt x="1332" y="903"/>
                  </a:lnTo>
                  <a:lnTo>
                    <a:pt x="1325" y="891"/>
                  </a:lnTo>
                  <a:lnTo>
                    <a:pt x="1317" y="880"/>
                  </a:lnTo>
                  <a:lnTo>
                    <a:pt x="1310" y="867"/>
                  </a:lnTo>
                  <a:lnTo>
                    <a:pt x="1305" y="856"/>
                  </a:lnTo>
                  <a:lnTo>
                    <a:pt x="1297" y="844"/>
                  </a:lnTo>
                  <a:lnTo>
                    <a:pt x="1289" y="833"/>
                  </a:lnTo>
                  <a:lnTo>
                    <a:pt x="1290" y="807"/>
                  </a:lnTo>
                  <a:lnTo>
                    <a:pt x="1290" y="784"/>
                  </a:lnTo>
                  <a:lnTo>
                    <a:pt x="1289" y="774"/>
                  </a:lnTo>
                  <a:lnTo>
                    <a:pt x="1286" y="764"/>
                  </a:lnTo>
                  <a:lnTo>
                    <a:pt x="1280" y="756"/>
                  </a:lnTo>
                  <a:lnTo>
                    <a:pt x="1273" y="749"/>
                  </a:lnTo>
                  <a:lnTo>
                    <a:pt x="1269" y="750"/>
                  </a:lnTo>
                  <a:lnTo>
                    <a:pt x="1266" y="750"/>
                  </a:lnTo>
                  <a:lnTo>
                    <a:pt x="1263" y="750"/>
                  </a:lnTo>
                  <a:lnTo>
                    <a:pt x="1259" y="749"/>
                  </a:lnTo>
                  <a:lnTo>
                    <a:pt x="1259" y="747"/>
                  </a:lnTo>
                  <a:lnTo>
                    <a:pt x="1259" y="747"/>
                  </a:lnTo>
                  <a:lnTo>
                    <a:pt x="1260" y="744"/>
                  </a:lnTo>
                  <a:lnTo>
                    <a:pt x="1260" y="740"/>
                  </a:lnTo>
                  <a:lnTo>
                    <a:pt x="1266" y="741"/>
                  </a:lnTo>
                  <a:lnTo>
                    <a:pt x="1269" y="741"/>
                  </a:lnTo>
                  <a:lnTo>
                    <a:pt x="1270" y="741"/>
                  </a:lnTo>
                  <a:lnTo>
                    <a:pt x="1273" y="737"/>
                  </a:lnTo>
                  <a:lnTo>
                    <a:pt x="1273" y="736"/>
                  </a:lnTo>
                  <a:lnTo>
                    <a:pt x="1275" y="733"/>
                  </a:lnTo>
                  <a:lnTo>
                    <a:pt x="1270" y="726"/>
                  </a:lnTo>
                  <a:lnTo>
                    <a:pt x="1266" y="719"/>
                  </a:lnTo>
                  <a:lnTo>
                    <a:pt x="1257" y="729"/>
                  </a:lnTo>
                  <a:lnTo>
                    <a:pt x="1247" y="737"/>
                  </a:lnTo>
                  <a:lnTo>
                    <a:pt x="1242" y="734"/>
                  </a:lnTo>
                  <a:lnTo>
                    <a:pt x="1235" y="731"/>
                  </a:lnTo>
                  <a:lnTo>
                    <a:pt x="1236" y="721"/>
                  </a:lnTo>
                  <a:lnTo>
                    <a:pt x="1236" y="713"/>
                  </a:lnTo>
                  <a:lnTo>
                    <a:pt x="1233" y="707"/>
                  </a:lnTo>
                  <a:lnTo>
                    <a:pt x="1230" y="701"/>
                  </a:lnTo>
                  <a:lnTo>
                    <a:pt x="1220" y="690"/>
                  </a:lnTo>
                  <a:lnTo>
                    <a:pt x="1209" y="677"/>
                  </a:lnTo>
                  <a:lnTo>
                    <a:pt x="1206" y="669"/>
                  </a:lnTo>
                  <a:lnTo>
                    <a:pt x="1203" y="660"/>
                  </a:lnTo>
                  <a:lnTo>
                    <a:pt x="1202" y="657"/>
                  </a:lnTo>
                  <a:lnTo>
                    <a:pt x="1200" y="653"/>
                  </a:lnTo>
                  <a:lnTo>
                    <a:pt x="1198" y="650"/>
                  </a:lnTo>
                  <a:lnTo>
                    <a:pt x="1193" y="647"/>
                  </a:lnTo>
                  <a:lnTo>
                    <a:pt x="1190" y="650"/>
                  </a:lnTo>
                  <a:lnTo>
                    <a:pt x="1186" y="653"/>
                  </a:lnTo>
                  <a:lnTo>
                    <a:pt x="1185" y="649"/>
                  </a:lnTo>
                  <a:lnTo>
                    <a:pt x="1183" y="644"/>
                  </a:lnTo>
                  <a:lnTo>
                    <a:pt x="1182" y="641"/>
                  </a:lnTo>
                  <a:lnTo>
                    <a:pt x="1179" y="640"/>
                  </a:lnTo>
                  <a:lnTo>
                    <a:pt x="1178" y="650"/>
                  </a:lnTo>
                  <a:lnTo>
                    <a:pt x="1176" y="657"/>
                  </a:lnTo>
                  <a:lnTo>
                    <a:pt x="1168" y="659"/>
                  </a:lnTo>
                  <a:lnTo>
                    <a:pt x="1160" y="660"/>
                  </a:lnTo>
                  <a:lnTo>
                    <a:pt x="1155" y="663"/>
                  </a:lnTo>
                  <a:lnTo>
                    <a:pt x="1149" y="666"/>
                  </a:lnTo>
                  <a:lnTo>
                    <a:pt x="1145" y="677"/>
                  </a:lnTo>
                  <a:lnTo>
                    <a:pt x="1140" y="687"/>
                  </a:lnTo>
                  <a:lnTo>
                    <a:pt x="1126" y="700"/>
                  </a:lnTo>
                  <a:lnTo>
                    <a:pt x="1108" y="717"/>
                  </a:lnTo>
                  <a:lnTo>
                    <a:pt x="1099" y="726"/>
                  </a:lnTo>
                  <a:lnTo>
                    <a:pt x="1090" y="734"/>
                  </a:lnTo>
                  <a:lnTo>
                    <a:pt x="1085" y="743"/>
                  </a:lnTo>
                  <a:lnTo>
                    <a:pt x="1082" y="750"/>
                  </a:lnTo>
                  <a:lnTo>
                    <a:pt x="1085" y="761"/>
                  </a:lnTo>
                  <a:lnTo>
                    <a:pt x="1086" y="774"/>
                  </a:lnTo>
                  <a:lnTo>
                    <a:pt x="1085" y="787"/>
                  </a:lnTo>
                  <a:lnTo>
                    <a:pt x="1082" y="798"/>
                  </a:lnTo>
                  <a:lnTo>
                    <a:pt x="1073" y="820"/>
                  </a:lnTo>
                  <a:lnTo>
                    <a:pt x="1068" y="837"/>
                  </a:lnTo>
                  <a:lnTo>
                    <a:pt x="1062" y="836"/>
                  </a:lnTo>
                  <a:lnTo>
                    <a:pt x="1058" y="833"/>
                  </a:lnTo>
                  <a:lnTo>
                    <a:pt x="1052" y="827"/>
                  </a:lnTo>
                  <a:lnTo>
                    <a:pt x="1046" y="820"/>
                  </a:lnTo>
                  <a:lnTo>
                    <a:pt x="1036" y="803"/>
                  </a:lnTo>
                  <a:lnTo>
                    <a:pt x="1025" y="781"/>
                  </a:lnTo>
                  <a:lnTo>
                    <a:pt x="1006" y="739"/>
                  </a:lnTo>
                  <a:lnTo>
                    <a:pt x="995" y="707"/>
                  </a:lnTo>
                  <a:lnTo>
                    <a:pt x="993" y="694"/>
                  </a:lnTo>
                  <a:lnTo>
                    <a:pt x="993" y="681"/>
                  </a:lnTo>
                  <a:lnTo>
                    <a:pt x="993" y="674"/>
                  </a:lnTo>
                  <a:lnTo>
                    <a:pt x="993" y="669"/>
                  </a:lnTo>
                  <a:lnTo>
                    <a:pt x="992" y="663"/>
                  </a:lnTo>
                  <a:lnTo>
                    <a:pt x="989" y="659"/>
                  </a:lnTo>
                  <a:lnTo>
                    <a:pt x="986" y="660"/>
                  </a:lnTo>
                  <a:lnTo>
                    <a:pt x="983" y="663"/>
                  </a:lnTo>
                  <a:lnTo>
                    <a:pt x="983" y="670"/>
                  </a:lnTo>
                  <a:lnTo>
                    <a:pt x="982" y="674"/>
                  </a:lnTo>
                  <a:lnTo>
                    <a:pt x="980" y="676"/>
                  </a:lnTo>
                  <a:lnTo>
                    <a:pt x="979" y="676"/>
                  </a:lnTo>
                  <a:lnTo>
                    <a:pt x="975" y="676"/>
                  </a:lnTo>
                  <a:lnTo>
                    <a:pt x="969" y="674"/>
                  </a:lnTo>
                  <a:lnTo>
                    <a:pt x="963" y="671"/>
                  </a:lnTo>
                  <a:lnTo>
                    <a:pt x="959" y="667"/>
                  </a:lnTo>
                  <a:lnTo>
                    <a:pt x="955" y="663"/>
                  </a:lnTo>
                  <a:lnTo>
                    <a:pt x="952" y="657"/>
                  </a:lnTo>
                  <a:lnTo>
                    <a:pt x="961" y="653"/>
                  </a:lnTo>
                  <a:lnTo>
                    <a:pt x="968" y="647"/>
                  </a:lnTo>
                  <a:lnTo>
                    <a:pt x="968" y="646"/>
                  </a:lnTo>
                  <a:lnTo>
                    <a:pt x="968" y="646"/>
                  </a:lnTo>
                  <a:lnTo>
                    <a:pt x="956" y="647"/>
                  </a:lnTo>
                  <a:lnTo>
                    <a:pt x="945" y="647"/>
                  </a:lnTo>
                  <a:lnTo>
                    <a:pt x="941" y="639"/>
                  </a:lnTo>
                  <a:lnTo>
                    <a:pt x="932" y="630"/>
                  </a:lnTo>
                  <a:lnTo>
                    <a:pt x="923" y="621"/>
                  </a:lnTo>
                  <a:lnTo>
                    <a:pt x="916" y="616"/>
                  </a:lnTo>
                  <a:lnTo>
                    <a:pt x="883" y="619"/>
                  </a:lnTo>
                  <a:lnTo>
                    <a:pt x="853" y="621"/>
                  </a:lnTo>
                  <a:lnTo>
                    <a:pt x="846" y="621"/>
                  </a:lnTo>
                  <a:lnTo>
                    <a:pt x="839" y="620"/>
                  </a:lnTo>
                  <a:lnTo>
                    <a:pt x="833" y="619"/>
                  </a:lnTo>
                  <a:lnTo>
                    <a:pt x="828" y="616"/>
                  </a:lnTo>
                  <a:lnTo>
                    <a:pt x="823" y="613"/>
                  </a:lnTo>
                  <a:lnTo>
                    <a:pt x="819" y="609"/>
                  </a:lnTo>
                  <a:lnTo>
                    <a:pt x="815" y="603"/>
                  </a:lnTo>
                  <a:lnTo>
                    <a:pt x="812" y="596"/>
                  </a:lnTo>
                  <a:lnTo>
                    <a:pt x="792" y="596"/>
                  </a:lnTo>
                  <a:lnTo>
                    <a:pt x="773" y="596"/>
                  </a:lnTo>
                  <a:lnTo>
                    <a:pt x="765" y="593"/>
                  </a:lnTo>
                  <a:lnTo>
                    <a:pt x="758" y="590"/>
                  </a:lnTo>
                  <a:lnTo>
                    <a:pt x="751" y="584"/>
                  </a:lnTo>
                  <a:lnTo>
                    <a:pt x="745" y="576"/>
                  </a:lnTo>
                  <a:lnTo>
                    <a:pt x="741" y="569"/>
                  </a:lnTo>
                  <a:lnTo>
                    <a:pt x="738" y="563"/>
                  </a:lnTo>
                  <a:lnTo>
                    <a:pt x="735" y="559"/>
                  </a:lnTo>
                  <a:lnTo>
                    <a:pt x="729" y="553"/>
                  </a:lnTo>
                  <a:lnTo>
                    <a:pt x="722" y="553"/>
                  </a:lnTo>
                  <a:lnTo>
                    <a:pt x="715" y="554"/>
                  </a:lnTo>
                  <a:lnTo>
                    <a:pt x="716" y="564"/>
                  </a:lnTo>
                  <a:lnTo>
                    <a:pt x="721" y="576"/>
                  </a:lnTo>
                  <a:lnTo>
                    <a:pt x="728" y="587"/>
                  </a:lnTo>
                  <a:lnTo>
                    <a:pt x="735" y="599"/>
                  </a:lnTo>
                  <a:lnTo>
                    <a:pt x="751" y="620"/>
                  </a:lnTo>
                  <a:lnTo>
                    <a:pt x="765" y="634"/>
                  </a:lnTo>
                  <a:lnTo>
                    <a:pt x="773" y="634"/>
                  </a:lnTo>
                  <a:lnTo>
                    <a:pt x="779" y="634"/>
                  </a:lnTo>
                  <a:lnTo>
                    <a:pt x="785" y="631"/>
                  </a:lnTo>
                  <a:lnTo>
                    <a:pt x="791" y="629"/>
                  </a:lnTo>
                  <a:lnTo>
                    <a:pt x="792" y="621"/>
                  </a:lnTo>
                  <a:lnTo>
                    <a:pt x="793" y="613"/>
                  </a:lnTo>
                  <a:lnTo>
                    <a:pt x="798" y="607"/>
                  </a:lnTo>
                  <a:lnTo>
                    <a:pt x="803" y="603"/>
                  </a:lnTo>
                  <a:lnTo>
                    <a:pt x="805" y="611"/>
                  </a:lnTo>
                  <a:lnTo>
                    <a:pt x="809" y="619"/>
                  </a:lnTo>
                  <a:lnTo>
                    <a:pt x="815" y="626"/>
                  </a:lnTo>
                  <a:lnTo>
                    <a:pt x="821" y="631"/>
                  </a:lnTo>
                  <a:lnTo>
                    <a:pt x="835" y="641"/>
                  </a:lnTo>
                  <a:lnTo>
                    <a:pt x="848" y="651"/>
                  </a:lnTo>
                  <a:lnTo>
                    <a:pt x="846" y="659"/>
                  </a:lnTo>
                  <a:lnTo>
                    <a:pt x="842" y="669"/>
                  </a:lnTo>
                  <a:lnTo>
                    <a:pt x="836" y="679"/>
                  </a:lnTo>
                  <a:lnTo>
                    <a:pt x="829" y="690"/>
                  </a:lnTo>
                  <a:lnTo>
                    <a:pt x="816" y="710"/>
                  </a:lnTo>
                  <a:lnTo>
                    <a:pt x="806" y="721"/>
                  </a:lnTo>
                  <a:lnTo>
                    <a:pt x="785" y="731"/>
                  </a:lnTo>
                  <a:lnTo>
                    <a:pt x="765" y="741"/>
                  </a:lnTo>
                  <a:lnTo>
                    <a:pt x="748" y="751"/>
                  </a:lnTo>
                  <a:lnTo>
                    <a:pt x="728" y="763"/>
                  </a:lnTo>
                  <a:lnTo>
                    <a:pt x="721" y="767"/>
                  </a:lnTo>
                  <a:lnTo>
                    <a:pt x="715" y="767"/>
                  </a:lnTo>
                  <a:lnTo>
                    <a:pt x="711" y="767"/>
                  </a:lnTo>
                  <a:lnTo>
                    <a:pt x="706" y="767"/>
                  </a:lnTo>
                  <a:lnTo>
                    <a:pt x="704" y="767"/>
                  </a:lnTo>
                  <a:lnTo>
                    <a:pt x="699" y="770"/>
                  </a:lnTo>
                  <a:lnTo>
                    <a:pt x="695" y="774"/>
                  </a:lnTo>
                  <a:lnTo>
                    <a:pt x="688" y="783"/>
                  </a:lnTo>
                  <a:lnTo>
                    <a:pt x="682" y="781"/>
                  </a:lnTo>
                  <a:lnTo>
                    <a:pt x="676" y="780"/>
                  </a:lnTo>
                  <a:lnTo>
                    <a:pt x="675" y="780"/>
                  </a:lnTo>
                  <a:lnTo>
                    <a:pt x="674" y="780"/>
                  </a:lnTo>
                  <a:lnTo>
                    <a:pt x="674" y="760"/>
                  </a:lnTo>
                  <a:lnTo>
                    <a:pt x="669" y="743"/>
                  </a:lnTo>
                  <a:lnTo>
                    <a:pt x="665" y="729"/>
                  </a:lnTo>
                  <a:lnTo>
                    <a:pt x="658" y="716"/>
                  </a:lnTo>
                  <a:lnTo>
                    <a:pt x="641" y="691"/>
                  </a:lnTo>
                  <a:lnTo>
                    <a:pt x="624" y="669"/>
                  </a:lnTo>
                  <a:lnTo>
                    <a:pt x="618" y="653"/>
                  </a:lnTo>
                  <a:lnTo>
                    <a:pt x="615" y="639"/>
                  </a:lnTo>
                  <a:lnTo>
                    <a:pt x="612" y="631"/>
                  </a:lnTo>
                  <a:lnTo>
                    <a:pt x="608" y="626"/>
                  </a:lnTo>
                  <a:lnTo>
                    <a:pt x="602" y="621"/>
                  </a:lnTo>
                  <a:lnTo>
                    <a:pt x="594" y="619"/>
                  </a:lnTo>
                  <a:lnTo>
                    <a:pt x="594" y="611"/>
                  </a:lnTo>
                  <a:lnTo>
                    <a:pt x="592" y="604"/>
                  </a:lnTo>
                  <a:lnTo>
                    <a:pt x="589" y="599"/>
                  </a:lnTo>
                  <a:lnTo>
                    <a:pt x="586" y="593"/>
                  </a:lnTo>
                  <a:lnTo>
                    <a:pt x="579" y="584"/>
                  </a:lnTo>
                  <a:lnTo>
                    <a:pt x="571" y="576"/>
                  </a:lnTo>
                  <a:lnTo>
                    <a:pt x="568" y="577"/>
                  </a:lnTo>
                  <a:lnTo>
                    <a:pt x="564" y="579"/>
                  </a:lnTo>
                  <a:lnTo>
                    <a:pt x="559" y="579"/>
                  </a:lnTo>
                  <a:lnTo>
                    <a:pt x="555" y="577"/>
                  </a:lnTo>
                  <a:lnTo>
                    <a:pt x="555" y="571"/>
                  </a:lnTo>
                  <a:lnTo>
                    <a:pt x="554" y="569"/>
                  </a:lnTo>
                  <a:lnTo>
                    <a:pt x="551" y="567"/>
                  </a:lnTo>
                  <a:lnTo>
                    <a:pt x="545" y="566"/>
                  </a:lnTo>
                  <a:lnTo>
                    <a:pt x="548" y="574"/>
                  </a:lnTo>
                  <a:lnTo>
                    <a:pt x="551" y="581"/>
                  </a:lnTo>
                  <a:lnTo>
                    <a:pt x="555" y="587"/>
                  </a:lnTo>
                  <a:lnTo>
                    <a:pt x="559" y="593"/>
                  </a:lnTo>
                  <a:lnTo>
                    <a:pt x="569" y="604"/>
                  </a:lnTo>
                  <a:lnTo>
                    <a:pt x="578" y="616"/>
                  </a:lnTo>
                  <a:lnTo>
                    <a:pt x="579" y="630"/>
                  </a:lnTo>
                  <a:lnTo>
                    <a:pt x="582" y="644"/>
                  </a:lnTo>
                  <a:lnTo>
                    <a:pt x="589" y="649"/>
                  </a:lnTo>
                  <a:lnTo>
                    <a:pt x="596" y="653"/>
                  </a:lnTo>
                  <a:lnTo>
                    <a:pt x="602" y="673"/>
                  </a:lnTo>
                  <a:lnTo>
                    <a:pt x="608" y="693"/>
                  </a:lnTo>
                  <a:lnTo>
                    <a:pt x="615" y="703"/>
                  </a:lnTo>
                  <a:lnTo>
                    <a:pt x="622" y="714"/>
                  </a:lnTo>
                  <a:lnTo>
                    <a:pt x="622" y="721"/>
                  </a:lnTo>
                  <a:lnTo>
                    <a:pt x="622" y="729"/>
                  </a:lnTo>
                  <a:lnTo>
                    <a:pt x="632" y="736"/>
                  </a:lnTo>
                  <a:lnTo>
                    <a:pt x="641" y="744"/>
                  </a:lnTo>
                  <a:lnTo>
                    <a:pt x="651" y="757"/>
                  </a:lnTo>
                  <a:lnTo>
                    <a:pt x="661" y="771"/>
                  </a:lnTo>
                  <a:lnTo>
                    <a:pt x="671" y="786"/>
                  </a:lnTo>
                  <a:lnTo>
                    <a:pt x="682" y="800"/>
                  </a:lnTo>
                  <a:lnTo>
                    <a:pt x="682" y="801"/>
                  </a:lnTo>
                  <a:lnTo>
                    <a:pt x="682" y="804"/>
                  </a:lnTo>
                  <a:lnTo>
                    <a:pt x="689" y="804"/>
                  </a:lnTo>
                  <a:lnTo>
                    <a:pt x="696" y="804"/>
                  </a:lnTo>
                  <a:lnTo>
                    <a:pt x="711" y="800"/>
                  </a:lnTo>
                  <a:lnTo>
                    <a:pt x="728" y="797"/>
                  </a:lnTo>
                  <a:lnTo>
                    <a:pt x="743" y="794"/>
                  </a:lnTo>
                  <a:lnTo>
                    <a:pt x="759" y="790"/>
                  </a:lnTo>
                  <a:lnTo>
                    <a:pt x="758" y="808"/>
                  </a:lnTo>
                  <a:lnTo>
                    <a:pt x="755" y="824"/>
                  </a:lnTo>
                  <a:lnTo>
                    <a:pt x="751" y="840"/>
                  </a:lnTo>
                  <a:lnTo>
                    <a:pt x="745" y="854"/>
                  </a:lnTo>
                  <a:lnTo>
                    <a:pt x="738" y="867"/>
                  </a:lnTo>
                  <a:lnTo>
                    <a:pt x="729" y="880"/>
                  </a:lnTo>
                  <a:lnTo>
                    <a:pt x="719" y="891"/>
                  </a:lnTo>
                  <a:lnTo>
                    <a:pt x="709" y="901"/>
                  </a:lnTo>
                  <a:lnTo>
                    <a:pt x="688" y="923"/>
                  </a:lnTo>
                  <a:lnTo>
                    <a:pt x="666" y="943"/>
                  </a:lnTo>
                  <a:lnTo>
                    <a:pt x="655" y="953"/>
                  </a:lnTo>
                  <a:lnTo>
                    <a:pt x="646" y="963"/>
                  </a:lnTo>
                  <a:lnTo>
                    <a:pt x="636" y="973"/>
                  </a:lnTo>
                  <a:lnTo>
                    <a:pt x="629" y="984"/>
                  </a:lnTo>
                  <a:lnTo>
                    <a:pt x="625" y="991"/>
                  </a:lnTo>
                  <a:lnTo>
                    <a:pt x="624" y="998"/>
                  </a:lnTo>
                  <a:lnTo>
                    <a:pt x="624" y="1004"/>
                  </a:lnTo>
                  <a:lnTo>
                    <a:pt x="625" y="1010"/>
                  </a:lnTo>
                  <a:lnTo>
                    <a:pt x="629" y="1021"/>
                  </a:lnTo>
                  <a:lnTo>
                    <a:pt x="634" y="1033"/>
                  </a:lnTo>
                  <a:lnTo>
                    <a:pt x="629" y="1045"/>
                  </a:lnTo>
                  <a:lnTo>
                    <a:pt x="625" y="1057"/>
                  </a:lnTo>
                  <a:lnTo>
                    <a:pt x="632" y="1064"/>
                  </a:lnTo>
                  <a:lnTo>
                    <a:pt x="636" y="1073"/>
                  </a:lnTo>
                  <a:lnTo>
                    <a:pt x="639" y="1083"/>
                  </a:lnTo>
                  <a:lnTo>
                    <a:pt x="641" y="1095"/>
                  </a:lnTo>
                  <a:lnTo>
                    <a:pt x="639" y="1108"/>
                  </a:lnTo>
                  <a:lnTo>
                    <a:pt x="638" y="1120"/>
                  </a:lnTo>
                  <a:lnTo>
                    <a:pt x="635" y="1128"/>
                  </a:lnTo>
                  <a:lnTo>
                    <a:pt x="632" y="1135"/>
                  </a:lnTo>
                  <a:lnTo>
                    <a:pt x="628" y="1141"/>
                  </a:lnTo>
                  <a:lnTo>
                    <a:pt x="624" y="1147"/>
                  </a:lnTo>
                  <a:lnTo>
                    <a:pt x="619" y="1151"/>
                  </a:lnTo>
                  <a:lnTo>
                    <a:pt x="614" y="1154"/>
                  </a:lnTo>
                  <a:lnTo>
                    <a:pt x="602" y="1161"/>
                  </a:lnTo>
                  <a:lnTo>
                    <a:pt x="591" y="1168"/>
                  </a:lnTo>
                  <a:lnTo>
                    <a:pt x="586" y="1173"/>
                  </a:lnTo>
                  <a:lnTo>
                    <a:pt x="582" y="1178"/>
                  </a:lnTo>
                  <a:lnTo>
                    <a:pt x="578" y="1184"/>
                  </a:lnTo>
                  <a:lnTo>
                    <a:pt x="574" y="1193"/>
                  </a:lnTo>
                  <a:lnTo>
                    <a:pt x="572" y="1200"/>
                  </a:lnTo>
                  <a:lnTo>
                    <a:pt x="572" y="1207"/>
                  </a:lnTo>
                  <a:lnTo>
                    <a:pt x="574" y="1214"/>
                  </a:lnTo>
                  <a:lnTo>
                    <a:pt x="575" y="1221"/>
                  </a:lnTo>
                  <a:lnTo>
                    <a:pt x="576" y="1227"/>
                  </a:lnTo>
                  <a:lnTo>
                    <a:pt x="576" y="1234"/>
                  </a:lnTo>
                  <a:lnTo>
                    <a:pt x="576" y="1241"/>
                  </a:lnTo>
                  <a:lnTo>
                    <a:pt x="576" y="1248"/>
                  </a:lnTo>
                  <a:lnTo>
                    <a:pt x="568" y="1250"/>
                  </a:lnTo>
                  <a:lnTo>
                    <a:pt x="561" y="1254"/>
                  </a:lnTo>
                  <a:lnTo>
                    <a:pt x="555" y="1258"/>
                  </a:lnTo>
                  <a:lnTo>
                    <a:pt x="549" y="1263"/>
                  </a:lnTo>
                  <a:lnTo>
                    <a:pt x="554" y="1271"/>
                  </a:lnTo>
                  <a:lnTo>
                    <a:pt x="555" y="1282"/>
                  </a:lnTo>
                  <a:lnTo>
                    <a:pt x="551" y="1287"/>
                  </a:lnTo>
                  <a:lnTo>
                    <a:pt x="546" y="1290"/>
                  </a:lnTo>
                  <a:lnTo>
                    <a:pt x="544" y="1294"/>
                  </a:lnTo>
                  <a:lnTo>
                    <a:pt x="542" y="1298"/>
                  </a:lnTo>
                  <a:lnTo>
                    <a:pt x="539" y="1307"/>
                  </a:lnTo>
                  <a:lnTo>
                    <a:pt x="534" y="1318"/>
                  </a:lnTo>
                  <a:lnTo>
                    <a:pt x="525" y="1331"/>
                  </a:lnTo>
                  <a:lnTo>
                    <a:pt x="515" y="1341"/>
                  </a:lnTo>
                  <a:lnTo>
                    <a:pt x="504" y="1350"/>
                  </a:lnTo>
                  <a:lnTo>
                    <a:pt x="491" y="1355"/>
                  </a:lnTo>
                  <a:lnTo>
                    <a:pt x="461" y="1362"/>
                  </a:lnTo>
                  <a:lnTo>
                    <a:pt x="427" y="1370"/>
                  </a:lnTo>
                  <a:lnTo>
                    <a:pt x="417" y="1372"/>
                  </a:lnTo>
                  <a:lnTo>
                    <a:pt x="408" y="1374"/>
                  </a:lnTo>
                  <a:lnTo>
                    <a:pt x="404" y="1375"/>
                  </a:lnTo>
                  <a:lnTo>
                    <a:pt x="399" y="1375"/>
                  </a:lnTo>
                  <a:lnTo>
                    <a:pt x="394" y="1374"/>
                  </a:lnTo>
                  <a:lnTo>
                    <a:pt x="389" y="1371"/>
                  </a:lnTo>
                  <a:lnTo>
                    <a:pt x="388" y="1351"/>
                  </a:lnTo>
                  <a:lnTo>
                    <a:pt x="384" y="1330"/>
                  </a:lnTo>
                  <a:lnTo>
                    <a:pt x="371" y="1310"/>
                  </a:lnTo>
                  <a:lnTo>
                    <a:pt x="358" y="1291"/>
                  </a:lnTo>
                  <a:lnTo>
                    <a:pt x="354" y="1267"/>
                  </a:lnTo>
                  <a:lnTo>
                    <a:pt x="351" y="1241"/>
                  </a:lnTo>
                  <a:lnTo>
                    <a:pt x="351" y="1228"/>
                  </a:lnTo>
                  <a:lnTo>
                    <a:pt x="348" y="1217"/>
                  </a:lnTo>
                  <a:lnTo>
                    <a:pt x="347" y="1204"/>
                  </a:lnTo>
                  <a:lnTo>
                    <a:pt x="342" y="1194"/>
                  </a:lnTo>
                  <a:lnTo>
                    <a:pt x="332" y="1183"/>
                  </a:lnTo>
                  <a:lnTo>
                    <a:pt x="322" y="1173"/>
                  </a:lnTo>
                  <a:lnTo>
                    <a:pt x="319" y="1158"/>
                  </a:lnTo>
                  <a:lnTo>
                    <a:pt x="319" y="1147"/>
                  </a:lnTo>
                  <a:lnTo>
                    <a:pt x="322" y="1135"/>
                  </a:lnTo>
                  <a:lnTo>
                    <a:pt x="325" y="1124"/>
                  </a:lnTo>
                  <a:lnTo>
                    <a:pt x="335" y="1105"/>
                  </a:lnTo>
                  <a:lnTo>
                    <a:pt x="342" y="1088"/>
                  </a:lnTo>
                  <a:lnTo>
                    <a:pt x="344" y="1078"/>
                  </a:lnTo>
                  <a:lnTo>
                    <a:pt x="344" y="1065"/>
                  </a:lnTo>
                  <a:lnTo>
                    <a:pt x="341" y="1051"/>
                  </a:lnTo>
                  <a:lnTo>
                    <a:pt x="337" y="1037"/>
                  </a:lnTo>
                  <a:lnTo>
                    <a:pt x="328" y="1011"/>
                  </a:lnTo>
                  <a:lnTo>
                    <a:pt x="321" y="994"/>
                  </a:lnTo>
                  <a:lnTo>
                    <a:pt x="307" y="980"/>
                  </a:lnTo>
                  <a:lnTo>
                    <a:pt x="294" y="967"/>
                  </a:lnTo>
                  <a:lnTo>
                    <a:pt x="291" y="960"/>
                  </a:lnTo>
                  <a:lnTo>
                    <a:pt x="289" y="953"/>
                  </a:lnTo>
                  <a:lnTo>
                    <a:pt x="289" y="944"/>
                  </a:lnTo>
                  <a:lnTo>
                    <a:pt x="289" y="937"/>
                  </a:lnTo>
                  <a:lnTo>
                    <a:pt x="292" y="921"/>
                  </a:lnTo>
                  <a:lnTo>
                    <a:pt x="295" y="907"/>
                  </a:lnTo>
                  <a:lnTo>
                    <a:pt x="297" y="901"/>
                  </a:lnTo>
                  <a:lnTo>
                    <a:pt x="295" y="896"/>
                  </a:lnTo>
                  <a:lnTo>
                    <a:pt x="294" y="890"/>
                  </a:lnTo>
                  <a:lnTo>
                    <a:pt x="291" y="886"/>
                  </a:lnTo>
                  <a:lnTo>
                    <a:pt x="285" y="881"/>
                  </a:lnTo>
                  <a:lnTo>
                    <a:pt x="278" y="880"/>
                  </a:lnTo>
                  <a:lnTo>
                    <a:pt x="268" y="877"/>
                  </a:lnTo>
                  <a:lnTo>
                    <a:pt x="254" y="877"/>
                  </a:lnTo>
                  <a:lnTo>
                    <a:pt x="254" y="871"/>
                  </a:lnTo>
                  <a:lnTo>
                    <a:pt x="252" y="866"/>
                  </a:lnTo>
                  <a:lnTo>
                    <a:pt x="241" y="863"/>
                  </a:lnTo>
                  <a:lnTo>
                    <a:pt x="231" y="861"/>
                  </a:lnTo>
                  <a:lnTo>
                    <a:pt x="221" y="861"/>
                  </a:lnTo>
                  <a:lnTo>
                    <a:pt x="214" y="863"/>
                  </a:lnTo>
                  <a:lnTo>
                    <a:pt x="195" y="868"/>
                  </a:lnTo>
                  <a:lnTo>
                    <a:pt x="175" y="876"/>
                  </a:lnTo>
                  <a:lnTo>
                    <a:pt x="162" y="876"/>
                  </a:lnTo>
                  <a:lnTo>
                    <a:pt x="150" y="874"/>
                  </a:lnTo>
                  <a:lnTo>
                    <a:pt x="138" y="873"/>
                  </a:lnTo>
                  <a:lnTo>
                    <a:pt x="125" y="873"/>
                  </a:lnTo>
                  <a:lnTo>
                    <a:pt x="121" y="876"/>
                  </a:lnTo>
                  <a:lnTo>
                    <a:pt x="117" y="878"/>
                  </a:lnTo>
                  <a:lnTo>
                    <a:pt x="111" y="880"/>
                  </a:lnTo>
                  <a:lnTo>
                    <a:pt x="102" y="881"/>
                  </a:lnTo>
                  <a:lnTo>
                    <a:pt x="90" y="870"/>
                  </a:lnTo>
                  <a:lnTo>
                    <a:pt x="77" y="860"/>
                  </a:lnTo>
                  <a:lnTo>
                    <a:pt x="64" y="848"/>
                  </a:lnTo>
                  <a:lnTo>
                    <a:pt x="51" y="837"/>
                  </a:lnTo>
                  <a:lnTo>
                    <a:pt x="48" y="827"/>
                  </a:lnTo>
                  <a:lnTo>
                    <a:pt x="44" y="817"/>
                  </a:lnTo>
                  <a:lnTo>
                    <a:pt x="37" y="810"/>
                  </a:lnTo>
                  <a:lnTo>
                    <a:pt x="25" y="801"/>
                  </a:lnTo>
                  <a:lnTo>
                    <a:pt x="14" y="793"/>
                  </a:lnTo>
                  <a:lnTo>
                    <a:pt x="8" y="784"/>
                  </a:lnTo>
                  <a:lnTo>
                    <a:pt x="8" y="774"/>
                  </a:lnTo>
                  <a:lnTo>
                    <a:pt x="10" y="763"/>
                  </a:lnTo>
                  <a:lnTo>
                    <a:pt x="5" y="759"/>
                  </a:lnTo>
                  <a:lnTo>
                    <a:pt x="1" y="756"/>
                  </a:lnTo>
                  <a:lnTo>
                    <a:pt x="0" y="750"/>
                  </a:lnTo>
                  <a:lnTo>
                    <a:pt x="1" y="744"/>
                  </a:lnTo>
                  <a:lnTo>
                    <a:pt x="2" y="740"/>
                  </a:lnTo>
                  <a:lnTo>
                    <a:pt x="5" y="734"/>
                  </a:lnTo>
                  <a:lnTo>
                    <a:pt x="11" y="726"/>
                  </a:lnTo>
                  <a:lnTo>
                    <a:pt x="15" y="717"/>
                  </a:lnTo>
                  <a:lnTo>
                    <a:pt x="17" y="709"/>
                  </a:lnTo>
                  <a:lnTo>
                    <a:pt x="17" y="700"/>
                  </a:lnTo>
                  <a:lnTo>
                    <a:pt x="15" y="693"/>
                  </a:lnTo>
                  <a:lnTo>
                    <a:pt x="14" y="687"/>
                  </a:lnTo>
                  <a:lnTo>
                    <a:pt x="8" y="676"/>
                  </a:lnTo>
                  <a:lnTo>
                    <a:pt x="5" y="663"/>
                  </a:lnTo>
                  <a:lnTo>
                    <a:pt x="14" y="644"/>
                  </a:lnTo>
                  <a:lnTo>
                    <a:pt x="24" y="624"/>
                  </a:lnTo>
                  <a:lnTo>
                    <a:pt x="30" y="614"/>
                  </a:lnTo>
                  <a:lnTo>
                    <a:pt x="35" y="606"/>
                  </a:lnTo>
                  <a:lnTo>
                    <a:pt x="42" y="597"/>
                  </a:lnTo>
                  <a:lnTo>
                    <a:pt x="51" y="591"/>
                  </a:lnTo>
                  <a:lnTo>
                    <a:pt x="60" y="584"/>
                  </a:lnTo>
                  <a:lnTo>
                    <a:pt x="70" y="579"/>
                  </a:lnTo>
                  <a:lnTo>
                    <a:pt x="80" y="573"/>
                  </a:lnTo>
                  <a:lnTo>
                    <a:pt x="87" y="564"/>
                  </a:lnTo>
                  <a:lnTo>
                    <a:pt x="88" y="549"/>
                  </a:lnTo>
                  <a:lnTo>
                    <a:pt x="90" y="534"/>
                  </a:lnTo>
                  <a:lnTo>
                    <a:pt x="92" y="529"/>
                  </a:lnTo>
                  <a:lnTo>
                    <a:pt x="97" y="524"/>
                  </a:lnTo>
                  <a:lnTo>
                    <a:pt x="100" y="520"/>
                  </a:lnTo>
                  <a:lnTo>
                    <a:pt x="104" y="517"/>
                  </a:lnTo>
                  <a:lnTo>
                    <a:pt x="112" y="513"/>
                  </a:lnTo>
                  <a:lnTo>
                    <a:pt x="121" y="509"/>
                  </a:lnTo>
                  <a:lnTo>
                    <a:pt x="124" y="506"/>
                  </a:lnTo>
                  <a:lnTo>
                    <a:pt x="128" y="503"/>
                  </a:lnTo>
                  <a:lnTo>
                    <a:pt x="131" y="499"/>
                  </a:lnTo>
                  <a:lnTo>
                    <a:pt x="132" y="494"/>
                  </a:lnTo>
                  <a:lnTo>
                    <a:pt x="134" y="489"/>
                  </a:lnTo>
                  <a:lnTo>
                    <a:pt x="135" y="483"/>
                  </a:lnTo>
                  <a:lnTo>
                    <a:pt x="134" y="474"/>
                  </a:lnTo>
                  <a:lnTo>
                    <a:pt x="132" y="464"/>
                  </a:lnTo>
                  <a:lnTo>
                    <a:pt x="118" y="466"/>
                  </a:lnTo>
                  <a:lnTo>
                    <a:pt x="104" y="466"/>
                  </a:lnTo>
                  <a:lnTo>
                    <a:pt x="102" y="449"/>
                  </a:lnTo>
                  <a:lnTo>
                    <a:pt x="105" y="432"/>
                  </a:lnTo>
                  <a:lnTo>
                    <a:pt x="107" y="423"/>
                  </a:lnTo>
                  <a:lnTo>
                    <a:pt x="110" y="416"/>
                  </a:lnTo>
                  <a:lnTo>
                    <a:pt x="114" y="410"/>
                  </a:lnTo>
                  <a:lnTo>
                    <a:pt x="118" y="404"/>
                  </a:lnTo>
                  <a:lnTo>
                    <a:pt x="115" y="402"/>
                  </a:lnTo>
                  <a:lnTo>
                    <a:pt x="112" y="399"/>
                  </a:lnTo>
                  <a:lnTo>
                    <a:pt x="111" y="394"/>
                  </a:lnTo>
                  <a:lnTo>
                    <a:pt x="110" y="389"/>
                  </a:lnTo>
                  <a:lnTo>
                    <a:pt x="128" y="386"/>
                  </a:lnTo>
                  <a:lnTo>
                    <a:pt x="151" y="384"/>
                  </a:lnTo>
                  <a:lnTo>
                    <a:pt x="161" y="384"/>
                  </a:lnTo>
                  <a:lnTo>
                    <a:pt x="172" y="383"/>
                  </a:lnTo>
                  <a:lnTo>
                    <a:pt x="181" y="382"/>
                  </a:lnTo>
                  <a:lnTo>
                    <a:pt x="190" y="379"/>
                  </a:lnTo>
                  <a:lnTo>
                    <a:pt x="191" y="369"/>
                  </a:lnTo>
                  <a:lnTo>
                    <a:pt x="190" y="359"/>
                  </a:lnTo>
                  <a:lnTo>
                    <a:pt x="188" y="352"/>
                  </a:lnTo>
                  <a:lnTo>
                    <a:pt x="184" y="344"/>
                  </a:lnTo>
                  <a:lnTo>
                    <a:pt x="180" y="339"/>
                  </a:lnTo>
                  <a:lnTo>
                    <a:pt x="172" y="334"/>
                  </a:lnTo>
                  <a:lnTo>
                    <a:pt x="165" y="330"/>
                  </a:lnTo>
                  <a:lnTo>
                    <a:pt x="158" y="329"/>
                  </a:lnTo>
                  <a:lnTo>
                    <a:pt x="158" y="324"/>
                  </a:lnTo>
                  <a:lnTo>
                    <a:pt x="158" y="322"/>
                  </a:lnTo>
                  <a:lnTo>
                    <a:pt x="160" y="322"/>
                  </a:lnTo>
                  <a:lnTo>
                    <a:pt x="161" y="322"/>
                  </a:lnTo>
                  <a:lnTo>
                    <a:pt x="167" y="320"/>
                  </a:lnTo>
                  <a:lnTo>
                    <a:pt x="172" y="320"/>
                  </a:lnTo>
                  <a:lnTo>
                    <a:pt x="178" y="322"/>
                  </a:lnTo>
                  <a:lnTo>
                    <a:pt x="184" y="323"/>
                  </a:lnTo>
                  <a:lnTo>
                    <a:pt x="184" y="316"/>
                  </a:lnTo>
                  <a:lnTo>
                    <a:pt x="184" y="310"/>
                  </a:lnTo>
                  <a:lnTo>
                    <a:pt x="197" y="312"/>
                  </a:lnTo>
                  <a:lnTo>
                    <a:pt x="204" y="310"/>
                  </a:lnTo>
                  <a:lnTo>
                    <a:pt x="210" y="309"/>
                  </a:lnTo>
                  <a:lnTo>
                    <a:pt x="214" y="306"/>
                  </a:lnTo>
                  <a:lnTo>
                    <a:pt x="221" y="297"/>
                  </a:lnTo>
                  <a:lnTo>
                    <a:pt x="232" y="287"/>
                  </a:lnTo>
                  <a:lnTo>
                    <a:pt x="244" y="285"/>
                  </a:lnTo>
                  <a:lnTo>
                    <a:pt x="255" y="280"/>
                  </a:lnTo>
                  <a:lnTo>
                    <a:pt x="264" y="269"/>
                  </a:lnTo>
                  <a:lnTo>
                    <a:pt x="272" y="257"/>
                  </a:lnTo>
                  <a:lnTo>
                    <a:pt x="282" y="256"/>
                  </a:lnTo>
                  <a:lnTo>
                    <a:pt x="292" y="255"/>
                  </a:lnTo>
                  <a:lnTo>
                    <a:pt x="289" y="247"/>
                  </a:lnTo>
                  <a:lnTo>
                    <a:pt x="287" y="240"/>
                  </a:lnTo>
                  <a:lnTo>
                    <a:pt x="285" y="232"/>
                  </a:lnTo>
                  <a:lnTo>
                    <a:pt x="287" y="223"/>
                  </a:lnTo>
                  <a:lnTo>
                    <a:pt x="298" y="223"/>
                  </a:lnTo>
                  <a:lnTo>
                    <a:pt x="308" y="225"/>
                  </a:lnTo>
                  <a:lnTo>
                    <a:pt x="311" y="226"/>
                  </a:lnTo>
                  <a:lnTo>
                    <a:pt x="312" y="227"/>
                  </a:lnTo>
                  <a:lnTo>
                    <a:pt x="312" y="229"/>
                  </a:lnTo>
                  <a:lnTo>
                    <a:pt x="312" y="230"/>
                  </a:lnTo>
                  <a:lnTo>
                    <a:pt x="307" y="233"/>
                  </a:lnTo>
                  <a:lnTo>
                    <a:pt x="301" y="237"/>
                  </a:lnTo>
                  <a:lnTo>
                    <a:pt x="302" y="243"/>
                  </a:lnTo>
                  <a:lnTo>
                    <a:pt x="302" y="249"/>
                  </a:lnTo>
                  <a:lnTo>
                    <a:pt x="305" y="253"/>
                  </a:lnTo>
                  <a:lnTo>
                    <a:pt x="307" y="256"/>
                  </a:lnTo>
                  <a:lnTo>
                    <a:pt x="308" y="256"/>
                  </a:lnTo>
                  <a:lnTo>
                    <a:pt x="308" y="256"/>
                  </a:lnTo>
                  <a:lnTo>
                    <a:pt x="318" y="253"/>
                  </a:lnTo>
                  <a:lnTo>
                    <a:pt x="328" y="250"/>
                  </a:lnTo>
                  <a:lnTo>
                    <a:pt x="334" y="256"/>
                  </a:lnTo>
                  <a:lnTo>
                    <a:pt x="339" y="260"/>
                  </a:lnTo>
                  <a:lnTo>
                    <a:pt x="354" y="253"/>
                  </a:lnTo>
                  <a:lnTo>
                    <a:pt x="367" y="247"/>
                  </a:lnTo>
                  <a:lnTo>
                    <a:pt x="382" y="247"/>
                  </a:lnTo>
                  <a:lnTo>
                    <a:pt x="399" y="245"/>
                  </a:lnTo>
                  <a:lnTo>
                    <a:pt x="405" y="230"/>
                  </a:lnTo>
                  <a:lnTo>
                    <a:pt x="412" y="216"/>
                  </a:lnTo>
                  <a:lnTo>
                    <a:pt x="419" y="215"/>
                  </a:lnTo>
                  <a:lnTo>
                    <a:pt x="425" y="216"/>
                  </a:lnTo>
                  <a:lnTo>
                    <a:pt x="431" y="219"/>
                  </a:lnTo>
                  <a:lnTo>
                    <a:pt x="435" y="220"/>
                  </a:lnTo>
                  <a:lnTo>
                    <a:pt x="437" y="217"/>
                  </a:lnTo>
                  <a:lnTo>
                    <a:pt x="439" y="215"/>
                  </a:lnTo>
                  <a:lnTo>
                    <a:pt x="434" y="207"/>
                  </a:lnTo>
                  <a:lnTo>
                    <a:pt x="429" y="202"/>
                  </a:lnTo>
                  <a:lnTo>
                    <a:pt x="429" y="197"/>
                  </a:lnTo>
                  <a:lnTo>
                    <a:pt x="429" y="192"/>
                  </a:lnTo>
                  <a:lnTo>
                    <a:pt x="444" y="195"/>
                  </a:lnTo>
                  <a:lnTo>
                    <a:pt x="458" y="195"/>
                  </a:lnTo>
                  <a:lnTo>
                    <a:pt x="465" y="195"/>
                  </a:lnTo>
                  <a:lnTo>
                    <a:pt x="471" y="192"/>
                  </a:lnTo>
                  <a:lnTo>
                    <a:pt x="475" y="189"/>
                  </a:lnTo>
                  <a:lnTo>
                    <a:pt x="479" y="183"/>
                  </a:lnTo>
                  <a:lnTo>
                    <a:pt x="471" y="182"/>
                  </a:lnTo>
                  <a:lnTo>
                    <a:pt x="462" y="180"/>
                  </a:lnTo>
                  <a:lnTo>
                    <a:pt x="452" y="182"/>
                  </a:lnTo>
                  <a:lnTo>
                    <a:pt x="444" y="182"/>
                  </a:lnTo>
                  <a:lnTo>
                    <a:pt x="434" y="182"/>
                  </a:lnTo>
                  <a:lnTo>
                    <a:pt x="424" y="182"/>
                  </a:lnTo>
                  <a:lnTo>
                    <a:pt x="415" y="180"/>
                  </a:lnTo>
                  <a:lnTo>
                    <a:pt x="407" y="176"/>
                  </a:lnTo>
                  <a:lnTo>
                    <a:pt x="407" y="175"/>
                  </a:lnTo>
                  <a:lnTo>
                    <a:pt x="407" y="173"/>
                  </a:lnTo>
                  <a:lnTo>
                    <a:pt x="407" y="165"/>
                  </a:lnTo>
                  <a:lnTo>
                    <a:pt x="405" y="155"/>
                  </a:lnTo>
                  <a:lnTo>
                    <a:pt x="421" y="145"/>
                  </a:lnTo>
                  <a:lnTo>
                    <a:pt x="435" y="133"/>
                  </a:lnTo>
                  <a:lnTo>
                    <a:pt x="434" y="127"/>
                  </a:lnTo>
                  <a:lnTo>
                    <a:pt x="434" y="125"/>
                  </a:lnTo>
                  <a:lnTo>
                    <a:pt x="431" y="122"/>
                  </a:lnTo>
                  <a:lnTo>
                    <a:pt x="429" y="119"/>
                  </a:lnTo>
                  <a:lnTo>
                    <a:pt x="428" y="119"/>
                  </a:lnTo>
                  <a:lnTo>
                    <a:pt x="428" y="119"/>
                  </a:lnTo>
                  <a:lnTo>
                    <a:pt x="419" y="120"/>
                  </a:lnTo>
                  <a:lnTo>
                    <a:pt x="411" y="123"/>
                  </a:lnTo>
                  <a:lnTo>
                    <a:pt x="402" y="127"/>
                  </a:lnTo>
                  <a:lnTo>
                    <a:pt x="395" y="133"/>
                  </a:lnTo>
                  <a:lnTo>
                    <a:pt x="381" y="146"/>
                  </a:lnTo>
                  <a:lnTo>
                    <a:pt x="369" y="156"/>
                  </a:lnTo>
                  <a:lnTo>
                    <a:pt x="369" y="166"/>
                  </a:lnTo>
                  <a:lnTo>
                    <a:pt x="371" y="175"/>
                  </a:lnTo>
                  <a:lnTo>
                    <a:pt x="372" y="179"/>
                  </a:lnTo>
                  <a:lnTo>
                    <a:pt x="377" y="182"/>
                  </a:lnTo>
                  <a:lnTo>
                    <a:pt x="381" y="185"/>
                  </a:lnTo>
                  <a:lnTo>
                    <a:pt x="385" y="186"/>
                  </a:lnTo>
                  <a:lnTo>
                    <a:pt x="384" y="189"/>
                  </a:lnTo>
                  <a:lnTo>
                    <a:pt x="384" y="192"/>
                  </a:lnTo>
                  <a:lnTo>
                    <a:pt x="372" y="196"/>
                  </a:lnTo>
                  <a:lnTo>
                    <a:pt x="362" y="202"/>
                  </a:lnTo>
                  <a:lnTo>
                    <a:pt x="365" y="209"/>
                  </a:lnTo>
                  <a:lnTo>
                    <a:pt x="364" y="216"/>
                  </a:lnTo>
                  <a:lnTo>
                    <a:pt x="361" y="223"/>
                  </a:lnTo>
                  <a:lnTo>
                    <a:pt x="357" y="229"/>
                  </a:lnTo>
                  <a:lnTo>
                    <a:pt x="349" y="230"/>
                  </a:lnTo>
                  <a:lnTo>
                    <a:pt x="342" y="232"/>
                  </a:lnTo>
                  <a:lnTo>
                    <a:pt x="342" y="236"/>
                  </a:lnTo>
                  <a:lnTo>
                    <a:pt x="341" y="237"/>
                  </a:lnTo>
                  <a:lnTo>
                    <a:pt x="341" y="240"/>
                  </a:lnTo>
                  <a:lnTo>
                    <a:pt x="338" y="242"/>
                  </a:lnTo>
                  <a:lnTo>
                    <a:pt x="334" y="237"/>
                  </a:lnTo>
                  <a:lnTo>
                    <a:pt x="331" y="233"/>
                  </a:lnTo>
                  <a:lnTo>
                    <a:pt x="327" y="227"/>
                  </a:lnTo>
                  <a:lnTo>
                    <a:pt x="324" y="220"/>
                  </a:lnTo>
                  <a:lnTo>
                    <a:pt x="321" y="206"/>
                  </a:lnTo>
                  <a:lnTo>
                    <a:pt x="319" y="192"/>
                  </a:lnTo>
                  <a:lnTo>
                    <a:pt x="311" y="193"/>
                  </a:lnTo>
                  <a:lnTo>
                    <a:pt x="304" y="195"/>
                  </a:lnTo>
                  <a:lnTo>
                    <a:pt x="299" y="197"/>
                  </a:lnTo>
                  <a:lnTo>
                    <a:pt x="294" y="200"/>
                  </a:lnTo>
                  <a:lnTo>
                    <a:pt x="289" y="203"/>
                  </a:lnTo>
                  <a:lnTo>
                    <a:pt x="285" y="205"/>
                  </a:lnTo>
                  <a:lnTo>
                    <a:pt x="278" y="207"/>
                  </a:lnTo>
                  <a:lnTo>
                    <a:pt x="271" y="207"/>
                  </a:lnTo>
                  <a:lnTo>
                    <a:pt x="271" y="206"/>
                  </a:lnTo>
                  <a:lnTo>
                    <a:pt x="271" y="205"/>
                  </a:lnTo>
                  <a:lnTo>
                    <a:pt x="267" y="197"/>
                  </a:lnTo>
                  <a:lnTo>
                    <a:pt x="262" y="186"/>
                  </a:lnTo>
                  <a:lnTo>
                    <a:pt x="259" y="175"/>
                  </a:lnTo>
                  <a:lnTo>
                    <a:pt x="258" y="166"/>
                  </a:lnTo>
                  <a:lnTo>
                    <a:pt x="271" y="160"/>
                  </a:lnTo>
                  <a:lnTo>
                    <a:pt x="287" y="153"/>
                  </a:lnTo>
                  <a:lnTo>
                    <a:pt x="301" y="147"/>
                  </a:lnTo>
                  <a:lnTo>
                    <a:pt x="314" y="139"/>
                  </a:lnTo>
                  <a:lnTo>
                    <a:pt x="325" y="123"/>
                  </a:lnTo>
                  <a:lnTo>
                    <a:pt x="344" y="97"/>
                  </a:lnTo>
                  <a:lnTo>
                    <a:pt x="354" y="87"/>
                  </a:lnTo>
                  <a:lnTo>
                    <a:pt x="364" y="79"/>
                  </a:lnTo>
                  <a:lnTo>
                    <a:pt x="368" y="77"/>
                  </a:lnTo>
                  <a:lnTo>
                    <a:pt x="371" y="77"/>
                  </a:lnTo>
                  <a:lnTo>
                    <a:pt x="374" y="79"/>
                  </a:lnTo>
                  <a:lnTo>
                    <a:pt x="377" y="83"/>
                  </a:lnTo>
                  <a:lnTo>
                    <a:pt x="387" y="76"/>
                  </a:lnTo>
                  <a:lnTo>
                    <a:pt x="398" y="72"/>
                  </a:lnTo>
                  <a:lnTo>
                    <a:pt x="409" y="69"/>
                  </a:lnTo>
                  <a:lnTo>
                    <a:pt x="419" y="67"/>
                  </a:lnTo>
                  <a:lnTo>
                    <a:pt x="442" y="67"/>
                  </a:lnTo>
                  <a:lnTo>
                    <a:pt x="467" y="70"/>
                  </a:lnTo>
                  <a:lnTo>
                    <a:pt x="467" y="75"/>
                  </a:lnTo>
                  <a:lnTo>
                    <a:pt x="465" y="79"/>
                  </a:lnTo>
                  <a:lnTo>
                    <a:pt x="481" y="79"/>
                  </a:lnTo>
                  <a:lnTo>
                    <a:pt x="495" y="80"/>
                  </a:lnTo>
                  <a:lnTo>
                    <a:pt x="509" y="82"/>
                  </a:lnTo>
                  <a:lnTo>
                    <a:pt x="524" y="86"/>
                  </a:lnTo>
                  <a:lnTo>
                    <a:pt x="536" y="90"/>
                  </a:lnTo>
                  <a:lnTo>
                    <a:pt x="549" y="96"/>
                  </a:lnTo>
                  <a:lnTo>
                    <a:pt x="559" y="103"/>
                  </a:lnTo>
                  <a:lnTo>
                    <a:pt x="566" y="113"/>
                  </a:lnTo>
                  <a:lnTo>
                    <a:pt x="565" y="115"/>
                  </a:lnTo>
                  <a:lnTo>
                    <a:pt x="562" y="116"/>
                  </a:lnTo>
                  <a:lnTo>
                    <a:pt x="554" y="117"/>
                  </a:lnTo>
                  <a:lnTo>
                    <a:pt x="545" y="117"/>
                  </a:lnTo>
                  <a:lnTo>
                    <a:pt x="536" y="117"/>
                  </a:lnTo>
                  <a:lnTo>
                    <a:pt x="528" y="115"/>
                  </a:lnTo>
                  <a:lnTo>
                    <a:pt x="509" y="109"/>
                  </a:lnTo>
                  <a:lnTo>
                    <a:pt x="494" y="106"/>
                  </a:lnTo>
                  <a:lnTo>
                    <a:pt x="494" y="106"/>
                  </a:lnTo>
                  <a:lnTo>
                    <a:pt x="494" y="107"/>
                  </a:lnTo>
                  <a:lnTo>
                    <a:pt x="504" y="119"/>
                  </a:lnTo>
                  <a:lnTo>
                    <a:pt x="514" y="130"/>
                  </a:lnTo>
                  <a:lnTo>
                    <a:pt x="519" y="135"/>
                  </a:lnTo>
                  <a:lnTo>
                    <a:pt x="525" y="139"/>
                  </a:lnTo>
                  <a:lnTo>
                    <a:pt x="534" y="143"/>
                  </a:lnTo>
                  <a:lnTo>
                    <a:pt x="542" y="145"/>
                  </a:lnTo>
                  <a:lnTo>
                    <a:pt x="538" y="137"/>
                  </a:lnTo>
                  <a:lnTo>
                    <a:pt x="535" y="129"/>
                  </a:lnTo>
                  <a:lnTo>
                    <a:pt x="536" y="127"/>
                  </a:lnTo>
                  <a:lnTo>
                    <a:pt x="538" y="126"/>
                  </a:lnTo>
                  <a:lnTo>
                    <a:pt x="549" y="132"/>
                  </a:lnTo>
                  <a:lnTo>
                    <a:pt x="562" y="135"/>
                  </a:lnTo>
                  <a:lnTo>
                    <a:pt x="562" y="133"/>
                  </a:lnTo>
                  <a:lnTo>
                    <a:pt x="562" y="130"/>
                  </a:lnTo>
                  <a:lnTo>
                    <a:pt x="559" y="129"/>
                  </a:lnTo>
                  <a:lnTo>
                    <a:pt x="558" y="125"/>
                  </a:lnTo>
                  <a:lnTo>
                    <a:pt x="571" y="117"/>
                  </a:lnTo>
                  <a:lnTo>
                    <a:pt x="586" y="112"/>
                  </a:lnTo>
                  <a:lnTo>
                    <a:pt x="585" y="99"/>
                  </a:lnTo>
                  <a:lnTo>
                    <a:pt x="584" y="87"/>
                  </a:lnTo>
                  <a:lnTo>
                    <a:pt x="596" y="90"/>
                  </a:lnTo>
                  <a:lnTo>
                    <a:pt x="606" y="93"/>
                  </a:lnTo>
                  <a:lnTo>
                    <a:pt x="608" y="95"/>
                  </a:lnTo>
                  <a:lnTo>
                    <a:pt x="608" y="96"/>
                  </a:lnTo>
                  <a:lnTo>
                    <a:pt x="608" y="97"/>
                  </a:lnTo>
                  <a:lnTo>
                    <a:pt x="606" y="99"/>
                  </a:lnTo>
                  <a:lnTo>
                    <a:pt x="604" y="100"/>
                  </a:lnTo>
                  <a:lnTo>
                    <a:pt x="599" y="100"/>
                  </a:lnTo>
                  <a:lnTo>
                    <a:pt x="599" y="106"/>
                  </a:lnTo>
                  <a:lnTo>
                    <a:pt x="599" y="110"/>
                  </a:lnTo>
                  <a:lnTo>
                    <a:pt x="608" y="109"/>
                  </a:lnTo>
                  <a:lnTo>
                    <a:pt x="616" y="106"/>
                  </a:lnTo>
                  <a:lnTo>
                    <a:pt x="624" y="103"/>
                  </a:lnTo>
                  <a:lnTo>
                    <a:pt x="629" y="99"/>
                  </a:lnTo>
                  <a:lnTo>
                    <a:pt x="636" y="95"/>
                  </a:lnTo>
                  <a:lnTo>
                    <a:pt x="645" y="92"/>
                  </a:lnTo>
                  <a:lnTo>
                    <a:pt x="654" y="89"/>
                  </a:lnTo>
                  <a:lnTo>
                    <a:pt x="665" y="87"/>
                  </a:lnTo>
                  <a:lnTo>
                    <a:pt x="665" y="92"/>
                  </a:lnTo>
                  <a:lnTo>
                    <a:pt x="665" y="95"/>
                  </a:lnTo>
                  <a:lnTo>
                    <a:pt x="679" y="95"/>
                  </a:lnTo>
                  <a:lnTo>
                    <a:pt x="694" y="92"/>
                  </a:lnTo>
                  <a:lnTo>
                    <a:pt x="708" y="89"/>
                  </a:lnTo>
                  <a:lnTo>
                    <a:pt x="719" y="85"/>
                  </a:lnTo>
                  <a:lnTo>
                    <a:pt x="718" y="83"/>
                  </a:lnTo>
                  <a:lnTo>
                    <a:pt x="716" y="80"/>
                  </a:lnTo>
                  <a:lnTo>
                    <a:pt x="706" y="79"/>
                  </a:lnTo>
                  <a:lnTo>
                    <a:pt x="698" y="76"/>
                  </a:lnTo>
                  <a:lnTo>
                    <a:pt x="696" y="70"/>
                  </a:lnTo>
                  <a:lnTo>
                    <a:pt x="696" y="66"/>
                  </a:lnTo>
                  <a:lnTo>
                    <a:pt x="718" y="72"/>
                  </a:lnTo>
                  <a:lnTo>
                    <a:pt x="741" y="79"/>
                  </a:lnTo>
                  <a:lnTo>
                    <a:pt x="763" y="87"/>
                  </a:lnTo>
                  <a:lnTo>
                    <a:pt x="786" y="93"/>
                  </a:lnTo>
                  <a:lnTo>
                    <a:pt x="789" y="92"/>
                  </a:lnTo>
                  <a:lnTo>
                    <a:pt x="791" y="89"/>
                  </a:lnTo>
                  <a:lnTo>
                    <a:pt x="773" y="79"/>
                  </a:lnTo>
                  <a:lnTo>
                    <a:pt x="759" y="70"/>
                  </a:lnTo>
                  <a:lnTo>
                    <a:pt x="759" y="62"/>
                  </a:lnTo>
                  <a:lnTo>
                    <a:pt x="761" y="55"/>
                  </a:lnTo>
                  <a:lnTo>
                    <a:pt x="763" y="49"/>
                  </a:lnTo>
                  <a:lnTo>
                    <a:pt x="765" y="45"/>
                  </a:lnTo>
                  <a:lnTo>
                    <a:pt x="768" y="43"/>
                  </a:lnTo>
                  <a:lnTo>
                    <a:pt x="771" y="40"/>
                  </a:lnTo>
                  <a:lnTo>
                    <a:pt x="782" y="45"/>
                  </a:lnTo>
                  <a:lnTo>
                    <a:pt x="795" y="48"/>
                  </a:lnTo>
                  <a:lnTo>
                    <a:pt x="796" y="56"/>
                  </a:lnTo>
                  <a:lnTo>
                    <a:pt x="799" y="63"/>
                  </a:lnTo>
                  <a:lnTo>
                    <a:pt x="803" y="69"/>
                  </a:lnTo>
                  <a:lnTo>
                    <a:pt x="809" y="75"/>
                  </a:lnTo>
                  <a:lnTo>
                    <a:pt x="815" y="80"/>
                  </a:lnTo>
                  <a:lnTo>
                    <a:pt x="819" y="86"/>
                  </a:lnTo>
                  <a:lnTo>
                    <a:pt x="823" y="92"/>
                  </a:lnTo>
                  <a:lnTo>
                    <a:pt x="826" y="97"/>
                  </a:lnTo>
                  <a:lnTo>
                    <a:pt x="821" y="103"/>
                  </a:lnTo>
                  <a:lnTo>
                    <a:pt x="815" y="110"/>
                  </a:lnTo>
                  <a:lnTo>
                    <a:pt x="818" y="113"/>
                  </a:lnTo>
                  <a:lnTo>
                    <a:pt x="821" y="117"/>
                  </a:lnTo>
                  <a:lnTo>
                    <a:pt x="825" y="117"/>
                  </a:lnTo>
                  <a:lnTo>
                    <a:pt x="829" y="117"/>
                  </a:lnTo>
                  <a:lnTo>
                    <a:pt x="835" y="112"/>
                  </a:lnTo>
                  <a:lnTo>
                    <a:pt x="839" y="107"/>
                  </a:lnTo>
                  <a:lnTo>
                    <a:pt x="839" y="97"/>
                  </a:lnTo>
                  <a:lnTo>
                    <a:pt x="835" y="90"/>
                  </a:lnTo>
                  <a:lnTo>
                    <a:pt x="835" y="90"/>
                  </a:lnTo>
                  <a:lnTo>
                    <a:pt x="835" y="89"/>
                  </a:lnTo>
                  <a:lnTo>
                    <a:pt x="846" y="90"/>
                  </a:lnTo>
                  <a:lnTo>
                    <a:pt x="855" y="92"/>
                  </a:lnTo>
                  <a:lnTo>
                    <a:pt x="856" y="96"/>
                  </a:lnTo>
                  <a:lnTo>
                    <a:pt x="856" y="97"/>
                  </a:lnTo>
                  <a:lnTo>
                    <a:pt x="859" y="97"/>
                  </a:lnTo>
                  <a:lnTo>
                    <a:pt x="863" y="97"/>
                  </a:lnTo>
                  <a:lnTo>
                    <a:pt x="862" y="96"/>
                  </a:lnTo>
                  <a:lnTo>
                    <a:pt x="861" y="95"/>
                  </a:lnTo>
                  <a:lnTo>
                    <a:pt x="858" y="90"/>
                  </a:lnTo>
                  <a:lnTo>
                    <a:pt x="855" y="86"/>
                  </a:lnTo>
                  <a:lnTo>
                    <a:pt x="842" y="86"/>
                  </a:lnTo>
                  <a:lnTo>
                    <a:pt x="829" y="86"/>
                  </a:lnTo>
                  <a:lnTo>
                    <a:pt x="819" y="72"/>
                  </a:lnTo>
                  <a:lnTo>
                    <a:pt x="809" y="59"/>
                  </a:lnTo>
                  <a:lnTo>
                    <a:pt x="811" y="53"/>
                  </a:lnTo>
                  <a:lnTo>
                    <a:pt x="812" y="50"/>
                  </a:lnTo>
                  <a:lnTo>
                    <a:pt x="819" y="56"/>
                  </a:lnTo>
                  <a:lnTo>
                    <a:pt x="826" y="62"/>
                  </a:lnTo>
                  <a:lnTo>
                    <a:pt x="831" y="63"/>
                  </a:lnTo>
                  <a:lnTo>
                    <a:pt x="836" y="65"/>
                  </a:lnTo>
                  <a:lnTo>
                    <a:pt x="842" y="65"/>
                  </a:lnTo>
                  <a:lnTo>
                    <a:pt x="848" y="63"/>
                  </a:lnTo>
                  <a:lnTo>
                    <a:pt x="839" y="60"/>
                  </a:lnTo>
                  <a:lnTo>
                    <a:pt x="832" y="58"/>
                  </a:lnTo>
                  <a:lnTo>
                    <a:pt x="832" y="52"/>
                  </a:lnTo>
                  <a:lnTo>
                    <a:pt x="832" y="46"/>
                  </a:lnTo>
                  <a:lnTo>
                    <a:pt x="845" y="50"/>
                  </a:lnTo>
                  <a:lnTo>
                    <a:pt x="856" y="56"/>
                  </a:lnTo>
                  <a:lnTo>
                    <a:pt x="861" y="58"/>
                  </a:lnTo>
                  <a:lnTo>
                    <a:pt x="866" y="59"/>
                  </a:lnTo>
                  <a:lnTo>
                    <a:pt x="872" y="60"/>
                  </a:lnTo>
                  <a:lnTo>
                    <a:pt x="878" y="60"/>
                  </a:lnTo>
                  <a:lnTo>
                    <a:pt x="876" y="58"/>
                  </a:lnTo>
                  <a:lnTo>
                    <a:pt x="875" y="56"/>
                  </a:lnTo>
                  <a:lnTo>
                    <a:pt x="861" y="49"/>
                  </a:lnTo>
                  <a:lnTo>
                    <a:pt x="848" y="43"/>
                  </a:lnTo>
                  <a:lnTo>
                    <a:pt x="848" y="40"/>
                  </a:lnTo>
                  <a:lnTo>
                    <a:pt x="848" y="38"/>
                  </a:lnTo>
                  <a:lnTo>
                    <a:pt x="849" y="36"/>
                  </a:lnTo>
                  <a:lnTo>
                    <a:pt x="851" y="35"/>
                  </a:lnTo>
                  <a:lnTo>
                    <a:pt x="863" y="35"/>
                  </a:lnTo>
                  <a:lnTo>
                    <a:pt x="875" y="36"/>
                  </a:lnTo>
                  <a:lnTo>
                    <a:pt x="885" y="38"/>
                  </a:lnTo>
                  <a:lnTo>
                    <a:pt x="896" y="39"/>
                  </a:lnTo>
                  <a:lnTo>
                    <a:pt x="896" y="39"/>
                  </a:lnTo>
                  <a:lnTo>
                    <a:pt x="896" y="38"/>
                  </a:lnTo>
                  <a:lnTo>
                    <a:pt x="892" y="35"/>
                  </a:lnTo>
                  <a:lnTo>
                    <a:pt x="889" y="32"/>
                  </a:lnTo>
                  <a:lnTo>
                    <a:pt x="888" y="28"/>
                  </a:lnTo>
                  <a:lnTo>
                    <a:pt x="888" y="22"/>
                  </a:lnTo>
                  <a:lnTo>
                    <a:pt x="901" y="22"/>
                  </a:lnTo>
                  <a:lnTo>
                    <a:pt x="915" y="22"/>
                  </a:lnTo>
                  <a:lnTo>
                    <a:pt x="928" y="20"/>
                  </a:lnTo>
                  <a:lnTo>
                    <a:pt x="939" y="18"/>
                  </a:lnTo>
                  <a:lnTo>
                    <a:pt x="952" y="15"/>
                  </a:lnTo>
                  <a:lnTo>
                    <a:pt x="962" y="10"/>
                  </a:lnTo>
                  <a:lnTo>
                    <a:pt x="971" y="6"/>
                  </a:lnTo>
                  <a:lnTo>
                    <a:pt x="978" y="0"/>
                  </a:lnTo>
                  <a:lnTo>
                    <a:pt x="992" y="0"/>
                  </a:lnTo>
                  <a:lnTo>
                    <a:pt x="1002" y="2"/>
                  </a:lnTo>
                  <a:lnTo>
                    <a:pt x="1010" y="6"/>
                  </a:lnTo>
                  <a:lnTo>
                    <a:pt x="1019" y="10"/>
                  </a:lnTo>
                  <a:lnTo>
                    <a:pt x="1040" y="10"/>
                  </a:lnTo>
                  <a:lnTo>
                    <a:pt x="1062" y="10"/>
                  </a:lnTo>
                  <a:lnTo>
                    <a:pt x="1066" y="16"/>
                  </a:lnTo>
                  <a:lnTo>
                    <a:pt x="1072" y="22"/>
                  </a:lnTo>
                  <a:lnTo>
                    <a:pt x="1073" y="25"/>
                  </a:lnTo>
                  <a:lnTo>
                    <a:pt x="1075" y="29"/>
                  </a:lnTo>
                  <a:lnTo>
                    <a:pt x="1073" y="29"/>
                  </a:lnTo>
                  <a:lnTo>
                    <a:pt x="1072" y="29"/>
                  </a:lnTo>
                  <a:lnTo>
                    <a:pt x="1065" y="32"/>
                  </a:lnTo>
                  <a:lnTo>
                    <a:pt x="1059" y="33"/>
                  </a:lnTo>
                  <a:lnTo>
                    <a:pt x="1055" y="36"/>
                  </a:lnTo>
                  <a:lnTo>
                    <a:pt x="1050" y="42"/>
                  </a:lnTo>
                  <a:lnTo>
                    <a:pt x="1050" y="43"/>
                  </a:lnTo>
                  <a:lnTo>
                    <a:pt x="1050" y="43"/>
                  </a:lnTo>
                  <a:lnTo>
                    <a:pt x="1052" y="43"/>
                  </a:lnTo>
                  <a:lnTo>
                    <a:pt x="1055" y="43"/>
                  </a:lnTo>
                  <a:lnTo>
                    <a:pt x="1059" y="43"/>
                  </a:lnTo>
                  <a:lnTo>
                    <a:pt x="1063" y="42"/>
                  </a:lnTo>
                  <a:lnTo>
                    <a:pt x="1068" y="39"/>
                  </a:lnTo>
                  <a:lnTo>
                    <a:pt x="1073" y="36"/>
                  </a:lnTo>
                  <a:lnTo>
                    <a:pt x="1080" y="33"/>
                  </a:lnTo>
                  <a:lnTo>
                    <a:pt x="1086" y="32"/>
                  </a:lnTo>
                  <a:lnTo>
                    <a:pt x="1093" y="32"/>
                  </a:lnTo>
                  <a:lnTo>
                    <a:pt x="1099" y="33"/>
                  </a:lnTo>
                  <a:lnTo>
                    <a:pt x="1118" y="39"/>
                  </a:lnTo>
                  <a:lnTo>
                    <a:pt x="1139" y="43"/>
                  </a:lnTo>
                  <a:lnTo>
                    <a:pt x="1160" y="46"/>
                  </a:lnTo>
                  <a:lnTo>
                    <a:pt x="1182" y="46"/>
                  </a:lnTo>
                  <a:lnTo>
                    <a:pt x="1183" y="43"/>
                  </a:lnTo>
                  <a:lnTo>
                    <a:pt x="1186" y="39"/>
                  </a:lnTo>
                  <a:lnTo>
                    <a:pt x="1202" y="40"/>
                  </a:lnTo>
                  <a:lnTo>
                    <a:pt x="1220" y="42"/>
                  </a:lnTo>
                  <a:lnTo>
                    <a:pt x="1232" y="49"/>
                  </a:lnTo>
                  <a:lnTo>
                    <a:pt x="1242" y="56"/>
                  </a:lnTo>
                  <a:lnTo>
                    <a:pt x="1247" y="60"/>
                  </a:lnTo>
                  <a:lnTo>
                    <a:pt x="1255" y="63"/>
                  </a:lnTo>
                  <a:lnTo>
                    <a:pt x="1262" y="65"/>
                  </a:lnTo>
                  <a:lnTo>
                    <a:pt x="1272"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9" name="Freeform 447"/>
            <p:cNvSpPr>
              <a:spLocks/>
            </p:cNvSpPr>
            <p:nvPr/>
          </p:nvSpPr>
          <p:spPr bwMode="auto">
            <a:xfrm>
              <a:off x="4328" y="2368"/>
              <a:ext cx="101" cy="64"/>
            </a:xfrm>
            <a:custGeom>
              <a:avLst/>
              <a:gdLst>
                <a:gd name="T0" fmla="*/ 101 w 101"/>
                <a:gd name="T1" fmla="*/ 13 h 64"/>
                <a:gd name="T2" fmla="*/ 89 w 101"/>
                <a:gd name="T3" fmla="*/ 13 h 64"/>
                <a:gd name="T4" fmla="*/ 77 w 101"/>
                <a:gd name="T5" fmla="*/ 13 h 64"/>
                <a:gd name="T6" fmla="*/ 67 w 101"/>
                <a:gd name="T7" fmla="*/ 15 h 64"/>
                <a:gd name="T8" fmla="*/ 57 w 101"/>
                <a:gd name="T9" fmla="*/ 17 h 64"/>
                <a:gd name="T10" fmla="*/ 47 w 101"/>
                <a:gd name="T11" fmla="*/ 20 h 64"/>
                <a:gd name="T12" fmla="*/ 40 w 101"/>
                <a:gd name="T13" fmla="*/ 25 h 64"/>
                <a:gd name="T14" fmla="*/ 33 w 101"/>
                <a:gd name="T15" fmla="*/ 30 h 64"/>
                <a:gd name="T16" fmla="*/ 29 w 101"/>
                <a:gd name="T17" fmla="*/ 37 h 64"/>
                <a:gd name="T18" fmla="*/ 29 w 101"/>
                <a:gd name="T19" fmla="*/ 45 h 64"/>
                <a:gd name="T20" fmla="*/ 27 w 101"/>
                <a:gd name="T21" fmla="*/ 53 h 64"/>
                <a:gd name="T22" fmla="*/ 33 w 101"/>
                <a:gd name="T23" fmla="*/ 55 h 64"/>
                <a:gd name="T24" fmla="*/ 40 w 101"/>
                <a:gd name="T25" fmla="*/ 57 h 64"/>
                <a:gd name="T26" fmla="*/ 47 w 101"/>
                <a:gd name="T27" fmla="*/ 60 h 64"/>
                <a:gd name="T28" fmla="*/ 51 w 101"/>
                <a:gd name="T29" fmla="*/ 64 h 64"/>
                <a:gd name="T30" fmla="*/ 33 w 101"/>
                <a:gd name="T31" fmla="*/ 64 h 64"/>
                <a:gd name="T32" fmla="*/ 16 w 101"/>
                <a:gd name="T33" fmla="*/ 64 h 64"/>
                <a:gd name="T34" fmla="*/ 13 w 101"/>
                <a:gd name="T35" fmla="*/ 60 h 64"/>
                <a:gd name="T36" fmla="*/ 10 w 101"/>
                <a:gd name="T37" fmla="*/ 57 h 64"/>
                <a:gd name="T38" fmla="*/ 6 w 101"/>
                <a:gd name="T39" fmla="*/ 56 h 64"/>
                <a:gd name="T40" fmla="*/ 0 w 101"/>
                <a:gd name="T41" fmla="*/ 56 h 64"/>
                <a:gd name="T42" fmla="*/ 0 w 101"/>
                <a:gd name="T43" fmla="*/ 46 h 64"/>
                <a:gd name="T44" fmla="*/ 3 w 101"/>
                <a:gd name="T45" fmla="*/ 39 h 64"/>
                <a:gd name="T46" fmla="*/ 11 w 101"/>
                <a:gd name="T47" fmla="*/ 36 h 64"/>
                <a:gd name="T48" fmla="*/ 20 w 101"/>
                <a:gd name="T49" fmla="*/ 33 h 64"/>
                <a:gd name="T50" fmla="*/ 17 w 101"/>
                <a:gd name="T51" fmla="*/ 30 h 64"/>
                <a:gd name="T52" fmla="*/ 14 w 101"/>
                <a:gd name="T53" fmla="*/ 27 h 64"/>
                <a:gd name="T54" fmla="*/ 33 w 101"/>
                <a:gd name="T55" fmla="*/ 19 h 64"/>
                <a:gd name="T56" fmla="*/ 54 w 101"/>
                <a:gd name="T57" fmla="*/ 9 h 64"/>
                <a:gd name="T58" fmla="*/ 66 w 101"/>
                <a:gd name="T59" fmla="*/ 5 h 64"/>
                <a:gd name="T60" fmla="*/ 77 w 101"/>
                <a:gd name="T61" fmla="*/ 2 h 64"/>
                <a:gd name="T62" fmla="*/ 90 w 101"/>
                <a:gd name="T63" fmla="*/ 0 h 64"/>
                <a:gd name="T64" fmla="*/ 101 w 101"/>
                <a:gd name="T65" fmla="*/ 2 h 64"/>
                <a:gd name="T66" fmla="*/ 101 w 101"/>
                <a:gd name="T67" fmla="*/ 7 h 64"/>
                <a:gd name="T68" fmla="*/ 101 w 101"/>
                <a:gd name="T69"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 h="64">
                  <a:moveTo>
                    <a:pt x="101" y="13"/>
                  </a:moveTo>
                  <a:lnTo>
                    <a:pt x="89" y="13"/>
                  </a:lnTo>
                  <a:lnTo>
                    <a:pt x="77" y="13"/>
                  </a:lnTo>
                  <a:lnTo>
                    <a:pt x="67" y="15"/>
                  </a:lnTo>
                  <a:lnTo>
                    <a:pt x="57" y="17"/>
                  </a:lnTo>
                  <a:lnTo>
                    <a:pt x="47" y="20"/>
                  </a:lnTo>
                  <a:lnTo>
                    <a:pt x="40" y="25"/>
                  </a:lnTo>
                  <a:lnTo>
                    <a:pt x="33" y="30"/>
                  </a:lnTo>
                  <a:lnTo>
                    <a:pt x="29" y="37"/>
                  </a:lnTo>
                  <a:lnTo>
                    <a:pt x="29" y="45"/>
                  </a:lnTo>
                  <a:lnTo>
                    <a:pt x="27" y="53"/>
                  </a:lnTo>
                  <a:lnTo>
                    <a:pt x="33" y="55"/>
                  </a:lnTo>
                  <a:lnTo>
                    <a:pt x="40" y="57"/>
                  </a:lnTo>
                  <a:lnTo>
                    <a:pt x="47" y="60"/>
                  </a:lnTo>
                  <a:lnTo>
                    <a:pt x="51" y="64"/>
                  </a:lnTo>
                  <a:lnTo>
                    <a:pt x="33" y="64"/>
                  </a:lnTo>
                  <a:lnTo>
                    <a:pt x="16" y="64"/>
                  </a:lnTo>
                  <a:lnTo>
                    <a:pt x="13" y="60"/>
                  </a:lnTo>
                  <a:lnTo>
                    <a:pt x="10" y="57"/>
                  </a:lnTo>
                  <a:lnTo>
                    <a:pt x="6" y="56"/>
                  </a:lnTo>
                  <a:lnTo>
                    <a:pt x="0" y="56"/>
                  </a:lnTo>
                  <a:lnTo>
                    <a:pt x="0" y="46"/>
                  </a:lnTo>
                  <a:lnTo>
                    <a:pt x="3" y="39"/>
                  </a:lnTo>
                  <a:lnTo>
                    <a:pt x="11" y="36"/>
                  </a:lnTo>
                  <a:lnTo>
                    <a:pt x="20" y="33"/>
                  </a:lnTo>
                  <a:lnTo>
                    <a:pt x="17" y="30"/>
                  </a:lnTo>
                  <a:lnTo>
                    <a:pt x="14" y="27"/>
                  </a:lnTo>
                  <a:lnTo>
                    <a:pt x="33" y="19"/>
                  </a:lnTo>
                  <a:lnTo>
                    <a:pt x="54" y="9"/>
                  </a:lnTo>
                  <a:lnTo>
                    <a:pt x="66" y="5"/>
                  </a:lnTo>
                  <a:lnTo>
                    <a:pt x="77" y="2"/>
                  </a:lnTo>
                  <a:lnTo>
                    <a:pt x="90" y="0"/>
                  </a:lnTo>
                  <a:lnTo>
                    <a:pt x="101" y="2"/>
                  </a:lnTo>
                  <a:lnTo>
                    <a:pt x="101" y="7"/>
                  </a:lnTo>
                  <a:lnTo>
                    <a:pt x="10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0" name="Freeform 448"/>
            <p:cNvSpPr>
              <a:spLocks/>
            </p:cNvSpPr>
            <p:nvPr/>
          </p:nvSpPr>
          <p:spPr bwMode="auto">
            <a:xfrm>
              <a:off x="3150" y="2371"/>
              <a:ext cx="66" cy="16"/>
            </a:xfrm>
            <a:custGeom>
              <a:avLst/>
              <a:gdLst>
                <a:gd name="T0" fmla="*/ 32 w 66"/>
                <a:gd name="T1" fmla="*/ 0 h 16"/>
                <a:gd name="T2" fmla="*/ 37 w 66"/>
                <a:gd name="T3" fmla="*/ 0 h 16"/>
                <a:gd name="T4" fmla="*/ 42 w 66"/>
                <a:gd name="T5" fmla="*/ 0 h 16"/>
                <a:gd name="T6" fmla="*/ 44 w 66"/>
                <a:gd name="T7" fmla="*/ 0 h 16"/>
                <a:gd name="T8" fmla="*/ 47 w 66"/>
                <a:gd name="T9" fmla="*/ 3 h 16"/>
                <a:gd name="T10" fmla="*/ 46 w 66"/>
                <a:gd name="T11" fmla="*/ 6 h 16"/>
                <a:gd name="T12" fmla="*/ 44 w 66"/>
                <a:gd name="T13" fmla="*/ 9 h 16"/>
                <a:gd name="T14" fmla="*/ 54 w 66"/>
                <a:gd name="T15" fmla="*/ 10 h 16"/>
                <a:gd name="T16" fmla="*/ 66 w 66"/>
                <a:gd name="T17" fmla="*/ 12 h 16"/>
                <a:gd name="T18" fmla="*/ 64 w 66"/>
                <a:gd name="T19" fmla="*/ 13 h 16"/>
                <a:gd name="T20" fmla="*/ 63 w 66"/>
                <a:gd name="T21" fmla="*/ 16 h 16"/>
                <a:gd name="T22" fmla="*/ 46 w 66"/>
                <a:gd name="T23" fmla="*/ 16 h 16"/>
                <a:gd name="T24" fmla="*/ 30 w 66"/>
                <a:gd name="T25" fmla="*/ 14 h 16"/>
                <a:gd name="T26" fmla="*/ 14 w 66"/>
                <a:gd name="T27" fmla="*/ 12 h 16"/>
                <a:gd name="T28" fmla="*/ 0 w 66"/>
                <a:gd name="T29" fmla="*/ 9 h 16"/>
                <a:gd name="T30" fmla="*/ 0 w 66"/>
                <a:gd name="T31" fmla="*/ 7 h 16"/>
                <a:gd name="T32" fmla="*/ 0 w 66"/>
                <a:gd name="T33" fmla="*/ 6 h 16"/>
                <a:gd name="T34" fmla="*/ 2 w 66"/>
                <a:gd name="T35" fmla="*/ 4 h 16"/>
                <a:gd name="T36" fmla="*/ 2 w 66"/>
                <a:gd name="T37" fmla="*/ 3 h 16"/>
                <a:gd name="T38" fmla="*/ 12 w 66"/>
                <a:gd name="T39" fmla="*/ 3 h 16"/>
                <a:gd name="T40" fmla="*/ 19 w 66"/>
                <a:gd name="T41" fmla="*/ 4 h 16"/>
                <a:gd name="T42" fmla="*/ 23 w 66"/>
                <a:gd name="T43" fmla="*/ 4 h 16"/>
                <a:gd name="T44" fmla="*/ 26 w 66"/>
                <a:gd name="T45" fmla="*/ 4 h 16"/>
                <a:gd name="T46" fmla="*/ 29 w 66"/>
                <a:gd name="T47" fmla="*/ 3 h 16"/>
                <a:gd name="T48" fmla="*/ 32 w 66"/>
                <a:gd name="T4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6" h="16">
                  <a:moveTo>
                    <a:pt x="32" y="0"/>
                  </a:moveTo>
                  <a:lnTo>
                    <a:pt x="37" y="0"/>
                  </a:lnTo>
                  <a:lnTo>
                    <a:pt x="42" y="0"/>
                  </a:lnTo>
                  <a:lnTo>
                    <a:pt x="44" y="0"/>
                  </a:lnTo>
                  <a:lnTo>
                    <a:pt x="47" y="3"/>
                  </a:lnTo>
                  <a:lnTo>
                    <a:pt x="46" y="6"/>
                  </a:lnTo>
                  <a:lnTo>
                    <a:pt x="44" y="9"/>
                  </a:lnTo>
                  <a:lnTo>
                    <a:pt x="54" y="10"/>
                  </a:lnTo>
                  <a:lnTo>
                    <a:pt x="66" y="12"/>
                  </a:lnTo>
                  <a:lnTo>
                    <a:pt x="64" y="13"/>
                  </a:lnTo>
                  <a:lnTo>
                    <a:pt x="63" y="16"/>
                  </a:lnTo>
                  <a:lnTo>
                    <a:pt x="46" y="16"/>
                  </a:lnTo>
                  <a:lnTo>
                    <a:pt x="30" y="14"/>
                  </a:lnTo>
                  <a:lnTo>
                    <a:pt x="14" y="12"/>
                  </a:lnTo>
                  <a:lnTo>
                    <a:pt x="0" y="9"/>
                  </a:lnTo>
                  <a:lnTo>
                    <a:pt x="0" y="7"/>
                  </a:lnTo>
                  <a:lnTo>
                    <a:pt x="0" y="6"/>
                  </a:lnTo>
                  <a:lnTo>
                    <a:pt x="2" y="4"/>
                  </a:lnTo>
                  <a:lnTo>
                    <a:pt x="2" y="3"/>
                  </a:lnTo>
                  <a:lnTo>
                    <a:pt x="12" y="3"/>
                  </a:lnTo>
                  <a:lnTo>
                    <a:pt x="19" y="4"/>
                  </a:lnTo>
                  <a:lnTo>
                    <a:pt x="23" y="4"/>
                  </a:lnTo>
                  <a:lnTo>
                    <a:pt x="26" y="4"/>
                  </a:lnTo>
                  <a:lnTo>
                    <a:pt x="29" y="3"/>
                  </a:ln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1" name="Freeform 449"/>
            <p:cNvSpPr>
              <a:spLocks/>
            </p:cNvSpPr>
            <p:nvPr/>
          </p:nvSpPr>
          <p:spPr bwMode="auto">
            <a:xfrm>
              <a:off x="3229" y="2373"/>
              <a:ext cx="90" cy="18"/>
            </a:xfrm>
            <a:custGeom>
              <a:avLst/>
              <a:gdLst>
                <a:gd name="T0" fmla="*/ 7 w 90"/>
                <a:gd name="T1" fmla="*/ 0 h 18"/>
                <a:gd name="T2" fmla="*/ 11 w 90"/>
                <a:gd name="T3" fmla="*/ 0 h 18"/>
                <a:gd name="T4" fmla="*/ 14 w 90"/>
                <a:gd name="T5" fmla="*/ 0 h 18"/>
                <a:gd name="T6" fmla="*/ 18 w 90"/>
                <a:gd name="T7" fmla="*/ 0 h 18"/>
                <a:gd name="T8" fmla="*/ 21 w 90"/>
                <a:gd name="T9" fmla="*/ 1 h 18"/>
                <a:gd name="T10" fmla="*/ 37 w 90"/>
                <a:gd name="T11" fmla="*/ 5 h 18"/>
                <a:gd name="T12" fmla="*/ 58 w 90"/>
                <a:gd name="T13" fmla="*/ 8 h 18"/>
                <a:gd name="T14" fmla="*/ 80 w 90"/>
                <a:gd name="T15" fmla="*/ 11 h 18"/>
                <a:gd name="T16" fmla="*/ 90 w 90"/>
                <a:gd name="T17" fmla="*/ 14 h 18"/>
                <a:gd name="T18" fmla="*/ 88 w 90"/>
                <a:gd name="T19" fmla="*/ 15 h 18"/>
                <a:gd name="T20" fmla="*/ 88 w 90"/>
                <a:gd name="T21" fmla="*/ 17 h 18"/>
                <a:gd name="T22" fmla="*/ 64 w 90"/>
                <a:gd name="T23" fmla="*/ 18 h 18"/>
                <a:gd name="T24" fmla="*/ 42 w 90"/>
                <a:gd name="T25" fmla="*/ 18 h 18"/>
                <a:gd name="T26" fmla="*/ 21 w 90"/>
                <a:gd name="T27" fmla="*/ 17 h 18"/>
                <a:gd name="T28" fmla="*/ 0 w 90"/>
                <a:gd name="T29" fmla="*/ 14 h 18"/>
                <a:gd name="T30" fmla="*/ 2 w 90"/>
                <a:gd name="T31" fmla="*/ 5 h 18"/>
                <a:gd name="T32" fmla="*/ 7 w 90"/>
                <a:gd name="T3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8">
                  <a:moveTo>
                    <a:pt x="7" y="0"/>
                  </a:moveTo>
                  <a:lnTo>
                    <a:pt x="11" y="0"/>
                  </a:lnTo>
                  <a:lnTo>
                    <a:pt x="14" y="0"/>
                  </a:lnTo>
                  <a:lnTo>
                    <a:pt x="18" y="0"/>
                  </a:lnTo>
                  <a:lnTo>
                    <a:pt x="21" y="1"/>
                  </a:lnTo>
                  <a:lnTo>
                    <a:pt x="37" y="5"/>
                  </a:lnTo>
                  <a:lnTo>
                    <a:pt x="58" y="8"/>
                  </a:lnTo>
                  <a:lnTo>
                    <a:pt x="80" y="11"/>
                  </a:lnTo>
                  <a:lnTo>
                    <a:pt x="90" y="14"/>
                  </a:lnTo>
                  <a:lnTo>
                    <a:pt x="88" y="15"/>
                  </a:lnTo>
                  <a:lnTo>
                    <a:pt x="88" y="17"/>
                  </a:lnTo>
                  <a:lnTo>
                    <a:pt x="64" y="18"/>
                  </a:lnTo>
                  <a:lnTo>
                    <a:pt x="42" y="18"/>
                  </a:lnTo>
                  <a:lnTo>
                    <a:pt x="21" y="17"/>
                  </a:lnTo>
                  <a:lnTo>
                    <a:pt x="0" y="14"/>
                  </a:lnTo>
                  <a:lnTo>
                    <a:pt x="2" y="5"/>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2" name="Freeform 450"/>
            <p:cNvSpPr>
              <a:spLocks/>
            </p:cNvSpPr>
            <p:nvPr/>
          </p:nvSpPr>
          <p:spPr bwMode="auto">
            <a:xfrm>
              <a:off x="4669" y="2375"/>
              <a:ext cx="2" cy="3"/>
            </a:xfrm>
            <a:custGeom>
              <a:avLst/>
              <a:gdLst>
                <a:gd name="T0" fmla="*/ 0 w 2"/>
                <a:gd name="T1" fmla="*/ 0 h 3"/>
                <a:gd name="T2" fmla="*/ 2 w 2"/>
                <a:gd name="T3" fmla="*/ 2 h 3"/>
                <a:gd name="T4" fmla="*/ 2 w 2"/>
                <a:gd name="T5" fmla="*/ 3 h 3"/>
                <a:gd name="T6" fmla="*/ 2 w 2"/>
                <a:gd name="T7" fmla="*/ 2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lnTo>
                    <a:pt x="2" y="2"/>
                  </a:lnTo>
                  <a:lnTo>
                    <a:pt x="2" y="3"/>
                  </a:lnTo>
                  <a:lnTo>
                    <a:pt x="2"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3" name="Freeform 451"/>
            <p:cNvSpPr>
              <a:spLocks/>
            </p:cNvSpPr>
            <p:nvPr/>
          </p:nvSpPr>
          <p:spPr bwMode="auto">
            <a:xfrm>
              <a:off x="4946" y="2380"/>
              <a:ext cx="63" cy="14"/>
            </a:xfrm>
            <a:custGeom>
              <a:avLst/>
              <a:gdLst>
                <a:gd name="T0" fmla="*/ 0 w 63"/>
                <a:gd name="T1" fmla="*/ 0 h 14"/>
                <a:gd name="T2" fmla="*/ 16 w 63"/>
                <a:gd name="T3" fmla="*/ 1 h 14"/>
                <a:gd name="T4" fmla="*/ 32 w 63"/>
                <a:gd name="T5" fmla="*/ 1 h 14"/>
                <a:gd name="T6" fmla="*/ 47 w 63"/>
                <a:gd name="T7" fmla="*/ 3 h 14"/>
                <a:gd name="T8" fmla="*/ 63 w 63"/>
                <a:gd name="T9" fmla="*/ 4 h 14"/>
                <a:gd name="T10" fmla="*/ 63 w 63"/>
                <a:gd name="T11" fmla="*/ 7 h 14"/>
                <a:gd name="T12" fmla="*/ 63 w 63"/>
                <a:gd name="T13" fmla="*/ 10 h 14"/>
                <a:gd name="T14" fmla="*/ 56 w 63"/>
                <a:gd name="T15" fmla="*/ 13 h 14"/>
                <a:gd name="T16" fmla="*/ 47 w 63"/>
                <a:gd name="T17" fmla="*/ 13 h 14"/>
                <a:gd name="T18" fmla="*/ 39 w 63"/>
                <a:gd name="T19" fmla="*/ 14 h 14"/>
                <a:gd name="T20" fmla="*/ 30 w 63"/>
                <a:gd name="T21" fmla="*/ 13 h 14"/>
                <a:gd name="T22" fmla="*/ 14 w 63"/>
                <a:gd name="T23" fmla="*/ 10 h 14"/>
                <a:gd name="T24" fmla="*/ 0 w 63"/>
                <a:gd name="T25" fmla="*/ 4 h 14"/>
                <a:gd name="T26" fmla="*/ 0 w 63"/>
                <a:gd name="T27" fmla="*/ 1 h 14"/>
                <a:gd name="T28" fmla="*/ 0 w 63"/>
                <a:gd name="T2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 h="14">
                  <a:moveTo>
                    <a:pt x="0" y="0"/>
                  </a:moveTo>
                  <a:lnTo>
                    <a:pt x="16" y="1"/>
                  </a:lnTo>
                  <a:lnTo>
                    <a:pt x="32" y="1"/>
                  </a:lnTo>
                  <a:lnTo>
                    <a:pt x="47" y="3"/>
                  </a:lnTo>
                  <a:lnTo>
                    <a:pt x="63" y="4"/>
                  </a:lnTo>
                  <a:lnTo>
                    <a:pt x="63" y="7"/>
                  </a:lnTo>
                  <a:lnTo>
                    <a:pt x="63" y="10"/>
                  </a:lnTo>
                  <a:lnTo>
                    <a:pt x="56" y="13"/>
                  </a:lnTo>
                  <a:lnTo>
                    <a:pt x="47" y="13"/>
                  </a:lnTo>
                  <a:lnTo>
                    <a:pt x="39" y="14"/>
                  </a:lnTo>
                  <a:lnTo>
                    <a:pt x="30" y="13"/>
                  </a:lnTo>
                  <a:lnTo>
                    <a:pt x="14" y="10"/>
                  </a:lnTo>
                  <a:lnTo>
                    <a:pt x="0" y="4"/>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4" name="Freeform 452"/>
            <p:cNvSpPr>
              <a:spLocks/>
            </p:cNvSpPr>
            <p:nvPr/>
          </p:nvSpPr>
          <p:spPr bwMode="auto">
            <a:xfrm>
              <a:off x="2936" y="2390"/>
              <a:ext cx="168" cy="60"/>
            </a:xfrm>
            <a:custGeom>
              <a:avLst/>
              <a:gdLst>
                <a:gd name="T0" fmla="*/ 58 w 168"/>
                <a:gd name="T1" fmla="*/ 1 h 60"/>
                <a:gd name="T2" fmla="*/ 84 w 168"/>
                <a:gd name="T3" fmla="*/ 5 h 60"/>
                <a:gd name="T4" fmla="*/ 91 w 168"/>
                <a:gd name="T5" fmla="*/ 10 h 60"/>
                <a:gd name="T6" fmla="*/ 94 w 168"/>
                <a:gd name="T7" fmla="*/ 14 h 60"/>
                <a:gd name="T8" fmla="*/ 98 w 168"/>
                <a:gd name="T9" fmla="*/ 15 h 60"/>
                <a:gd name="T10" fmla="*/ 104 w 168"/>
                <a:gd name="T11" fmla="*/ 15 h 60"/>
                <a:gd name="T12" fmla="*/ 110 w 168"/>
                <a:gd name="T13" fmla="*/ 14 h 60"/>
                <a:gd name="T14" fmla="*/ 116 w 168"/>
                <a:gd name="T15" fmla="*/ 18 h 60"/>
                <a:gd name="T16" fmla="*/ 120 w 168"/>
                <a:gd name="T17" fmla="*/ 23 h 60"/>
                <a:gd name="T18" fmla="*/ 124 w 168"/>
                <a:gd name="T19" fmla="*/ 20 h 60"/>
                <a:gd name="T20" fmla="*/ 128 w 168"/>
                <a:gd name="T21" fmla="*/ 17 h 60"/>
                <a:gd name="T22" fmla="*/ 133 w 168"/>
                <a:gd name="T23" fmla="*/ 21 h 60"/>
                <a:gd name="T24" fmla="*/ 146 w 168"/>
                <a:gd name="T25" fmla="*/ 20 h 60"/>
                <a:gd name="T26" fmla="*/ 160 w 168"/>
                <a:gd name="T27" fmla="*/ 14 h 60"/>
                <a:gd name="T28" fmla="*/ 164 w 168"/>
                <a:gd name="T29" fmla="*/ 20 h 60"/>
                <a:gd name="T30" fmla="*/ 158 w 168"/>
                <a:gd name="T31" fmla="*/ 31 h 60"/>
                <a:gd name="T32" fmla="*/ 153 w 168"/>
                <a:gd name="T33" fmla="*/ 40 h 60"/>
                <a:gd name="T34" fmla="*/ 160 w 168"/>
                <a:gd name="T35" fmla="*/ 41 h 60"/>
                <a:gd name="T36" fmla="*/ 164 w 168"/>
                <a:gd name="T37" fmla="*/ 48 h 60"/>
                <a:gd name="T38" fmla="*/ 151 w 168"/>
                <a:gd name="T39" fmla="*/ 57 h 60"/>
                <a:gd name="T40" fmla="*/ 128 w 168"/>
                <a:gd name="T41" fmla="*/ 55 h 60"/>
                <a:gd name="T42" fmla="*/ 91 w 168"/>
                <a:gd name="T43" fmla="*/ 58 h 60"/>
                <a:gd name="T44" fmla="*/ 57 w 168"/>
                <a:gd name="T45" fmla="*/ 58 h 60"/>
                <a:gd name="T46" fmla="*/ 37 w 168"/>
                <a:gd name="T47" fmla="*/ 50 h 60"/>
                <a:gd name="T48" fmla="*/ 51 w 168"/>
                <a:gd name="T49" fmla="*/ 44 h 60"/>
                <a:gd name="T50" fmla="*/ 53 w 168"/>
                <a:gd name="T51" fmla="*/ 41 h 60"/>
                <a:gd name="T52" fmla="*/ 40 w 168"/>
                <a:gd name="T53" fmla="*/ 38 h 60"/>
                <a:gd name="T54" fmla="*/ 43 w 168"/>
                <a:gd name="T55" fmla="*/ 34 h 60"/>
                <a:gd name="T56" fmla="*/ 51 w 168"/>
                <a:gd name="T57" fmla="*/ 35 h 60"/>
                <a:gd name="T58" fmla="*/ 61 w 168"/>
                <a:gd name="T59" fmla="*/ 37 h 60"/>
                <a:gd name="T60" fmla="*/ 57 w 168"/>
                <a:gd name="T61" fmla="*/ 33 h 60"/>
                <a:gd name="T62" fmla="*/ 48 w 168"/>
                <a:gd name="T63" fmla="*/ 28 h 60"/>
                <a:gd name="T64" fmla="*/ 53 w 168"/>
                <a:gd name="T65" fmla="*/ 23 h 60"/>
                <a:gd name="T66" fmla="*/ 57 w 168"/>
                <a:gd name="T67" fmla="*/ 20 h 60"/>
                <a:gd name="T68" fmla="*/ 43 w 168"/>
                <a:gd name="T69" fmla="*/ 23 h 60"/>
                <a:gd name="T70" fmla="*/ 24 w 168"/>
                <a:gd name="T71" fmla="*/ 31 h 60"/>
                <a:gd name="T72" fmla="*/ 10 w 168"/>
                <a:gd name="T73" fmla="*/ 34 h 60"/>
                <a:gd name="T74" fmla="*/ 1 w 168"/>
                <a:gd name="T75" fmla="*/ 27 h 60"/>
                <a:gd name="T76" fmla="*/ 14 w 168"/>
                <a:gd name="T77" fmla="*/ 18 h 60"/>
                <a:gd name="T78" fmla="*/ 36 w 168"/>
                <a:gd name="T79" fmla="*/ 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8" h="60">
                  <a:moveTo>
                    <a:pt x="43" y="0"/>
                  </a:moveTo>
                  <a:lnTo>
                    <a:pt x="58" y="1"/>
                  </a:lnTo>
                  <a:lnTo>
                    <a:pt x="73" y="4"/>
                  </a:lnTo>
                  <a:lnTo>
                    <a:pt x="84" y="5"/>
                  </a:lnTo>
                  <a:lnTo>
                    <a:pt x="93" y="4"/>
                  </a:lnTo>
                  <a:lnTo>
                    <a:pt x="91" y="10"/>
                  </a:lnTo>
                  <a:lnTo>
                    <a:pt x="90" y="14"/>
                  </a:lnTo>
                  <a:lnTo>
                    <a:pt x="94" y="14"/>
                  </a:lnTo>
                  <a:lnTo>
                    <a:pt x="97" y="14"/>
                  </a:lnTo>
                  <a:lnTo>
                    <a:pt x="98" y="15"/>
                  </a:lnTo>
                  <a:lnTo>
                    <a:pt x="100" y="18"/>
                  </a:lnTo>
                  <a:lnTo>
                    <a:pt x="104" y="15"/>
                  </a:lnTo>
                  <a:lnTo>
                    <a:pt x="106" y="14"/>
                  </a:lnTo>
                  <a:lnTo>
                    <a:pt x="110" y="14"/>
                  </a:lnTo>
                  <a:lnTo>
                    <a:pt x="116" y="14"/>
                  </a:lnTo>
                  <a:lnTo>
                    <a:pt x="116" y="18"/>
                  </a:lnTo>
                  <a:lnTo>
                    <a:pt x="117" y="23"/>
                  </a:lnTo>
                  <a:lnTo>
                    <a:pt x="120" y="23"/>
                  </a:lnTo>
                  <a:lnTo>
                    <a:pt x="123" y="23"/>
                  </a:lnTo>
                  <a:lnTo>
                    <a:pt x="124" y="20"/>
                  </a:lnTo>
                  <a:lnTo>
                    <a:pt x="126" y="17"/>
                  </a:lnTo>
                  <a:lnTo>
                    <a:pt x="128" y="17"/>
                  </a:lnTo>
                  <a:lnTo>
                    <a:pt x="134" y="15"/>
                  </a:lnTo>
                  <a:lnTo>
                    <a:pt x="133" y="21"/>
                  </a:lnTo>
                  <a:lnTo>
                    <a:pt x="133" y="25"/>
                  </a:lnTo>
                  <a:lnTo>
                    <a:pt x="146" y="20"/>
                  </a:lnTo>
                  <a:lnTo>
                    <a:pt x="156" y="11"/>
                  </a:lnTo>
                  <a:lnTo>
                    <a:pt x="160" y="14"/>
                  </a:lnTo>
                  <a:lnTo>
                    <a:pt x="164" y="15"/>
                  </a:lnTo>
                  <a:lnTo>
                    <a:pt x="164" y="20"/>
                  </a:lnTo>
                  <a:lnTo>
                    <a:pt x="164" y="23"/>
                  </a:lnTo>
                  <a:lnTo>
                    <a:pt x="158" y="31"/>
                  </a:lnTo>
                  <a:lnTo>
                    <a:pt x="153" y="40"/>
                  </a:lnTo>
                  <a:lnTo>
                    <a:pt x="153" y="40"/>
                  </a:lnTo>
                  <a:lnTo>
                    <a:pt x="153" y="41"/>
                  </a:lnTo>
                  <a:lnTo>
                    <a:pt x="160" y="41"/>
                  </a:lnTo>
                  <a:lnTo>
                    <a:pt x="168" y="42"/>
                  </a:lnTo>
                  <a:lnTo>
                    <a:pt x="164" y="48"/>
                  </a:lnTo>
                  <a:lnTo>
                    <a:pt x="158" y="52"/>
                  </a:lnTo>
                  <a:lnTo>
                    <a:pt x="151" y="57"/>
                  </a:lnTo>
                  <a:lnTo>
                    <a:pt x="147" y="60"/>
                  </a:lnTo>
                  <a:lnTo>
                    <a:pt x="128" y="55"/>
                  </a:lnTo>
                  <a:lnTo>
                    <a:pt x="113" y="54"/>
                  </a:lnTo>
                  <a:lnTo>
                    <a:pt x="91" y="58"/>
                  </a:lnTo>
                  <a:lnTo>
                    <a:pt x="74" y="60"/>
                  </a:lnTo>
                  <a:lnTo>
                    <a:pt x="57" y="58"/>
                  </a:lnTo>
                  <a:lnTo>
                    <a:pt x="36" y="54"/>
                  </a:lnTo>
                  <a:lnTo>
                    <a:pt x="37" y="50"/>
                  </a:lnTo>
                  <a:lnTo>
                    <a:pt x="37" y="47"/>
                  </a:lnTo>
                  <a:lnTo>
                    <a:pt x="51" y="44"/>
                  </a:lnTo>
                  <a:lnTo>
                    <a:pt x="66" y="41"/>
                  </a:lnTo>
                  <a:lnTo>
                    <a:pt x="53" y="41"/>
                  </a:lnTo>
                  <a:lnTo>
                    <a:pt x="40" y="41"/>
                  </a:lnTo>
                  <a:lnTo>
                    <a:pt x="40" y="38"/>
                  </a:lnTo>
                  <a:lnTo>
                    <a:pt x="40" y="35"/>
                  </a:lnTo>
                  <a:lnTo>
                    <a:pt x="43" y="34"/>
                  </a:lnTo>
                  <a:lnTo>
                    <a:pt x="46" y="34"/>
                  </a:lnTo>
                  <a:lnTo>
                    <a:pt x="51" y="35"/>
                  </a:lnTo>
                  <a:lnTo>
                    <a:pt x="56" y="35"/>
                  </a:lnTo>
                  <a:lnTo>
                    <a:pt x="61" y="37"/>
                  </a:lnTo>
                  <a:lnTo>
                    <a:pt x="67" y="35"/>
                  </a:lnTo>
                  <a:lnTo>
                    <a:pt x="57" y="33"/>
                  </a:lnTo>
                  <a:lnTo>
                    <a:pt x="47" y="31"/>
                  </a:lnTo>
                  <a:lnTo>
                    <a:pt x="48" y="28"/>
                  </a:lnTo>
                  <a:lnTo>
                    <a:pt x="48" y="25"/>
                  </a:lnTo>
                  <a:lnTo>
                    <a:pt x="53" y="23"/>
                  </a:lnTo>
                  <a:lnTo>
                    <a:pt x="57" y="20"/>
                  </a:lnTo>
                  <a:lnTo>
                    <a:pt x="57" y="20"/>
                  </a:lnTo>
                  <a:lnTo>
                    <a:pt x="57" y="18"/>
                  </a:lnTo>
                  <a:lnTo>
                    <a:pt x="43" y="23"/>
                  </a:lnTo>
                  <a:lnTo>
                    <a:pt x="30" y="28"/>
                  </a:lnTo>
                  <a:lnTo>
                    <a:pt x="24" y="31"/>
                  </a:lnTo>
                  <a:lnTo>
                    <a:pt x="17" y="33"/>
                  </a:lnTo>
                  <a:lnTo>
                    <a:pt x="10" y="34"/>
                  </a:lnTo>
                  <a:lnTo>
                    <a:pt x="0" y="33"/>
                  </a:lnTo>
                  <a:lnTo>
                    <a:pt x="1" y="27"/>
                  </a:lnTo>
                  <a:lnTo>
                    <a:pt x="1" y="21"/>
                  </a:lnTo>
                  <a:lnTo>
                    <a:pt x="14" y="18"/>
                  </a:lnTo>
                  <a:lnTo>
                    <a:pt x="26" y="14"/>
                  </a:lnTo>
                  <a:lnTo>
                    <a:pt x="36" y="7"/>
                  </a:lnTo>
                  <a:lnTo>
                    <a:pt x="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5" name="Freeform 453"/>
            <p:cNvSpPr>
              <a:spLocks/>
            </p:cNvSpPr>
            <p:nvPr/>
          </p:nvSpPr>
          <p:spPr bwMode="auto">
            <a:xfrm>
              <a:off x="3123" y="2397"/>
              <a:ext cx="51" cy="30"/>
            </a:xfrm>
            <a:custGeom>
              <a:avLst/>
              <a:gdLst>
                <a:gd name="T0" fmla="*/ 23 w 51"/>
                <a:gd name="T1" fmla="*/ 0 h 30"/>
                <a:gd name="T2" fmla="*/ 37 w 51"/>
                <a:gd name="T3" fmla="*/ 0 h 30"/>
                <a:gd name="T4" fmla="*/ 51 w 51"/>
                <a:gd name="T5" fmla="*/ 0 h 30"/>
                <a:gd name="T6" fmla="*/ 44 w 51"/>
                <a:gd name="T7" fmla="*/ 8 h 30"/>
                <a:gd name="T8" fmla="*/ 37 w 51"/>
                <a:gd name="T9" fmla="*/ 14 h 30"/>
                <a:gd name="T10" fmla="*/ 40 w 51"/>
                <a:gd name="T11" fmla="*/ 17 h 30"/>
                <a:gd name="T12" fmla="*/ 40 w 51"/>
                <a:gd name="T13" fmla="*/ 20 h 30"/>
                <a:gd name="T14" fmla="*/ 37 w 51"/>
                <a:gd name="T15" fmla="*/ 23 h 30"/>
                <a:gd name="T16" fmla="*/ 34 w 51"/>
                <a:gd name="T17" fmla="*/ 26 h 30"/>
                <a:gd name="T18" fmla="*/ 26 w 51"/>
                <a:gd name="T19" fmla="*/ 24 h 30"/>
                <a:gd name="T20" fmla="*/ 20 w 51"/>
                <a:gd name="T21" fmla="*/ 26 h 30"/>
                <a:gd name="T22" fmla="*/ 13 w 51"/>
                <a:gd name="T23" fmla="*/ 27 h 30"/>
                <a:gd name="T24" fmla="*/ 7 w 51"/>
                <a:gd name="T25" fmla="*/ 30 h 30"/>
                <a:gd name="T26" fmla="*/ 7 w 51"/>
                <a:gd name="T27" fmla="*/ 23 h 30"/>
                <a:gd name="T28" fmla="*/ 6 w 51"/>
                <a:gd name="T29" fmla="*/ 18 h 30"/>
                <a:gd name="T30" fmla="*/ 3 w 51"/>
                <a:gd name="T31" fmla="*/ 16 h 30"/>
                <a:gd name="T32" fmla="*/ 0 w 51"/>
                <a:gd name="T33" fmla="*/ 10 h 30"/>
                <a:gd name="T34" fmla="*/ 7 w 51"/>
                <a:gd name="T35" fmla="*/ 13 h 30"/>
                <a:gd name="T36" fmla="*/ 14 w 51"/>
                <a:gd name="T37" fmla="*/ 14 h 30"/>
                <a:gd name="T38" fmla="*/ 19 w 51"/>
                <a:gd name="T39" fmla="*/ 7 h 30"/>
                <a:gd name="T40" fmla="*/ 23 w 51"/>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30">
                  <a:moveTo>
                    <a:pt x="23" y="0"/>
                  </a:moveTo>
                  <a:lnTo>
                    <a:pt x="37" y="0"/>
                  </a:lnTo>
                  <a:lnTo>
                    <a:pt x="51" y="0"/>
                  </a:lnTo>
                  <a:lnTo>
                    <a:pt x="44" y="8"/>
                  </a:lnTo>
                  <a:lnTo>
                    <a:pt x="37" y="14"/>
                  </a:lnTo>
                  <a:lnTo>
                    <a:pt x="40" y="17"/>
                  </a:lnTo>
                  <a:lnTo>
                    <a:pt x="40" y="20"/>
                  </a:lnTo>
                  <a:lnTo>
                    <a:pt x="37" y="23"/>
                  </a:lnTo>
                  <a:lnTo>
                    <a:pt x="34" y="26"/>
                  </a:lnTo>
                  <a:lnTo>
                    <a:pt x="26" y="24"/>
                  </a:lnTo>
                  <a:lnTo>
                    <a:pt x="20" y="26"/>
                  </a:lnTo>
                  <a:lnTo>
                    <a:pt x="13" y="27"/>
                  </a:lnTo>
                  <a:lnTo>
                    <a:pt x="7" y="30"/>
                  </a:lnTo>
                  <a:lnTo>
                    <a:pt x="7" y="23"/>
                  </a:lnTo>
                  <a:lnTo>
                    <a:pt x="6" y="18"/>
                  </a:lnTo>
                  <a:lnTo>
                    <a:pt x="3" y="16"/>
                  </a:lnTo>
                  <a:lnTo>
                    <a:pt x="0" y="10"/>
                  </a:lnTo>
                  <a:lnTo>
                    <a:pt x="7" y="13"/>
                  </a:lnTo>
                  <a:lnTo>
                    <a:pt x="14" y="14"/>
                  </a:lnTo>
                  <a:lnTo>
                    <a:pt x="19" y="7"/>
                  </a:lnTo>
                  <a:lnTo>
                    <a:pt x="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6" name="Freeform 454"/>
            <p:cNvSpPr>
              <a:spLocks/>
            </p:cNvSpPr>
            <p:nvPr/>
          </p:nvSpPr>
          <p:spPr bwMode="auto">
            <a:xfrm>
              <a:off x="3177" y="2397"/>
              <a:ext cx="37" cy="23"/>
            </a:xfrm>
            <a:custGeom>
              <a:avLst/>
              <a:gdLst>
                <a:gd name="T0" fmla="*/ 13 w 37"/>
                <a:gd name="T1" fmla="*/ 0 h 23"/>
                <a:gd name="T2" fmla="*/ 25 w 37"/>
                <a:gd name="T3" fmla="*/ 0 h 23"/>
                <a:gd name="T4" fmla="*/ 36 w 37"/>
                <a:gd name="T5" fmla="*/ 0 h 23"/>
                <a:gd name="T6" fmla="*/ 36 w 37"/>
                <a:gd name="T7" fmla="*/ 1 h 23"/>
                <a:gd name="T8" fmla="*/ 36 w 37"/>
                <a:gd name="T9" fmla="*/ 3 h 23"/>
                <a:gd name="T10" fmla="*/ 36 w 37"/>
                <a:gd name="T11" fmla="*/ 6 h 23"/>
                <a:gd name="T12" fmla="*/ 37 w 37"/>
                <a:gd name="T13" fmla="*/ 8 h 23"/>
                <a:gd name="T14" fmla="*/ 36 w 37"/>
                <a:gd name="T15" fmla="*/ 10 h 23"/>
                <a:gd name="T16" fmla="*/ 36 w 37"/>
                <a:gd name="T17" fmla="*/ 10 h 23"/>
                <a:gd name="T18" fmla="*/ 25 w 37"/>
                <a:gd name="T19" fmla="*/ 11 h 23"/>
                <a:gd name="T20" fmla="*/ 16 w 37"/>
                <a:gd name="T21" fmla="*/ 13 h 23"/>
                <a:gd name="T22" fmla="*/ 9 w 37"/>
                <a:gd name="T23" fmla="*/ 17 h 23"/>
                <a:gd name="T24" fmla="*/ 3 w 37"/>
                <a:gd name="T25" fmla="*/ 23 h 23"/>
                <a:gd name="T26" fmla="*/ 2 w 37"/>
                <a:gd name="T27" fmla="*/ 21 h 23"/>
                <a:gd name="T28" fmla="*/ 0 w 37"/>
                <a:gd name="T29" fmla="*/ 21 h 23"/>
                <a:gd name="T30" fmla="*/ 0 w 37"/>
                <a:gd name="T31" fmla="*/ 20 h 23"/>
                <a:gd name="T32" fmla="*/ 0 w 37"/>
                <a:gd name="T33" fmla="*/ 18 h 23"/>
                <a:gd name="T34" fmla="*/ 2 w 37"/>
                <a:gd name="T35" fmla="*/ 13 h 23"/>
                <a:gd name="T36" fmla="*/ 5 w 37"/>
                <a:gd name="T37" fmla="*/ 7 h 23"/>
                <a:gd name="T38" fmla="*/ 9 w 37"/>
                <a:gd name="T39" fmla="*/ 4 h 23"/>
                <a:gd name="T40" fmla="*/ 13 w 37"/>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23">
                  <a:moveTo>
                    <a:pt x="13" y="0"/>
                  </a:moveTo>
                  <a:lnTo>
                    <a:pt x="25" y="0"/>
                  </a:lnTo>
                  <a:lnTo>
                    <a:pt x="36" y="0"/>
                  </a:lnTo>
                  <a:lnTo>
                    <a:pt x="36" y="1"/>
                  </a:lnTo>
                  <a:lnTo>
                    <a:pt x="36" y="3"/>
                  </a:lnTo>
                  <a:lnTo>
                    <a:pt x="36" y="6"/>
                  </a:lnTo>
                  <a:lnTo>
                    <a:pt x="37" y="8"/>
                  </a:lnTo>
                  <a:lnTo>
                    <a:pt x="36" y="10"/>
                  </a:lnTo>
                  <a:lnTo>
                    <a:pt x="36" y="10"/>
                  </a:lnTo>
                  <a:lnTo>
                    <a:pt x="25" y="11"/>
                  </a:lnTo>
                  <a:lnTo>
                    <a:pt x="16" y="13"/>
                  </a:lnTo>
                  <a:lnTo>
                    <a:pt x="9" y="17"/>
                  </a:lnTo>
                  <a:lnTo>
                    <a:pt x="3" y="23"/>
                  </a:lnTo>
                  <a:lnTo>
                    <a:pt x="2" y="21"/>
                  </a:lnTo>
                  <a:lnTo>
                    <a:pt x="0" y="21"/>
                  </a:lnTo>
                  <a:lnTo>
                    <a:pt x="0" y="20"/>
                  </a:lnTo>
                  <a:lnTo>
                    <a:pt x="0" y="18"/>
                  </a:lnTo>
                  <a:lnTo>
                    <a:pt x="2" y="13"/>
                  </a:lnTo>
                  <a:lnTo>
                    <a:pt x="5" y="7"/>
                  </a:lnTo>
                  <a:lnTo>
                    <a:pt x="9" y="4"/>
                  </a:lnTo>
                  <a:lnTo>
                    <a:pt x="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7" name="Freeform 455"/>
            <p:cNvSpPr>
              <a:spLocks/>
            </p:cNvSpPr>
            <p:nvPr/>
          </p:nvSpPr>
          <p:spPr bwMode="auto">
            <a:xfrm>
              <a:off x="2371" y="2397"/>
              <a:ext cx="1120" cy="1599"/>
            </a:xfrm>
            <a:custGeom>
              <a:avLst/>
              <a:gdLst>
                <a:gd name="T0" fmla="*/ 1020 w 1120"/>
                <a:gd name="T1" fmla="*/ 74 h 1599"/>
                <a:gd name="T2" fmla="*/ 972 w 1120"/>
                <a:gd name="T3" fmla="*/ 117 h 1599"/>
                <a:gd name="T4" fmla="*/ 909 w 1120"/>
                <a:gd name="T5" fmla="*/ 103 h 1599"/>
                <a:gd name="T6" fmla="*/ 950 w 1120"/>
                <a:gd name="T7" fmla="*/ 75 h 1599"/>
                <a:gd name="T8" fmla="*/ 866 w 1120"/>
                <a:gd name="T9" fmla="*/ 71 h 1599"/>
                <a:gd name="T10" fmla="*/ 782 w 1120"/>
                <a:gd name="T11" fmla="*/ 88 h 1599"/>
                <a:gd name="T12" fmla="*/ 738 w 1120"/>
                <a:gd name="T13" fmla="*/ 108 h 1599"/>
                <a:gd name="T14" fmla="*/ 682 w 1120"/>
                <a:gd name="T15" fmla="*/ 184 h 1599"/>
                <a:gd name="T16" fmla="*/ 761 w 1120"/>
                <a:gd name="T17" fmla="*/ 257 h 1599"/>
                <a:gd name="T18" fmla="*/ 859 w 1120"/>
                <a:gd name="T19" fmla="*/ 124 h 1599"/>
                <a:gd name="T20" fmla="*/ 943 w 1120"/>
                <a:gd name="T21" fmla="*/ 163 h 1599"/>
                <a:gd name="T22" fmla="*/ 1000 w 1120"/>
                <a:gd name="T23" fmla="*/ 234 h 1599"/>
                <a:gd name="T24" fmla="*/ 852 w 1120"/>
                <a:gd name="T25" fmla="*/ 287 h 1599"/>
                <a:gd name="T26" fmla="*/ 886 w 1120"/>
                <a:gd name="T27" fmla="*/ 294 h 1599"/>
                <a:gd name="T28" fmla="*/ 918 w 1120"/>
                <a:gd name="T29" fmla="*/ 327 h 1599"/>
                <a:gd name="T30" fmla="*/ 883 w 1120"/>
                <a:gd name="T31" fmla="*/ 328 h 1599"/>
                <a:gd name="T32" fmla="*/ 728 w 1120"/>
                <a:gd name="T33" fmla="*/ 425 h 1599"/>
                <a:gd name="T34" fmla="*/ 645 w 1120"/>
                <a:gd name="T35" fmla="*/ 574 h 1599"/>
                <a:gd name="T36" fmla="*/ 512 w 1120"/>
                <a:gd name="T37" fmla="*/ 528 h 1599"/>
                <a:gd name="T38" fmla="*/ 455 w 1120"/>
                <a:gd name="T39" fmla="*/ 662 h 1599"/>
                <a:gd name="T40" fmla="*/ 565 w 1120"/>
                <a:gd name="T41" fmla="*/ 639 h 1599"/>
                <a:gd name="T42" fmla="*/ 588 w 1120"/>
                <a:gd name="T43" fmla="*/ 734 h 1599"/>
                <a:gd name="T44" fmla="*/ 668 w 1120"/>
                <a:gd name="T45" fmla="*/ 776 h 1599"/>
                <a:gd name="T46" fmla="*/ 746 w 1120"/>
                <a:gd name="T47" fmla="*/ 762 h 1599"/>
                <a:gd name="T48" fmla="*/ 868 w 1120"/>
                <a:gd name="T49" fmla="*/ 826 h 1599"/>
                <a:gd name="T50" fmla="*/ 952 w 1120"/>
                <a:gd name="T51" fmla="*/ 928 h 1599"/>
                <a:gd name="T52" fmla="*/ 1073 w 1120"/>
                <a:gd name="T53" fmla="*/ 951 h 1599"/>
                <a:gd name="T54" fmla="*/ 1077 w 1120"/>
                <a:gd name="T55" fmla="*/ 1105 h 1599"/>
                <a:gd name="T56" fmla="*/ 996 w 1120"/>
                <a:gd name="T57" fmla="*/ 1223 h 1599"/>
                <a:gd name="T58" fmla="*/ 925 w 1120"/>
                <a:gd name="T59" fmla="*/ 1379 h 1599"/>
                <a:gd name="T60" fmla="*/ 859 w 1120"/>
                <a:gd name="T61" fmla="*/ 1436 h 1599"/>
                <a:gd name="T62" fmla="*/ 859 w 1120"/>
                <a:gd name="T63" fmla="*/ 1543 h 1599"/>
                <a:gd name="T64" fmla="*/ 792 w 1120"/>
                <a:gd name="T65" fmla="*/ 1526 h 1599"/>
                <a:gd name="T66" fmla="*/ 786 w 1120"/>
                <a:gd name="T67" fmla="*/ 1468 h 1599"/>
                <a:gd name="T68" fmla="*/ 751 w 1120"/>
                <a:gd name="T69" fmla="*/ 1358 h 1599"/>
                <a:gd name="T70" fmla="*/ 668 w 1120"/>
                <a:gd name="T71" fmla="*/ 1086 h 1599"/>
                <a:gd name="T72" fmla="*/ 601 w 1120"/>
                <a:gd name="T73" fmla="*/ 929 h 1599"/>
                <a:gd name="T74" fmla="*/ 635 w 1120"/>
                <a:gd name="T75" fmla="*/ 795 h 1599"/>
                <a:gd name="T76" fmla="*/ 551 w 1120"/>
                <a:gd name="T77" fmla="*/ 752 h 1599"/>
                <a:gd name="T78" fmla="*/ 454 w 1120"/>
                <a:gd name="T79" fmla="*/ 702 h 1599"/>
                <a:gd name="T80" fmla="*/ 325 w 1120"/>
                <a:gd name="T81" fmla="*/ 562 h 1599"/>
                <a:gd name="T82" fmla="*/ 317 w 1120"/>
                <a:gd name="T83" fmla="*/ 611 h 1599"/>
                <a:gd name="T84" fmla="*/ 244 w 1120"/>
                <a:gd name="T85" fmla="*/ 462 h 1599"/>
                <a:gd name="T86" fmla="*/ 307 w 1120"/>
                <a:gd name="T87" fmla="*/ 292 h 1599"/>
                <a:gd name="T88" fmla="*/ 328 w 1120"/>
                <a:gd name="T89" fmla="*/ 281 h 1599"/>
                <a:gd name="T90" fmla="*/ 317 w 1120"/>
                <a:gd name="T91" fmla="*/ 174 h 1599"/>
                <a:gd name="T92" fmla="*/ 225 w 1120"/>
                <a:gd name="T93" fmla="*/ 140 h 1599"/>
                <a:gd name="T94" fmla="*/ 124 w 1120"/>
                <a:gd name="T95" fmla="*/ 177 h 1599"/>
                <a:gd name="T96" fmla="*/ 65 w 1120"/>
                <a:gd name="T97" fmla="*/ 191 h 1599"/>
                <a:gd name="T98" fmla="*/ 71 w 1120"/>
                <a:gd name="T99" fmla="*/ 138 h 1599"/>
                <a:gd name="T100" fmla="*/ 121 w 1120"/>
                <a:gd name="T101" fmla="*/ 97 h 1599"/>
                <a:gd name="T102" fmla="*/ 177 w 1120"/>
                <a:gd name="T103" fmla="*/ 55 h 1599"/>
                <a:gd name="T104" fmla="*/ 469 w 1120"/>
                <a:gd name="T105" fmla="*/ 50 h 1599"/>
                <a:gd name="T106" fmla="*/ 591 w 1120"/>
                <a:gd name="T107" fmla="*/ 54 h 1599"/>
                <a:gd name="T108" fmla="*/ 666 w 1120"/>
                <a:gd name="T109" fmla="*/ 57 h 1599"/>
                <a:gd name="T110" fmla="*/ 743 w 1120"/>
                <a:gd name="T111" fmla="*/ 55 h 1599"/>
                <a:gd name="T112" fmla="*/ 793 w 1120"/>
                <a:gd name="T113" fmla="*/ 26 h 1599"/>
                <a:gd name="T114" fmla="*/ 812 w 1120"/>
                <a:gd name="T115" fmla="*/ 71 h 1599"/>
                <a:gd name="T116" fmla="*/ 863 w 1120"/>
                <a:gd name="T117" fmla="*/ 7 h 1599"/>
                <a:gd name="T118" fmla="*/ 910 w 1120"/>
                <a:gd name="T119" fmla="*/ 6 h 1599"/>
                <a:gd name="T120" fmla="*/ 928 w 1120"/>
                <a:gd name="T121" fmla="*/ 10 h 1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20" h="1599">
                  <a:moveTo>
                    <a:pt x="928" y="0"/>
                  </a:moveTo>
                  <a:lnTo>
                    <a:pt x="940" y="1"/>
                  </a:lnTo>
                  <a:lnTo>
                    <a:pt x="953" y="3"/>
                  </a:lnTo>
                  <a:lnTo>
                    <a:pt x="958" y="14"/>
                  </a:lnTo>
                  <a:lnTo>
                    <a:pt x="962" y="27"/>
                  </a:lnTo>
                  <a:lnTo>
                    <a:pt x="969" y="26"/>
                  </a:lnTo>
                  <a:lnTo>
                    <a:pt x="976" y="26"/>
                  </a:lnTo>
                  <a:lnTo>
                    <a:pt x="978" y="30"/>
                  </a:lnTo>
                  <a:lnTo>
                    <a:pt x="978" y="34"/>
                  </a:lnTo>
                  <a:lnTo>
                    <a:pt x="982" y="34"/>
                  </a:lnTo>
                  <a:lnTo>
                    <a:pt x="985" y="34"/>
                  </a:lnTo>
                  <a:lnTo>
                    <a:pt x="985" y="43"/>
                  </a:lnTo>
                  <a:lnTo>
                    <a:pt x="985" y="50"/>
                  </a:lnTo>
                  <a:lnTo>
                    <a:pt x="988" y="55"/>
                  </a:lnTo>
                  <a:lnTo>
                    <a:pt x="990" y="63"/>
                  </a:lnTo>
                  <a:lnTo>
                    <a:pt x="1000" y="65"/>
                  </a:lnTo>
                  <a:lnTo>
                    <a:pt x="1012" y="70"/>
                  </a:lnTo>
                  <a:lnTo>
                    <a:pt x="1020" y="74"/>
                  </a:lnTo>
                  <a:lnTo>
                    <a:pt x="1026" y="81"/>
                  </a:lnTo>
                  <a:lnTo>
                    <a:pt x="1018" y="83"/>
                  </a:lnTo>
                  <a:lnTo>
                    <a:pt x="1010" y="85"/>
                  </a:lnTo>
                  <a:lnTo>
                    <a:pt x="1005" y="90"/>
                  </a:lnTo>
                  <a:lnTo>
                    <a:pt x="999" y="95"/>
                  </a:lnTo>
                  <a:lnTo>
                    <a:pt x="996" y="95"/>
                  </a:lnTo>
                  <a:lnTo>
                    <a:pt x="993" y="95"/>
                  </a:lnTo>
                  <a:lnTo>
                    <a:pt x="993" y="93"/>
                  </a:lnTo>
                  <a:lnTo>
                    <a:pt x="990" y="88"/>
                  </a:lnTo>
                  <a:lnTo>
                    <a:pt x="988" y="85"/>
                  </a:lnTo>
                  <a:lnTo>
                    <a:pt x="983" y="83"/>
                  </a:lnTo>
                  <a:lnTo>
                    <a:pt x="980" y="81"/>
                  </a:lnTo>
                  <a:lnTo>
                    <a:pt x="976" y="80"/>
                  </a:lnTo>
                  <a:lnTo>
                    <a:pt x="973" y="81"/>
                  </a:lnTo>
                  <a:lnTo>
                    <a:pt x="970" y="85"/>
                  </a:lnTo>
                  <a:lnTo>
                    <a:pt x="973" y="98"/>
                  </a:lnTo>
                  <a:lnTo>
                    <a:pt x="978" y="114"/>
                  </a:lnTo>
                  <a:lnTo>
                    <a:pt x="972" y="117"/>
                  </a:lnTo>
                  <a:lnTo>
                    <a:pt x="965" y="120"/>
                  </a:lnTo>
                  <a:lnTo>
                    <a:pt x="959" y="115"/>
                  </a:lnTo>
                  <a:lnTo>
                    <a:pt x="953" y="110"/>
                  </a:lnTo>
                  <a:lnTo>
                    <a:pt x="952" y="110"/>
                  </a:lnTo>
                  <a:lnTo>
                    <a:pt x="950" y="110"/>
                  </a:lnTo>
                  <a:lnTo>
                    <a:pt x="949" y="113"/>
                  </a:lnTo>
                  <a:lnTo>
                    <a:pt x="948" y="114"/>
                  </a:lnTo>
                  <a:lnTo>
                    <a:pt x="953" y="120"/>
                  </a:lnTo>
                  <a:lnTo>
                    <a:pt x="959" y="124"/>
                  </a:lnTo>
                  <a:lnTo>
                    <a:pt x="959" y="128"/>
                  </a:lnTo>
                  <a:lnTo>
                    <a:pt x="959" y="131"/>
                  </a:lnTo>
                  <a:lnTo>
                    <a:pt x="956" y="131"/>
                  </a:lnTo>
                  <a:lnTo>
                    <a:pt x="953" y="131"/>
                  </a:lnTo>
                  <a:lnTo>
                    <a:pt x="938" y="125"/>
                  </a:lnTo>
                  <a:lnTo>
                    <a:pt x="923" y="118"/>
                  </a:lnTo>
                  <a:lnTo>
                    <a:pt x="918" y="114"/>
                  </a:lnTo>
                  <a:lnTo>
                    <a:pt x="912" y="108"/>
                  </a:lnTo>
                  <a:lnTo>
                    <a:pt x="909" y="103"/>
                  </a:lnTo>
                  <a:lnTo>
                    <a:pt x="906" y="95"/>
                  </a:lnTo>
                  <a:lnTo>
                    <a:pt x="915" y="90"/>
                  </a:lnTo>
                  <a:lnTo>
                    <a:pt x="920" y="85"/>
                  </a:lnTo>
                  <a:lnTo>
                    <a:pt x="925" y="83"/>
                  </a:lnTo>
                  <a:lnTo>
                    <a:pt x="929" y="81"/>
                  </a:lnTo>
                  <a:lnTo>
                    <a:pt x="935" y="80"/>
                  </a:lnTo>
                  <a:lnTo>
                    <a:pt x="943" y="80"/>
                  </a:lnTo>
                  <a:lnTo>
                    <a:pt x="945" y="81"/>
                  </a:lnTo>
                  <a:lnTo>
                    <a:pt x="946" y="84"/>
                  </a:lnTo>
                  <a:lnTo>
                    <a:pt x="948" y="84"/>
                  </a:lnTo>
                  <a:lnTo>
                    <a:pt x="950" y="85"/>
                  </a:lnTo>
                  <a:lnTo>
                    <a:pt x="955" y="84"/>
                  </a:lnTo>
                  <a:lnTo>
                    <a:pt x="960" y="83"/>
                  </a:lnTo>
                  <a:lnTo>
                    <a:pt x="960" y="81"/>
                  </a:lnTo>
                  <a:lnTo>
                    <a:pt x="960" y="81"/>
                  </a:lnTo>
                  <a:lnTo>
                    <a:pt x="959" y="78"/>
                  </a:lnTo>
                  <a:lnTo>
                    <a:pt x="956" y="77"/>
                  </a:lnTo>
                  <a:lnTo>
                    <a:pt x="950" y="75"/>
                  </a:lnTo>
                  <a:lnTo>
                    <a:pt x="945" y="75"/>
                  </a:lnTo>
                  <a:lnTo>
                    <a:pt x="945" y="68"/>
                  </a:lnTo>
                  <a:lnTo>
                    <a:pt x="946" y="61"/>
                  </a:lnTo>
                  <a:lnTo>
                    <a:pt x="940" y="60"/>
                  </a:lnTo>
                  <a:lnTo>
                    <a:pt x="938" y="57"/>
                  </a:lnTo>
                  <a:lnTo>
                    <a:pt x="933" y="54"/>
                  </a:lnTo>
                  <a:lnTo>
                    <a:pt x="930" y="50"/>
                  </a:lnTo>
                  <a:lnTo>
                    <a:pt x="925" y="43"/>
                  </a:lnTo>
                  <a:lnTo>
                    <a:pt x="918" y="35"/>
                  </a:lnTo>
                  <a:lnTo>
                    <a:pt x="900" y="40"/>
                  </a:lnTo>
                  <a:lnTo>
                    <a:pt x="879" y="43"/>
                  </a:lnTo>
                  <a:lnTo>
                    <a:pt x="879" y="48"/>
                  </a:lnTo>
                  <a:lnTo>
                    <a:pt x="879" y="53"/>
                  </a:lnTo>
                  <a:lnTo>
                    <a:pt x="873" y="57"/>
                  </a:lnTo>
                  <a:lnTo>
                    <a:pt x="868" y="61"/>
                  </a:lnTo>
                  <a:lnTo>
                    <a:pt x="868" y="65"/>
                  </a:lnTo>
                  <a:lnTo>
                    <a:pt x="868" y="68"/>
                  </a:lnTo>
                  <a:lnTo>
                    <a:pt x="866" y="71"/>
                  </a:lnTo>
                  <a:lnTo>
                    <a:pt x="863" y="75"/>
                  </a:lnTo>
                  <a:lnTo>
                    <a:pt x="852" y="75"/>
                  </a:lnTo>
                  <a:lnTo>
                    <a:pt x="840" y="77"/>
                  </a:lnTo>
                  <a:lnTo>
                    <a:pt x="840" y="80"/>
                  </a:lnTo>
                  <a:lnTo>
                    <a:pt x="842" y="83"/>
                  </a:lnTo>
                  <a:lnTo>
                    <a:pt x="835" y="81"/>
                  </a:lnTo>
                  <a:lnTo>
                    <a:pt x="829" y="83"/>
                  </a:lnTo>
                  <a:lnTo>
                    <a:pt x="825" y="83"/>
                  </a:lnTo>
                  <a:lnTo>
                    <a:pt x="819" y="84"/>
                  </a:lnTo>
                  <a:lnTo>
                    <a:pt x="809" y="88"/>
                  </a:lnTo>
                  <a:lnTo>
                    <a:pt x="798" y="91"/>
                  </a:lnTo>
                  <a:lnTo>
                    <a:pt x="793" y="88"/>
                  </a:lnTo>
                  <a:lnTo>
                    <a:pt x="791" y="85"/>
                  </a:lnTo>
                  <a:lnTo>
                    <a:pt x="786" y="84"/>
                  </a:lnTo>
                  <a:lnTo>
                    <a:pt x="779" y="83"/>
                  </a:lnTo>
                  <a:lnTo>
                    <a:pt x="778" y="85"/>
                  </a:lnTo>
                  <a:lnTo>
                    <a:pt x="776" y="88"/>
                  </a:lnTo>
                  <a:lnTo>
                    <a:pt x="782" y="88"/>
                  </a:lnTo>
                  <a:lnTo>
                    <a:pt x="785" y="90"/>
                  </a:lnTo>
                  <a:lnTo>
                    <a:pt x="788" y="93"/>
                  </a:lnTo>
                  <a:lnTo>
                    <a:pt x="791" y="95"/>
                  </a:lnTo>
                  <a:lnTo>
                    <a:pt x="789" y="101"/>
                  </a:lnTo>
                  <a:lnTo>
                    <a:pt x="789" y="105"/>
                  </a:lnTo>
                  <a:lnTo>
                    <a:pt x="775" y="107"/>
                  </a:lnTo>
                  <a:lnTo>
                    <a:pt x="761" y="107"/>
                  </a:lnTo>
                  <a:lnTo>
                    <a:pt x="761" y="111"/>
                  </a:lnTo>
                  <a:lnTo>
                    <a:pt x="761" y="113"/>
                  </a:lnTo>
                  <a:lnTo>
                    <a:pt x="759" y="113"/>
                  </a:lnTo>
                  <a:lnTo>
                    <a:pt x="755" y="113"/>
                  </a:lnTo>
                  <a:lnTo>
                    <a:pt x="751" y="110"/>
                  </a:lnTo>
                  <a:lnTo>
                    <a:pt x="746" y="108"/>
                  </a:lnTo>
                  <a:lnTo>
                    <a:pt x="742" y="107"/>
                  </a:lnTo>
                  <a:lnTo>
                    <a:pt x="736" y="105"/>
                  </a:lnTo>
                  <a:lnTo>
                    <a:pt x="736" y="107"/>
                  </a:lnTo>
                  <a:lnTo>
                    <a:pt x="736" y="107"/>
                  </a:lnTo>
                  <a:lnTo>
                    <a:pt x="738" y="108"/>
                  </a:lnTo>
                  <a:lnTo>
                    <a:pt x="739" y="108"/>
                  </a:lnTo>
                  <a:lnTo>
                    <a:pt x="745" y="113"/>
                  </a:lnTo>
                  <a:lnTo>
                    <a:pt x="752" y="117"/>
                  </a:lnTo>
                  <a:lnTo>
                    <a:pt x="741" y="120"/>
                  </a:lnTo>
                  <a:lnTo>
                    <a:pt x="731" y="123"/>
                  </a:lnTo>
                  <a:lnTo>
                    <a:pt x="721" y="127"/>
                  </a:lnTo>
                  <a:lnTo>
                    <a:pt x="712" y="133"/>
                  </a:lnTo>
                  <a:lnTo>
                    <a:pt x="696" y="143"/>
                  </a:lnTo>
                  <a:lnTo>
                    <a:pt x="679" y="153"/>
                  </a:lnTo>
                  <a:lnTo>
                    <a:pt x="679" y="160"/>
                  </a:lnTo>
                  <a:lnTo>
                    <a:pt x="681" y="167"/>
                  </a:lnTo>
                  <a:lnTo>
                    <a:pt x="685" y="170"/>
                  </a:lnTo>
                  <a:lnTo>
                    <a:pt x="691" y="173"/>
                  </a:lnTo>
                  <a:lnTo>
                    <a:pt x="691" y="175"/>
                  </a:lnTo>
                  <a:lnTo>
                    <a:pt x="691" y="180"/>
                  </a:lnTo>
                  <a:lnTo>
                    <a:pt x="686" y="181"/>
                  </a:lnTo>
                  <a:lnTo>
                    <a:pt x="682" y="184"/>
                  </a:lnTo>
                  <a:lnTo>
                    <a:pt x="682" y="184"/>
                  </a:lnTo>
                  <a:lnTo>
                    <a:pt x="682" y="185"/>
                  </a:lnTo>
                  <a:lnTo>
                    <a:pt x="693" y="185"/>
                  </a:lnTo>
                  <a:lnTo>
                    <a:pt x="703" y="187"/>
                  </a:lnTo>
                  <a:lnTo>
                    <a:pt x="711" y="190"/>
                  </a:lnTo>
                  <a:lnTo>
                    <a:pt x="715" y="193"/>
                  </a:lnTo>
                  <a:lnTo>
                    <a:pt x="723" y="201"/>
                  </a:lnTo>
                  <a:lnTo>
                    <a:pt x="735" y="210"/>
                  </a:lnTo>
                  <a:lnTo>
                    <a:pt x="746" y="210"/>
                  </a:lnTo>
                  <a:lnTo>
                    <a:pt x="755" y="213"/>
                  </a:lnTo>
                  <a:lnTo>
                    <a:pt x="756" y="218"/>
                  </a:lnTo>
                  <a:lnTo>
                    <a:pt x="755" y="224"/>
                  </a:lnTo>
                  <a:lnTo>
                    <a:pt x="753" y="228"/>
                  </a:lnTo>
                  <a:lnTo>
                    <a:pt x="752" y="234"/>
                  </a:lnTo>
                  <a:lnTo>
                    <a:pt x="751" y="240"/>
                  </a:lnTo>
                  <a:lnTo>
                    <a:pt x="749" y="245"/>
                  </a:lnTo>
                  <a:lnTo>
                    <a:pt x="749" y="251"/>
                  </a:lnTo>
                  <a:lnTo>
                    <a:pt x="752" y="258"/>
                  </a:lnTo>
                  <a:lnTo>
                    <a:pt x="761" y="257"/>
                  </a:lnTo>
                  <a:lnTo>
                    <a:pt x="768" y="257"/>
                  </a:lnTo>
                  <a:lnTo>
                    <a:pt x="775" y="247"/>
                  </a:lnTo>
                  <a:lnTo>
                    <a:pt x="781" y="235"/>
                  </a:lnTo>
                  <a:lnTo>
                    <a:pt x="786" y="223"/>
                  </a:lnTo>
                  <a:lnTo>
                    <a:pt x="791" y="211"/>
                  </a:lnTo>
                  <a:lnTo>
                    <a:pt x="802" y="210"/>
                  </a:lnTo>
                  <a:lnTo>
                    <a:pt x="811" y="205"/>
                  </a:lnTo>
                  <a:lnTo>
                    <a:pt x="819" y="201"/>
                  </a:lnTo>
                  <a:lnTo>
                    <a:pt x="828" y="197"/>
                  </a:lnTo>
                  <a:lnTo>
                    <a:pt x="828" y="181"/>
                  </a:lnTo>
                  <a:lnTo>
                    <a:pt x="828" y="164"/>
                  </a:lnTo>
                  <a:lnTo>
                    <a:pt x="835" y="160"/>
                  </a:lnTo>
                  <a:lnTo>
                    <a:pt x="839" y="154"/>
                  </a:lnTo>
                  <a:lnTo>
                    <a:pt x="842" y="147"/>
                  </a:lnTo>
                  <a:lnTo>
                    <a:pt x="846" y="141"/>
                  </a:lnTo>
                  <a:lnTo>
                    <a:pt x="849" y="134"/>
                  </a:lnTo>
                  <a:lnTo>
                    <a:pt x="853" y="128"/>
                  </a:lnTo>
                  <a:lnTo>
                    <a:pt x="859" y="124"/>
                  </a:lnTo>
                  <a:lnTo>
                    <a:pt x="866" y="121"/>
                  </a:lnTo>
                  <a:lnTo>
                    <a:pt x="870" y="124"/>
                  </a:lnTo>
                  <a:lnTo>
                    <a:pt x="873" y="125"/>
                  </a:lnTo>
                  <a:lnTo>
                    <a:pt x="876" y="127"/>
                  </a:lnTo>
                  <a:lnTo>
                    <a:pt x="879" y="125"/>
                  </a:lnTo>
                  <a:lnTo>
                    <a:pt x="886" y="124"/>
                  </a:lnTo>
                  <a:lnTo>
                    <a:pt x="895" y="121"/>
                  </a:lnTo>
                  <a:lnTo>
                    <a:pt x="898" y="128"/>
                  </a:lnTo>
                  <a:lnTo>
                    <a:pt x="902" y="134"/>
                  </a:lnTo>
                  <a:lnTo>
                    <a:pt x="909" y="138"/>
                  </a:lnTo>
                  <a:lnTo>
                    <a:pt x="915" y="143"/>
                  </a:lnTo>
                  <a:lnTo>
                    <a:pt x="910" y="154"/>
                  </a:lnTo>
                  <a:lnTo>
                    <a:pt x="908" y="165"/>
                  </a:lnTo>
                  <a:lnTo>
                    <a:pt x="913" y="171"/>
                  </a:lnTo>
                  <a:lnTo>
                    <a:pt x="919" y="174"/>
                  </a:lnTo>
                  <a:lnTo>
                    <a:pt x="926" y="173"/>
                  </a:lnTo>
                  <a:lnTo>
                    <a:pt x="932" y="171"/>
                  </a:lnTo>
                  <a:lnTo>
                    <a:pt x="943" y="163"/>
                  </a:lnTo>
                  <a:lnTo>
                    <a:pt x="955" y="153"/>
                  </a:lnTo>
                  <a:lnTo>
                    <a:pt x="958" y="154"/>
                  </a:lnTo>
                  <a:lnTo>
                    <a:pt x="960" y="157"/>
                  </a:lnTo>
                  <a:lnTo>
                    <a:pt x="965" y="171"/>
                  </a:lnTo>
                  <a:lnTo>
                    <a:pt x="968" y="187"/>
                  </a:lnTo>
                  <a:lnTo>
                    <a:pt x="963" y="190"/>
                  </a:lnTo>
                  <a:lnTo>
                    <a:pt x="959" y="193"/>
                  </a:lnTo>
                  <a:lnTo>
                    <a:pt x="962" y="197"/>
                  </a:lnTo>
                  <a:lnTo>
                    <a:pt x="965" y="200"/>
                  </a:lnTo>
                  <a:lnTo>
                    <a:pt x="966" y="204"/>
                  </a:lnTo>
                  <a:lnTo>
                    <a:pt x="966" y="210"/>
                  </a:lnTo>
                  <a:lnTo>
                    <a:pt x="976" y="211"/>
                  </a:lnTo>
                  <a:lnTo>
                    <a:pt x="985" y="211"/>
                  </a:lnTo>
                  <a:lnTo>
                    <a:pt x="988" y="220"/>
                  </a:lnTo>
                  <a:lnTo>
                    <a:pt x="989" y="228"/>
                  </a:lnTo>
                  <a:lnTo>
                    <a:pt x="996" y="228"/>
                  </a:lnTo>
                  <a:lnTo>
                    <a:pt x="1002" y="227"/>
                  </a:lnTo>
                  <a:lnTo>
                    <a:pt x="1000" y="234"/>
                  </a:lnTo>
                  <a:lnTo>
                    <a:pt x="1000" y="241"/>
                  </a:lnTo>
                  <a:lnTo>
                    <a:pt x="995" y="245"/>
                  </a:lnTo>
                  <a:lnTo>
                    <a:pt x="989" y="250"/>
                  </a:lnTo>
                  <a:lnTo>
                    <a:pt x="980" y="255"/>
                  </a:lnTo>
                  <a:lnTo>
                    <a:pt x="972" y="261"/>
                  </a:lnTo>
                  <a:lnTo>
                    <a:pt x="962" y="265"/>
                  </a:lnTo>
                  <a:lnTo>
                    <a:pt x="952" y="270"/>
                  </a:lnTo>
                  <a:lnTo>
                    <a:pt x="943" y="272"/>
                  </a:lnTo>
                  <a:lnTo>
                    <a:pt x="936" y="272"/>
                  </a:lnTo>
                  <a:lnTo>
                    <a:pt x="925" y="271"/>
                  </a:lnTo>
                  <a:lnTo>
                    <a:pt x="910" y="268"/>
                  </a:lnTo>
                  <a:lnTo>
                    <a:pt x="903" y="267"/>
                  </a:lnTo>
                  <a:lnTo>
                    <a:pt x="896" y="265"/>
                  </a:lnTo>
                  <a:lnTo>
                    <a:pt x="888" y="267"/>
                  </a:lnTo>
                  <a:lnTo>
                    <a:pt x="880" y="268"/>
                  </a:lnTo>
                  <a:lnTo>
                    <a:pt x="869" y="275"/>
                  </a:lnTo>
                  <a:lnTo>
                    <a:pt x="858" y="282"/>
                  </a:lnTo>
                  <a:lnTo>
                    <a:pt x="852" y="287"/>
                  </a:lnTo>
                  <a:lnTo>
                    <a:pt x="846" y="290"/>
                  </a:lnTo>
                  <a:lnTo>
                    <a:pt x="840" y="292"/>
                  </a:lnTo>
                  <a:lnTo>
                    <a:pt x="832" y="295"/>
                  </a:lnTo>
                  <a:lnTo>
                    <a:pt x="829" y="301"/>
                  </a:lnTo>
                  <a:lnTo>
                    <a:pt x="826" y="307"/>
                  </a:lnTo>
                  <a:lnTo>
                    <a:pt x="828" y="307"/>
                  </a:lnTo>
                  <a:lnTo>
                    <a:pt x="828" y="307"/>
                  </a:lnTo>
                  <a:lnTo>
                    <a:pt x="843" y="297"/>
                  </a:lnTo>
                  <a:lnTo>
                    <a:pt x="859" y="287"/>
                  </a:lnTo>
                  <a:lnTo>
                    <a:pt x="869" y="284"/>
                  </a:lnTo>
                  <a:lnTo>
                    <a:pt x="879" y="281"/>
                  </a:lnTo>
                  <a:lnTo>
                    <a:pt x="889" y="280"/>
                  </a:lnTo>
                  <a:lnTo>
                    <a:pt x="900" y="281"/>
                  </a:lnTo>
                  <a:lnTo>
                    <a:pt x="899" y="287"/>
                  </a:lnTo>
                  <a:lnTo>
                    <a:pt x="899" y="292"/>
                  </a:lnTo>
                  <a:lnTo>
                    <a:pt x="893" y="292"/>
                  </a:lnTo>
                  <a:lnTo>
                    <a:pt x="889" y="292"/>
                  </a:lnTo>
                  <a:lnTo>
                    <a:pt x="886" y="294"/>
                  </a:lnTo>
                  <a:lnTo>
                    <a:pt x="882" y="297"/>
                  </a:lnTo>
                  <a:lnTo>
                    <a:pt x="882" y="297"/>
                  </a:lnTo>
                  <a:lnTo>
                    <a:pt x="882" y="298"/>
                  </a:lnTo>
                  <a:lnTo>
                    <a:pt x="886" y="301"/>
                  </a:lnTo>
                  <a:lnTo>
                    <a:pt x="890" y="304"/>
                  </a:lnTo>
                  <a:lnTo>
                    <a:pt x="886" y="307"/>
                  </a:lnTo>
                  <a:lnTo>
                    <a:pt x="882" y="310"/>
                  </a:lnTo>
                  <a:lnTo>
                    <a:pt x="886" y="312"/>
                  </a:lnTo>
                  <a:lnTo>
                    <a:pt x="886" y="314"/>
                  </a:lnTo>
                  <a:lnTo>
                    <a:pt x="888" y="317"/>
                  </a:lnTo>
                  <a:lnTo>
                    <a:pt x="886" y="322"/>
                  </a:lnTo>
                  <a:lnTo>
                    <a:pt x="896" y="325"/>
                  </a:lnTo>
                  <a:lnTo>
                    <a:pt x="903" y="327"/>
                  </a:lnTo>
                  <a:lnTo>
                    <a:pt x="906" y="327"/>
                  </a:lnTo>
                  <a:lnTo>
                    <a:pt x="909" y="327"/>
                  </a:lnTo>
                  <a:lnTo>
                    <a:pt x="913" y="325"/>
                  </a:lnTo>
                  <a:lnTo>
                    <a:pt x="918" y="322"/>
                  </a:lnTo>
                  <a:lnTo>
                    <a:pt x="918" y="327"/>
                  </a:lnTo>
                  <a:lnTo>
                    <a:pt x="918" y="330"/>
                  </a:lnTo>
                  <a:lnTo>
                    <a:pt x="916" y="330"/>
                  </a:lnTo>
                  <a:lnTo>
                    <a:pt x="915" y="330"/>
                  </a:lnTo>
                  <a:lnTo>
                    <a:pt x="902" y="335"/>
                  </a:lnTo>
                  <a:lnTo>
                    <a:pt x="889" y="341"/>
                  </a:lnTo>
                  <a:lnTo>
                    <a:pt x="878" y="347"/>
                  </a:lnTo>
                  <a:lnTo>
                    <a:pt x="865" y="354"/>
                  </a:lnTo>
                  <a:lnTo>
                    <a:pt x="860" y="352"/>
                  </a:lnTo>
                  <a:lnTo>
                    <a:pt x="856" y="351"/>
                  </a:lnTo>
                  <a:lnTo>
                    <a:pt x="855" y="348"/>
                  </a:lnTo>
                  <a:lnTo>
                    <a:pt x="855" y="347"/>
                  </a:lnTo>
                  <a:lnTo>
                    <a:pt x="855" y="344"/>
                  </a:lnTo>
                  <a:lnTo>
                    <a:pt x="856" y="342"/>
                  </a:lnTo>
                  <a:lnTo>
                    <a:pt x="869" y="337"/>
                  </a:lnTo>
                  <a:lnTo>
                    <a:pt x="882" y="332"/>
                  </a:lnTo>
                  <a:lnTo>
                    <a:pt x="883" y="331"/>
                  </a:lnTo>
                  <a:lnTo>
                    <a:pt x="883" y="330"/>
                  </a:lnTo>
                  <a:lnTo>
                    <a:pt x="883" y="328"/>
                  </a:lnTo>
                  <a:lnTo>
                    <a:pt x="882" y="327"/>
                  </a:lnTo>
                  <a:lnTo>
                    <a:pt x="876" y="327"/>
                  </a:lnTo>
                  <a:lnTo>
                    <a:pt x="869" y="325"/>
                  </a:lnTo>
                  <a:lnTo>
                    <a:pt x="862" y="331"/>
                  </a:lnTo>
                  <a:lnTo>
                    <a:pt x="855" y="337"/>
                  </a:lnTo>
                  <a:lnTo>
                    <a:pt x="846" y="341"/>
                  </a:lnTo>
                  <a:lnTo>
                    <a:pt x="836" y="345"/>
                  </a:lnTo>
                  <a:lnTo>
                    <a:pt x="818" y="354"/>
                  </a:lnTo>
                  <a:lnTo>
                    <a:pt x="802" y="362"/>
                  </a:lnTo>
                  <a:lnTo>
                    <a:pt x="801" y="370"/>
                  </a:lnTo>
                  <a:lnTo>
                    <a:pt x="801" y="377"/>
                  </a:lnTo>
                  <a:lnTo>
                    <a:pt x="789" y="381"/>
                  </a:lnTo>
                  <a:lnTo>
                    <a:pt x="776" y="387"/>
                  </a:lnTo>
                  <a:lnTo>
                    <a:pt x="766" y="392"/>
                  </a:lnTo>
                  <a:lnTo>
                    <a:pt x="755" y="400"/>
                  </a:lnTo>
                  <a:lnTo>
                    <a:pt x="745" y="407"/>
                  </a:lnTo>
                  <a:lnTo>
                    <a:pt x="736" y="415"/>
                  </a:lnTo>
                  <a:lnTo>
                    <a:pt x="728" y="425"/>
                  </a:lnTo>
                  <a:lnTo>
                    <a:pt x="722" y="434"/>
                  </a:lnTo>
                  <a:lnTo>
                    <a:pt x="719" y="442"/>
                  </a:lnTo>
                  <a:lnTo>
                    <a:pt x="718" y="450"/>
                  </a:lnTo>
                  <a:lnTo>
                    <a:pt x="715" y="455"/>
                  </a:lnTo>
                  <a:lnTo>
                    <a:pt x="709" y="461"/>
                  </a:lnTo>
                  <a:lnTo>
                    <a:pt x="692" y="471"/>
                  </a:lnTo>
                  <a:lnTo>
                    <a:pt x="672" y="482"/>
                  </a:lnTo>
                  <a:lnTo>
                    <a:pt x="662" y="490"/>
                  </a:lnTo>
                  <a:lnTo>
                    <a:pt x="653" y="497"/>
                  </a:lnTo>
                  <a:lnTo>
                    <a:pt x="646" y="504"/>
                  </a:lnTo>
                  <a:lnTo>
                    <a:pt x="642" y="512"/>
                  </a:lnTo>
                  <a:lnTo>
                    <a:pt x="641" y="519"/>
                  </a:lnTo>
                  <a:lnTo>
                    <a:pt x="641" y="528"/>
                  </a:lnTo>
                  <a:lnTo>
                    <a:pt x="641" y="537"/>
                  </a:lnTo>
                  <a:lnTo>
                    <a:pt x="642" y="545"/>
                  </a:lnTo>
                  <a:lnTo>
                    <a:pt x="643" y="555"/>
                  </a:lnTo>
                  <a:lnTo>
                    <a:pt x="645" y="564"/>
                  </a:lnTo>
                  <a:lnTo>
                    <a:pt x="645" y="574"/>
                  </a:lnTo>
                  <a:lnTo>
                    <a:pt x="643" y="582"/>
                  </a:lnTo>
                  <a:lnTo>
                    <a:pt x="636" y="582"/>
                  </a:lnTo>
                  <a:lnTo>
                    <a:pt x="631" y="581"/>
                  </a:lnTo>
                  <a:lnTo>
                    <a:pt x="626" y="569"/>
                  </a:lnTo>
                  <a:lnTo>
                    <a:pt x="621" y="562"/>
                  </a:lnTo>
                  <a:lnTo>
                    <a:pt x="622" y="548"/>
                  </a:lnTo>
                  <a:lnTo>
                    <a:pt x="622" y="535"/>
                  </a:lnTo>
                  <a:lnTo>
                    <a:pt x="619" y="531"/>
                  </a:lnTo>
                  <a:lnTo>
                    <a:pt x="615" y="527"/>
                  </a:lnTo>
                  <a:lnTo>
                    <a:pt x="609" y="524"/>
                  </a:lnTo>
                  <a:lnTo>
                    <a:pt x="602" y="522"/>
                  </a:lnTo>
                  <a:lnTo>
                    <a:pt x="586" y="519"/>
                  </a:lnTo>
                  <a:lnTo>
                    <a:pt x="574" y="515"/>
                  </a:lnTo>
                  <a:lnTo>
                    <a:pt x="562" y="525"/>
                  </a:lnTo>
                  <a:lnTo>
                    <a:pt x="552" y="534"/>
                  </a:lnTo>
                  <a:lnTo>
                    <a:pt x="539" y="529"/>
                  </a:lnTo>
                  <a:lnTo>
                    <a:pt x="526" y="528"/>
                  </a:lnTo>
                  <a:lnTo>
                    <a:pt x="512" y="528"/>
                  </a:lnTo>
                  <a:lnTo>
                    <a:pt x="499" y="529"/>
                  </a:lnTo>
                  <a:lnTo>
                    <a:pt x="486" y="534"/>
                  </a:lnTo>
                  <a:lnTo>
                    <a:pt x="475" y="541"/>
                  </a:lnTo>
                  <a:lnTo>
                    <a:pt x="469" y="544"/>
                  </a:lnTo>
                  <a:lnTo>
                    <a:pt x="465" y="548"/>
                  </a:lnTo>
                  <a:lnTo>
                    <a:pt x="462" y="554"/>
                  </a:lnTo>
                  <a:lnTo>
                    <a:pt x="458" y="559"/>
                  </a:lnTo>
                  <a:lnTo>
                    <a:pt x="456" y="568"/>
                  </a:lnTo>
                  <a:lnTo>
                    <a:pt x="455" y="578"/>
                  </a:lnTo>
                  <a:lnTo>
                    <a:pt x="451" y="587"/>
                  </a:lnTo>
                  <a:lnTo>
                    <a:pt x="445" y="598"/>
                  </a:lnTo>
                  <a:lnTo>
                    <a:pt x="442" y="604"/>
                  </a:lnTo>
                  <a:lnTo>
                    <a:pt x="441" y="611"/>
                  </a:lnTo>
                  <a:lnTo>
                    <a:pt x="441" y="617"/>
                  </a:lnTo>
                  <a:lnTo>
                    <a:pt x="441" y="624"/>
                  </a:lnTo>
                  <a:lnTo>
                    <a:pt x="444" y="638"/>
                  </a:lnTo>
                  <a:lnTo>
                    <a:pt x="449" y="651"/>
                  </a:lnTo>
                  <a:lnTo>
                    <a:pt x="455" y="662"/>
                  </a:lnTo>
                  <a:lnTo>
                    <a:pt x="461" y="674"/>
                  </a:lnTo>
                  <a:lnTo>
                    <a:pt x="472" y="674"/>
                  </a:lnTo>
                  <a:lnTo>
                    <a:pt x="484" y="672"/>
                  </a:lnTo>
                  <a:lnTo>
                    <a:pt x="494" y="671"/>
                  </a:lnTo>
                  <a:lnTo>
                    <a:pt x="505" y="671"/>
                  </a:lnTo>
                  <a:lnTo>
                    <a:pt x="509" y="662"/>
                  </a:lnTo>
                  <a:lnTo>
                    <a:pt x="514" y="655"/>
                  </a:lnTo>
                  <a:lnTo>
                    <a:pt x="519" y="647"/>
                  </a:lnTo>
                  <a:lnTo>
                    <a:pt x="526" y="639"/>
                  </a:lnTo>
                  <a:lnTo>
                    <a:pt x="534" y="634"/>
                  </a:lnTo>
                  <a:lnTo>
                    <a:pt x="544" y="629"/>
                  </a:lnTo>
                  <a:lnTo>
                    <a:pt x="548" y="629"/>
                  </a:lnTo>
                  <a:lnTo>
                    <a:pt x="554" y="629"/>
                  </a:lnTo>
                  <a:lnTo>
                    <a:pt x="559" y="631"/>
                  </a:lnTo>
                  <a:lnTo>
                    <a:pt x="565" y="634"/>
                  </a:lnTo>
                  <a:lnTo>
                    <a:pt x="565" y="635"/>
                  </a:lnTo>
                  <a:lnTo>
                    <a:pt x="565" y="635"/>
                  </a:lnTo>
                  <a:lnTo>
                    <a:pt x="565" y="639"/>
                  </a:lnTo>
                  <a:lnTo>
                    <a:pt x="564" y="642"/>
                  </a:lnTo>
                  <a:lnTo>
                    <a:pt x="558" y="645"/>
                  </a:lnTo>
                  <a:lnTo>
                    <a:pt x="552" y="651"/>
                  </a:lnTo>
                  <a:lnTo>
                    <a:pt x="548" y="658"/>
                  </a:lnTo>
                  <a:lnTo>
                    <a:pt x="544" y="667"/>
                  </a:lnTo>
                  <a:lnTo>
                    <a:pt x="539" y="675"/>
                  </a:lnTo>
                  <a:lnTo>
                    <a:pt x="538" y="684"/>
                  </a:lnTo>
                  <a:lnTo>
                    <a:pt x="536" y="692"/>
                  </a:lnTo>
                  <a:lnTo>
                    <a:pt x="538" y="698"/>
                  </a:lnTo>
                  <a:lnTo>
                    <a:pt x="552" y="701"/>
                  </a:lnTo>
                  <a:lnTo>
                    <a:pt x="565" y="701"/>
                  </a:lnTo>
                  <a:lnTo>
                    <a:pt x="571" y="702"/>
                  </a:lnTo>
                  <a:lnTo>
                    <a:pt x="576" y="702"/>
                  </a:lnTo>
                  <a:lnTo>
                    <a:pt x="584" y="705"/>
                  </a:lnTo>
                  <a:lnTo>
                    <a:pt x="589" y="708"/>
                  </a:lnTo>
                  <a:lnTo>
                    <a:pt x="589" y="711"/>
                  </a:lnTo>
                  <a:lnTo>
                    <a:pt x="591" y="712"/>
                  </a:lnTo>
                  <a:lnTo>
                    <a:pt x="588" y="734"/>
                  </a:lnTo>
                  <a:lnTo>
                    <a:pt x="584" y="752"/>
                  </a:lnTo>
                  <a:lnTo>
                    <a:pt x="584" y="759"/>
                  </a:lnTo>
                  <a:lnTo>
                    <a:pt x="585" y="769"/>
                  </a:lnTo>
                  <a:lnTo>
                    <a:pt x="586" y="779"/>
                  </a:lnTo>
                  <a:lnTo>
                    <a:pt x="591" y="791"/>
                  </a:lnTo>
                  <a:lnTo>
                    <a:pt x="615" y="785"/>
                  </a:lnTo>
                  <a:lnTo>
                    <a:pt x="632" y="784"/>
                  </a:lnTo>
                  <a:lnTo>
                    <a:pt x="638" y="786"/>
                  </a:lnTo>
                  <a:lnTo>
                    <a:pt x="642" y="792"/>
                  </a:lnTo>
                  <a:lnTo>
                    <a:pt x="645" y="798"/>
                  </a:lnTo>
                  <a:lnTo>
                    <a:pt x="648" y="804"/>
                  </a:lnTo>
                  <a:lnTo>
                    <a:pt x="649" y="802"/>
                  </a:lnTo>
                  <a:lnTo>
                    <a:pt x="652" y="801"/>
                  </a:lnTo>
                  <a:lnTo>
                    <a:pt x="656" y="794"/>
                  </a:lnTo>
                  <a:lnTo>
                    <a:pt x="662" y="788"/>
                  </a:lnTo>
                  <a:lnTo>
                    <a:pt x="665" y="785"/>
                  </a:lnTo>
                  <a:lnTo>
                    <a:pt x="666" y="782"/>
                  </a:lnTo>
                  <a:lnTo>
                    <a:pt x="668" y="776"/>
                  </a:lnTo>
                  <a:lnTo>
                    <a:pt x="668" y="771"/>
                  </a:lnTo>
                  <a:lnTo>
                    <a:pt x="679" y="766"/>
                  </a:lnTo>
                  <a:lnTo>
                    <a:pt x="691" y="762"/>
                  </a:lnTo>
                  <a:lnTo>
                    <a:pt x="701" y="758"/>
                  </a:lnTo>
                  <a:lnTo>
                    <a:pt x="712" y="754"/>
                  </a:lnTo>
                  <a:lnTo>
                    <a:pt x="713" y="755"/>
                  </a:lnTo>
                  <a:lnTo>
                    <a:pt x="715" y="755"/>
                  </a:lnTo>
                  <a:lnTo>
                    <a:pt x="712" y="764"/>
                  </a:lnTo>
                  <a:lnTo>
                    <a:pt x="711" y="775"/>
                  </a:lnTo>
                  <a:lnTo>
                    <a:pt x="711" y="781"/>
                  </a:lnTo>
                  <a:lnTo>
                    <a:pt x="712" y="785"/>
                  </a:lnTo>
                  <a:lnTo>
                    <a:pt x="715" y="789"/>
                  </a:lnTo>
                  <a:lnTo>
                    <a:pt x="718" y="792"/>
                  </a:lnTo>
                  <a:lnTo>
                    <a:pt x="718" y="781"/>
                  </a:lnTo>
                  <a:lnTo>
                    <a:pt x="716" y="771"/>
                  </a:lnTo>
                  <a:lnTo>
                    <a:pt x="725" y="765"/>
                  </a:lnTo>
                  <a:lnTo>
                    <a:pt x="735" y="758"/>
                  </a:lnTo>
                  <a:lnTo>
                    <a:pt x="746" y="762"/>
                  </a:lnTo>
                  <a:lnTo>
                    <a:pt x="756" y="768"/>
                  </a:lnTo>
                  <a:lnTo>
                    <a:pt x="768" y="772"/>
                  </a:lnTo>
                  <a:lnTo>
                    <a:pt x="781" y="776"/>
                  </a:lnTo>
                  <a:lnTo>
                    <a:pt x="796" y="774"/>
                  </a:lnTo>
                  <a:lnTo>
                    <a:pt x="811" y="772"/>
                  </a:lnTo>
                  <a:lnTo>
                    <a:pt x="812" y="775"/>
                  </a:lnTo>
                  <a:lnTo>
                    <a:pt x="813" y="778"/>
                  </a:lnTo>
                  <a:lnTo>
                    <a:pt x="815" y="781"/>
                  </a:lnTo>
                  <a:lnTo>
                    <a:pt x="818" y="782"/>
                  </a:lnTo>
                  <a:lnTo>
                    <a:pt x="823" y="785"/>
                  </a:lnTo>
                  <a:lnTo>
                    <a:pt x="829" y="786"/>
                  </a:lnTo>
                  <a:lnTo>
                    <a:pt x="829" y="791"/>
                  </a:lnTo>
                  <a:lnTo>
                    <a:pt x="829" y="795"/>
                  </a:lnTo>
                  <a:lnTo>
                    <a:pt x="840" y="798"/>
                  </a:lnTo>
                  <a:lnTo>
                    <a:pt x="850" y="801"/>
                  </a:lnTo>
                  <a:lnTo>
                    <a:pt x="855" y="811"/>
                  </a:lnTo>
                  <a:lnTo>
                    <a:pt x="860" y="819"/>
                  </a:lnTo>
                  <a:lnTo>
                    <a:pt x="868" y="826"/>
                  </a:lnTo>
                  <a:lnTo>
                    <a:pt x="875" y="834"/>
                  </a:lnTo>
                  <a:lnTo>
                    <a:pt x="892" y="834"/>
                  </a:lnTo>
                  <a:lnTo>
                    <a:pt x="906" y="836"/>
                  </a:lnTo>
                  <a:lnTo>
                    <a:pt x="919" y="841"/>
                  </a:lnTo>
                  <a:lnTo>
                    <a:pt x="929" y="846"/>
                  </a:lnTo>
                  <a:lnTo>
                    <a:pt x="933" y="851"/>
                  </a:lnTo>
                  <a:lnTo>
                    <a:pt x="938" y="856"/>
                  </a:lnTo>
                  <a:lnTo>
                    <a:pt x="942" y="861"/>
                  </a:lnTo>
                  <a:lnTo>
                    <a:pt x="945" y="866"/>
                  </a:lnTo>
                  <a:lnTo>
                    <a:pt x="949" y="879"/>
                  </a:lnTo>
                  <a:lnTo>
                    <a:pt x="950" y="895"/>
                  </a:lnTo>
                  <a:lnTo>
                    <a:pt x="943" y="901"/>
                  </a:lnTo>
                  <a:lnTo>
                    <a:pt x="939" y="908"/>
                  </a:lnTo>
                  <a:lnTo>
                    <a:pt x="935" y="915"/>
                  </a:lnTo>
                  <a:lnTo>
                    <a:pt x="930" y="924"/>
                  </a:lnTo>
                  <a:lnTo>
                    <a:pt x="939" y="922"/>
                  </a:lnTo>
                  <a:lnTo>
                    <a:pt x="946" y="924"/>
                  </a:lnTo>
                  <a:lnTo>
                    <a:pt x="952" y="928"/>
                  </a:lnTo>
                  <a:lnTo>
                    <a:pt x="958" y="934"/>
                  </a:lnTo>
                  <a:lnTo>
                    <a:pt x="965" y="928"/>
                  </a:lnTo>
                  <a:lnTo>
                    <a:pt x="969" y="922"/>
                  </a:lnTo>
                  <a:lnTo>
                    <a:pt x="972" y="919"/>
                  </a:lnTo>
                  <a:lnTo>
                    <a:pt x="975" y="918"/>
                  </a:lnTo>
                  <a:lnTo>
                    <a:pt x="979" y="915"/>
                  </a:lnTo>
                  <a:lnTo>
                    <a:pt x="985" y="914"/>
                  </a:lnTo>
                  <a:lnTo>
                    <a:pt x="995" y="921"/>
                  </a:lnTo>
                  <a:lnTo>
                    <a:pt x="1000" y="926"/>
                  </a:lnTo>
                  <a:lnTo>
                    <a:pt x="1006" y="934"/>
                  </a:lnTo>
                  <a:lnTo>
                    <a:pt x="1012" y="945"/>
                  </a:lnTo>
                  <a:lnTo>
                    <a:pt x="1019" y="942"/>
                  </a:lnTo>
                  <a:lnTo>
                    <a:pt x="1026" y="942"/>
                  </a:lnTo>
                  <a:lnTo>
                    <a:pt x="1035" y="942"/>
                  </a:lnTo>
                  <a:lnTo>
                    <a:pt x="1045" y="942"/>
                  </a:lnTo>
                  <a:lnTo>
                    <a:pt x="1053" y="944"/>
                  </a:lnTo>
                  <a:lnTo>
                    <a:pt x="1063" y="946"/>
                  </a:lnTo>
                  <a:lnTo>
                    <a:pt x="1073" y="951"/>
                  </a:lnTo>
                  <a:lnTo>
                    <a:pt x="1082" y="955"/>
                  </a:lnTo>
                  <a:lnTo>
                    <a:pt x="1090" y="961"/>
                  </a:lnTo>
                  <a:lnTo>
                    <a:pt x="1099" y="966"/>
                  </a:lnTo>
                  <a:lnTo>
                    <a:pt x="1106" y="972"/>
                  </a:lnTo>
                  <a:lnTo>
                    <a:pt x="1112" y="979"/>
                  </a:lnTo>
                  <a:lnTo>
                    <a:pt x="1116" y="986"/>
                  </a:lnTo>
                  <a:lnTo>
                    <a:pt x="1119" y="995"/>
                  </a:lnTo>
                  <a:lnTo>
                    <a:pt x="1120" y="1002"/>
                  </a:lnTo>
                  <a:lnTo>
                    <a:pt x="1120" y="1011"/>
                  </a:lnTo>
                  <a:lnTo>
                    <a:pt x="1117" y="1019"/>
                  </a:lnTo>
                  <a:lnTo>
                    <a:pt x="1113" y="1028"/>
                  </a:lnTo>
                  <a:lnTo>
                    <a:pt x="1109" y="1036"/>
                  </a:lnTo>
                  <a:lnTo>
                    <a:pt x="1103" y="1043"/>
                  </a:lnTo>
                  <a:lnTo>
                    <a:pt x="1090" y="1058"/>
                  </a:lnTo>
                  <a:lnTo>
                    <a:pt x="1079" y="1071"/>
                  </a:lnTo>
                  <a:lnTo>
                    <a:pt x="1079" y="1082"/>
                  </a:lnTo>
                  <a:lnTo>
                    <a:pt x="1079" y="1093"/>
                  </a:lnTo>
                  <a:lnTo>
                    <a:pt x="1077" y="1105"/>
                  </a:lnTo>
                  <a:lnTo>
                    <a:pt x="1077" y="1116"/>
                  </a:lnTo>
                  <a:lnTo>
                    <a:pt x="1077" y="1131"/>
                  </a:lnTo>
                  <a:lnTo>
                    <a:pt x="1076" y="1142"/>
                  </a:lnTo>
                  <a:lnTo>
                    <a:pt x="1075" y="1153"/>
                  </a:lnTo>
                  <a:lnTo>
                    <a:pt x="1072" y="1165"/>
                  </a:lnTo>
                  <a:lnTo>
                    <a:pt x="1068" y="1175"/>
                  </a:lnTo>
                  <a:lnTo>
                    <a:pt x="1063" y="1183"/>
                  </a:lnTo>
                  <a:lnTo>
                    <a:pt x="1058" y="1192"/>
                  </a:lnTo>
                  <a:lnTo>
                    <a:pt x="1052" y="1201"/>
                  </a:lnTo>
                  <a:lnTo>
                    <a:pt x="1042" y="1201"/>
                  </a:lnTo>
                  <a:lnTo>
                    <a:pt x="1033" y="1201"/>
                  </a:lnTo>
                  <a:lnTo>
                    <a:pt x="1026" y="1202"/>
                  </a:lnTo>
                  <a:lnTo>
                    <a:pt x="1019" y="1203"/>
                  </a:lnTo>
                  <a:lnTo>
                    <a:pt x="1013" y="1206"/>
                  </a:lnTo>
                  <a:lnTo>
                    <a:pt x="1008" y="1209"/>
                  </a:lnTo>
                  <a:lnTo>
                    <a:pt x="1003" y="1213"/>
                  </a:lnTo>
                  <a:lnTo>
                    <a:pt x="999" y="1218"/>
                  </a:lnTo>
                  <a:lnTo>
                    <a:pt x="996" y="1223"/>
                  </a:lnTo>
                  <a:lnTo>
                    <a:pt x="993" y="1228"/>
                  </a:lnTo>
                  <a:lnTo>
                    <a:pt x="990" y="1235"/>
                  </a:lnTo>
                  <a:lnTo>
                    <a:pt x="989" y="1241"/>
                  </a:lnTo>
                  <a:lnTo>
                    <a:pt x="986" y="1256"/>
                  </a:lnTo>
                  <a:lnTo>
                    <a:pt x="986" y="1273"/>
                  </a:lnTo>
                  <a:lnTo>
                    <a:pt x="978" y="1280"/>
                  </a:lnTo>
                  <a:lnTo>
                    <a:pt x="970" y="1288"/>
                  </a:lnTo>
                  <a:lnTo>
                    <a:pt x="965" y="1296"/>
                  </a:lnTo>
                  <a:lnTo>
                    <a:pt x="960" y="1305"/>
                  </a:lnTo>
                  <a:lnTo>
                    <a:pt x="953" y="1326"/>
                  </a:lnTo>
                  <a:lnTo>
                    <a:pt x="945" y="1348"/>
                  </a:lnTo>
                  <a:lnTo>
                    <a:pt x="925" y="1346"/>
                  </a:lnTo>
                  <a:lnTo>
                    <a:pt x="906" y="1345"/>
                  </a:lnTo>
                  <a:lnTo>
                    <a:pt x="912" y="1353"/>
                  </a:lnTo>
                  <a:lnTo>
                    <a:pt x="919" y="1363"/>
                  </a:lnTo>
                  <a:lnTo>
                    <a:pt x="922" y="1369"/>
                  </a:lnTo>
                  <a:lnTo>
                    <a:pt x="925" y="1375"/>
                  </a:lnTo>
                  <a:lnTo>
                    <a:pt x="925" y="1379"/>
                  </a:lnTo>
                  <a:lnTo>
                    <a:pt x="923" y="1383"/>
                  </a:lnTo>
                  <a:lnTo>
                    <a:pt x="919" y="1389"/>
                  </a:lnTo>
                  <a:lnTo>
                    <a:pt x="912" y="1393"/>
                  </a:lnTo>
                  <a:lnTo>
                    <a:pt x="905" y="1396"/>
                  </a:lnTo>
                  <a:lnTo>
                    <a:pt x="898" y="1398"/>
                  </a:lnTo>
                  <a:lnTo>
                    <a:pt x="882" y="1399"/>
                  </a:lnTo>
                  <a:lnTo>
                    <a:pt x="869" y="1405"/>
                  </a:lnTo>
                  <a:lnTo>
                    <a:pt x="873" y="1409"/>
                  </a:lnTo>
                  <a:lnTo>
                    <a:pt x="875" y="1415"/>
                  </a:lnTo>
                  <a:lnTo>
                    <a:pt x="876" y="1420"/>
                  </a:lnTo>
                  <a:lnTo>
                    <a:pt x="873" y="1428"/>
                  </a:lnTo>
                  <a:lnTo>
                    <a:pt x="873" y="1428"/>
                  </a:lnTo>
                  <a:lnTo>
                    <a:pt x="872" y="1428"/>
                  </a:lnTo>
                  <a:lnTo>
                    <a:pt x="862" y="1426"/>
                  </a:lnTo>
                  <a:lnTo>
                    <a:pt x="853" y="1426"/>
                  </a:lnTo>
                  <a:lnTo>
                    <a:pt x="853" y="1428"/>
                  </a:lnTo>
                  <a:lnTo>
                    <a:pt x="853" y="1428"/>
                  </a:lnTo>
                  <a:lnTo>
                    <a:pt x="859" y="1436"/>
                  </a:lnTo>
                  <a:lnTo>
                    <a:pt x="865" y="1445"/>
                  </a:lnTo>
                  <a:lnTo>
                    <a:pt x="863" y="1462"/>
                  </a:lnTo>
                  <a:lnTo>
                    <a:pt x="859" y="1475"/>
                  </a:lnTo>
                  <a:lnTo>
                    <a:pt x="853" y="1478"/>
                  </a:lnTo>
                  <a:lnTo>
                    <a:pt x="849" y="1480"/>
                  </a:lnTo>
                  <a:lnTo>
                    <a:pt x="849" y="1486"/>
                  </a:lnTo>
                  <a:lnTo>
                    <a:pt x="850" y="1490"/>
                  </a:lnTo>
                  <a:lnTo>
                    <a:pt x="852" y="1493"/>
                  </a:lnTo>
                  <a:lnTo>
                    <a:pt x="855" y="1496"/>
                  </a:lnTo>
                  <a:lnTo>
                    <a:pt x="860" y="1497"/>
                  </a:lnTo>
                  <a:lnTo>
                    <a:pt x="863" y="1499"/>
                  </a:lnTo>
                  <a:lnTo>
                    <a:pt x="868" y="1502"/>
                  </a:lnTo>
                  <a:lnTo>
                    <a:pt x="870" y="1503"/>
                  </a:lnTo>
                  <a:lnTo>
                    <a:pt x="870" y="1512"/>
                  </a:lnTo>
                  <a:lnTo>
                    <a:pt x="869" y="1519"/>
                  </a:lnTo>
                  <a:lnTo>
                    <a:pt x="866" y="1525"/>
                  </a:lnTo>
                  <a:lnTo>
                    <a:pt x="863" y="1530"/>
                  </a:lnTo>
                  <a:lnTo>
                    <a:pt x="859" y="1543"/>
                  </a:lnTo>
                  <a:lnTo>
                    <a:pt x="856" y="1556"/>
                  </a:lnTo>
                  <a:lnTo>
                    <a:pt x="868" y="1565"/>
                  </a:lnTo>
                  <a:lnTo>
                    <a:pt x="886" y="1577"/>
                  </a:lnTo>
                  <a:lnTo>
                    <a:pt x="905" y="1592"/>
                  </a:lnTo>
                  <a:lnTo>
                    <a:pt x="913" y="1599"/>
                  </a:lnTo>
                  <a:lnTo>
                    <a:pt x="892" y="1599"/>
                  </a:lnTo>
                  <a:lnTo>
                    <a:pt x="876" y="1597"/>
                  </a:lnTo>
                  <a:lnTo>
                    <a:pt x="863" y="1593"/>
                  </a:lnTo>
                  <a:lnTo>
                    <a:pt x="852" y="1587"/>
                  </a:lnTo>
                  <a:lnTo>
                    <a:pt x="833" y="1573"/>
                  </a:lnTo>
                  <a:lnTo>
                    <a:pt x="808" y="1555"/>
                  </a:lnTo>
                  <a:lnTo>
                    <a:pt x="809" y="1550"/>
                  </a:lnTo>
                  <a:lnTo>
                    <a:pt x="809" y="1545"/>
                  </a:lnTo>
                  <a:lnTo>
                    <a:pt x="809" y="1543"/>
                  </a:lnTo>
                  <a:lnTo>
                    <a:pt x="809" y="1540"/>
                  </a:lnTo>
                  <a:lnTo>
                    <a:pt x="808" y="1539"/>
                  </a:lnTo>
                  <a:lnTo>
                    <a:pt x="806" y="1537"/>
                  </a:lnTo>
                  <a:lnTo>
                    <a:pt x="792" y="1526"/>
                  </a:lnTo>
                  <a:lnTo>
                    <a:pt x="779" y="1513"/>
                  </a:lnTo>
                  <a:lnTo>
                    <a:pt x="788" y="1513"/>
                  </a:lnTo>
                  <a:lnTo>
                    <a:pt x="796" y="1515"/>
                  </a:lnTo>
                  <a:lnTo>
                    <a:pt x="795" y="1512"/>
                  </a:lnTo>
                  <a:lnTo>
                    <a:pt x="795" y="1510"/>
                  </a:lnTo>
                  <a:lnTo>
                    <a:pt x="788" y="1506"/>
                  </a:lnTo>
                  <a:lnTo>
                    <a:pt x="779" y="1502"/>
                  </a:lnTo>
                  <a:lnTo>
                    <a:pt x="772" y="1496"/>
                  </a:lnTo>
                  <a:lnTo>
                    <a:pt x="768" y="1490"/>
                  </a:lnTo>
                  <a:lnTo>
                    <a:pt x="772" y="1490"/>
                  </a:lnTo>
                  <a:lnTo>
                    <a:pt x="776" y="1489"/>
                  </a:lnTo>
                  <a:lnTo>
                    <a:pt x="776" y="1485"/>
                  </a:lnTo>
                  <a:lnTo>
                    <a:pt x="776" y="1480"/>
                  </a:lnTo>
                  <a:lnTo>
                    <a:pt x="783" y="1480"/>
                  </a:lnTo>
                  <a:lnTo>
                    <a:pt x="791" y="1480"/>
                  </a:lnTo>
                  <a:lnTo>
                    <a:pt x="791" y="1475"/>
                  </a:lnTo>
                  <a:lnTo>
                    <a:pt x="791" y="1470"/>
                  </a:lnTo>
                  <a:lnTo>
                    <a:pt x="786" y="1468"/>
                  </a:lnTo>
                  <a:lnTo>
                    <a:pt x="783" y="1465"/>
                  </a:lnTo>
                  <a:lnTo>
                    <a:pt x="781" y="1462"/>
                  </a:lnTo>
                  <a:lnTo>
                    <a:pt x="781" y="1458"/>
                  </a:lnTo>
                  <a:lnTo>
                    <a:pt x="781" y="1449"/>
                  </a:lnTo>
                  <a:lnTo>
                    <a:pt x="781" y="1438"/>
                  </a:lnTo>
                  <a:lnTo>
                    <a:pt x="776" y="1435"/>
                  </a:lnTo>
                  <a:lnTo>
                    <a:pt x="772" y="1429"/>
                  </a:lnTo>
                  <a:lnTo>
                    <a:pt x="771" y="1429"/>
                  </a:lnTo>
                  <a:lnTo>
                    <a:pt x="769" y="1429"/>
                  </a:lnTo>
                  <a:lnTo>
                    <a:pt x="768" y="1438"/>
                  </a:lnTo>
                  <a:lnTo>
                    <a:pt x="766" y="1446"/>
                  </a:lnTo>
                  <a:lnTo>
                    <a:pt x="765" y="1446"/>
                  </a:lnTo>
                  <a:lnTo>
                    <a:pt x="763" y="1445"/>
                  </a:lnTo>
                  <a:lnTo>
                    <a:pt x="762" y="1426"/>
                  </a:lnTo>
                  <a:lnTo>
                    <a:pt x="759" y="1409"/>
                  </a:lnTo>
                  <a:lnTo>
                    <a:pt x="755" y="1392"/>
                  </a:lnTo>
                  <a:lnTo>
                    <a:pt x="751" y="1373"/>
                  </a:lnTo>
                  <a:lnTo>
                    <a:pt x="751" y="1358"/>
                  </a:lnTo>
                  <a:lnTo>
                    <a:pt x="751" y="1343"/>
                  </a:lnTo>
                  <a:lnTo>
                    <a:pt x="752" y="1328"/>
                  </a:lnTo>
                  <a:lnTo>
                    <a:pt x="752" y="1313"/>
                  </a:lnTo>
                  <a:lnTo>
                    <a:pt x="748" y="1290"/>
                  </a:lnTo>
                  <a:lnTo>
                    <a:pt x="745" y="1265"/>
                  </a:lnTo>
                  <a:lnTo>
                    <a:pt x="743" y="1239"/>
                  </a:lnTo>
                  <a:lnTo>
                    <a:pt x="741" y="1213"/>
                  </a:lnTo>
                  <a:lnTo>
                    <a:pt x="738" y="1192"/>
                  </a:lnTo>
                  <a:lnTo>
                    <a:pt x="738" y="1172"/>
                  </a:lnTo>
                  <a:lnTo>
                    <a:pt x="738" y="1162"/>
                  </a:lnTo>
                  <a:lnTo>
                    <a:pt x="736" y="1152"/>
                  </a:lnTo>
                  <a:lnTo>
                    <a:pt x="735" y="1143"/>
                  </a:lnTo>
                  <a:lnTo>
                    <a:pt x="732" y="1136"/>
                  </a:lnTo>
                  <a:lnTo>
                    <a:pt x="716" y="1129"/>
                  </a:lnTo>
                  <a:lnTo>
                    <a:pt x="703" y="1121"/>
                  </a:lnTo>
                  <a:lnTo>
                    <a:pt x="691" y="1111"/>
                  </a:lnTo>
                  <a:lnTo>
                    <a:pt x="678" y="1099"/>
                  </a:lnTo>
                  <a:lnTo>
                    <a:pt x="668" y="1086"/>
                  </a:lnTo>
                  <a:lnTo>
                    <a:pt x="658" y="1073"/>
                  </a:lnTo>
                  <a:lnTo>
                    <a:pt x="649" y="1059"/>
                  </a:lnTo>
                  <a:lnTo>
                    <a:pt x="642" y="1045"/>
                  </a:lnTo>
                  <a:lnTo>
                    <a:pt x="636" y="1026"/>
                  </a:lnTo>
                  <a:lnTo>
                    <a:pt x="632" y="1009"/>
                  </a:lnTo>
                  <a:lnTo>
                    <a:pt x="615" y="991"/>
                  </a:lnTo>
                  <a:lnTo>
                    <a:pt x="598" y="971"/>
                  </a:lnTo>
                  <a:lnTo>
                    <a:pt x="601" y="958"/>
                  </a:lnTo>
                  <a:lnTo>
                    <a:pt x="606" y="946"/>
                  </a:lnTo>
                  <a:lnTo>
                    <a:pt x="611" y="946"/>
                  </a:lnTo>
                  <a:lnTo>
                    <a:pt x="613" y="946"/>
                  </a:lnTo>
                  <a:lnTo>
                    <a:pt x="615" y="945"/>
                  </a:lnTo>
                  <a:lnTo>
                    <a:pt x="616" y="942"/>
                  </a:lnTo>
                  <a:lnTo>
                    <a:pt x="616" y="941"/>
                  </a:lnTo>
                  <a:lnTo>
                    <a:pt x="615" y="939"/>
                  </a:lnTo>
                  <a:lnTo>
                    <a:pt x="606" y="938"/>
                  </a:lnTo>
                  <a:lnTo>
                    <a:pt x="601" y="935"/>
                  </a:lnTo>
                  <a:lnTo>
                    <a:pt x="601" y="929"/>
                  </a:lnTo>
                  <a:lnTo>
                    <a:pt x="599" y="925"/>
                  </a:lnTo>
                  <a:lnTo>
                    <a:pt x="606" y="909"/>
                  </a:lnTo>
                  <a:lnTo>
                    <a:pt x="612" y="892"/>
                  </a:lnTo>
                  <a:lnTo>
                    <a:pt x="619" y="891"/>
                  </a:lnTo>
                  <a:lnTo>
                    <a:pt x="623" y="891"/>
                  </a:lnTo>
                  <a:lnTo>
                    <a:pt x="625" y="888"/>
                  </a:lnTo>
                  <a:lnTo>
                    <a:pt x="626" y="886"/>
                  </a:lnTo>
                  <a:lnTo>
                    <a:pt x="628" y="881"/>
                  </a:lnTo>
                  <a:lnTo>
                    <a:pt x="632" y="874"/>
                  </a:lnTo>
                  <a:lnTo>
                    <a:pt x="638" y="862"/>
                  </a:lnTo>
                  <a:lnTo>
                    <a:pt x="642" y="851"/>
                  </a:lnTo>
                  <a:lnTo>
                    <a:pt x="642" y="841"/>
                  </a:lnTo>
                  <a:lnTo>
                    <a:pt x="642" y="831"/>
                  </a:lnTo>
                  <a:lnTo>
                    <a:pt x="641" y="822"/>
                  </a:lnTo>
                  <a:lnTo>
                    <a:pt x="639" y="814"/>
                  </a:lnTo>
                  <a:lnTo>
                    <a:pt x="639" y="805"/>
                  </a:lnTo>
                  <a:lnTo>
                    <a:pt x="641" y="796"/>
                  </a:lnTo>
                  <a:lnTo>
                    <a:pt x="635" y="795"/>
                  </a:lnTo>
                  <a:lnTo>
                    <a:pt x="631" y="794"/>
                  </a:lnTo>
                  <a:lnTo>
                    <a:pt x="626" y="794"/>
                  </a:lnTo>
                  <a:lnTo>
                    <a:pt x="621" y="795"/>
                  </a:lnTo>
                  <a:lnTo>
                    <a:pt x="618" y="796"/>
                  </a:lnTo>
                  <a:lnTo>
                    <a:pt x="615" y="798"/>
                  </a:lnTo>
                  <a:lnTo>
                    <a:pt x="616" y="804"/>
                  </a:lnTo>
                  <a:lnTo>
                    <a:pt x="618" y="808"/>
                  </a:lnTo>
                  <a:lnTo>
                    <a:pt x="616" y="811"/>
                  </a:lnTo>
                  <a:lnTo>
                    <a:pt x="611" y="812"/>
                  </a:lnTo>
                  <a:lnTo>
                    <a:pt x="605" y="806"/>
                  </a:lnTo>
                  <a:lnTo>
                    <a:pt x="598" y="804"/>
                  </a:lnTo>
                  <a:lnTo>
                    <a:pt x="591" y="801"/>
                  </a:lnTo>
                  <a:lnTo>
                    <a:pt x="582" y="796"/>
                  </a:lnTo>
                  <a:lnTo>
                    <a:pt x="575" y="791"/>
                  </a:lnTo>
                  <a:lnTo>
                    <a:pt x="568" y="785"/>
                  </a:lnTo>
                  <a:lnTo>
                    <a:pt x="564" y="778"/>
                  </a:lnTo>
                  <a:lnTo>
                    <a:pt x="558" y="769"/>
                  </a:lnTo>
                  <a:lnTo>
                    <a:pt x="551" y="752"/>
                  </a:lnTo>
                  <a:lnTo>
                    <a:pt x="542" y="734"/>
                  </a:lnTo>
                  <a:lnTo>
                    <a:pt x="538" y="732"/>
                  </a:lnTo>
                  <a:lnTo>
                    <a:pt x="535" y="732"/>
                  </a:lnTo>
                  <a:lnTo>
                    <a:pt x="532" y="735"/>
                  </a:lnTo>
                  <a:lnTo>
                    <a:pt x="531" y="739"/>
                  </a:lnTo>
                  <a:lnTo>
                    <a:pt x="522" y="738"/>
                  </a:lnTo>
                  <a:lnTo>
                    <a:pt x="518" y="735"/>
                  </a:lnTo>
                  <a:lnTo>
                    <a:pt x="515" y="731"/>
                  </a:lnTo>
                  <a:lnTo>
                    <a:pt x="509" y="727"/>
                  </a:lnTo>
                  <a:lnTo>
                    <a:pt x="504" y="728"/>
                  </a:lnTo>
                  <a:lnTo>
                    <a:pt x="495" y="728"/>
                  </a:lnTo>
                  <a:lnTo>
                    <a:pt x="484" y="712"/>
                  </a:lnTo>
                  <a:lnTo>
                    <a:pt x="474" y="697"/>
                  </a:lnTo>
                  <a:lnTo>
                    <a:pt x="468" y="695"/>
                  </a:lnTo>
                  <a:lnTo>
                    <a:pt x="464" y="697"/>
                  </a:lnTo>
                  <a:lnTo>
                    <a:pt x="461" y="698"/>
                  </a:lnTo>
                  <a:lnTo>
                    <a:pt x="456" y="699"/>
                  </a:lnTo>
                  <a:lnTo>
                    <a:pt x="454" y="702"/>
                  </a:lnTo>
                  <a:lnTo>
                    <a:pt x="449" y="704"/>
                  </a:lnTo>
                  <a:lnTo>
                    <a:pt x="446" y="705"/>
                  </a:lnTo>
                  <a:lnTo>
                    <a:pt x="442" y="705"/>
                  </a:lnTo>
                  <a:lnTo>
                    <a:pt x="429" y="702"/>
                  </a:lnTo>
                  <a:lnTo>
                    <a:pt x="416" y="698"/>
                  </a:lnTo>
                  <a:lnTo>
                    <a:pt x="404" y="692"/>
                  </a:lnTo>
                  <a:lnTo>
                    <a:pt x="391" y="684"/>
                  </a:lnTo>
                  <a:lnTo>
                    <a:pt x="379" y="677"/>
                  </a:lnTo>
                  <a:lnTo>
                    <a:pt x="368" y="667"/>
                  </a:lnTo>
                  <a:lnTo>
                    <a:pt x="359" y="658"/>
                  </a:lnTo>
                  <a:lnTo>
                    <a:pt x="351" y="649"/>
                  </a:lnTo>
                  <a:lnTo>
                    <a:pt x="354" y="642"/>
                  </a:lnTo>
                  <a:lnTo>
                    <a:pt x="354" y="635"/>
                  </a:lnTo>
                  <a:lnTo>
                    <a:pt x="354" y="627"/>
                  </a:lnTo>
                  <a:lnTo>
                    <a:pt x="351" y="618"/>
                  </a:lnTo>
                  <a:lnTo>
                    <a:pt x="345" y="601"/>
                  </a:lnTo>
                  <a:lnTo>
                    <a:pt x="335" y="582"/>
                  </a:lnTo>
                  <a:lnTo>
                    <a:pt x="325" y="562"/>
                  </a:lnTo>
                  <a:lnTo>
                    <a:pt x="314" y="544"/>
                  </a:lnTo>
                  <a:lnTo>
                    <a:pt x="309" y="534"/>
                  </a:lnTo>
                  <a:lnTo>
                    <a:pt x="307" y="525"/>
                  </a:lnTo>
                  <a:lnTo>
                    <a:pt x="304" y="515"/>
                  </a:lnTo>
                  <a:lnTo>
                    <a:pt x="301" y="507"/>
                  </a:lnTo>
                  <a:lnTo>
                    <a:pt x="298" y="504"/>
                  </a:lnTo>
                  <a:lnTo>
                    <a:pt x="294" y="504"/>
                  </a:lnTo>
                  <a:lnTo>
                    <a:pt x="291" y="502"/>
                  </a:lnTo>
                  <a:lnTo>
                    <a:pt x="287" y="504"/>
                  </a:lnTo>
                  <a:lnTo>
                    <a:pt x="288" y="518"/>
                  </a:lnTo>
                  <a:lnTo>
                    <a:pt x="291" y="532"/>
                  </a:lnTo>
                  <a:lnTo>
                    <a:pt x="295" y="547"/>
                  </a:lnTo>
                  <a:lnTo>
                    <a:pt x="299" y="559"/>
                  </a:lnTo>
                  <a:lnTo>
                    <a:pt x="305" y="572"/>
                  </a:lnTo>
                  <a:lnTo>
                    <a:pt x="309" y="584"/>
                  </a:lnTo>
                  <a:lnTo>
                    <a:pt x="315" y="597"/>
                  </a:lnTo>
                  <a:lnTo>
                    <a:pt x="318" y="611"/>
                  </a:lnTo>
                  <a:lnTo>
                    <a:pt x="317" y="611"/>
                  </a:lnTo>
                  <a:lnTo>
                    <a:pt x="315" y="611"/>
                  </a:lnTo>
                  <a:lnTo>
                    <a:pt x="309" y="611"/>
                  </a:lnTo>
                  <a:lnTo>
                    <a:pt x="307" y="609"/>
                  </a:lnTo>
                  <a:lnTo>
                    <a:pt x="299" y="601"/>
                  </a:lnTo>
                  <a:lnTo>
                    <a:pt x="292" y="594"/>
                  </a:lnTo>
                  <a:lnTo>
                    <a:pt x="294" y="588"/>
                  </a:lnTo>
                  <a:lnTo>
                    <a:pt x="294" y="581"/>
                  </a:lnTo>
                  <a:lnTo>
                    <a:pt x="294" y="577"/>
                  </a:lnTo>
                  <a:lnTo>
                    <a:pt x="291" y="574"/>
                  </a:lnTo>
                  <a:lnTo>
                    <a:pt x="289" y="571"/>
                  </a:lnTo>
                  <a:lnTo>
                    <a:pt x="287" y="568"/>
                  </a:lnTo>
                  <a:lnTo>
                    <a:pt x="279" y="564"/>
                  </a:lnTo>
                  <a:lnTo>
                    <a:pt x="274" y="561"/>
                  </a:lnTo>
                  <a:lnTo>
                    <a:pt x="277" y="555"/>
                  </a:lnTo>
                  <a:lnTo>
                    <a:pt x="281" y="549"/>
                  </a:lnTo>
                  <a:lnTo>
                    <a:pt x="265" y="472"/>
                  </a:lnTo>
                  <a:lnTo>
                    <a:pt x="255" y="467"/>
                  </a:lnTo>
                  <a:lnTo>
                    <a:pt x="244" y="462"/>
                  </a:lnTo>
                  <a:lnTo>
                    <a:pt x="244" y="451"/>
                  </a:lnTo>
                  <a:lnTo>
                    <a:pt x="242" y="442"/>
                  </a:lnTo>
                  <a:lnTo>
                    <a:pt x="244" y="435"/>
                  </a:lnTo>
                  <a:lnTo>
                    <a:pt x="247" y="425"/>
                  </a:lnTo>
                  <a:lnTo>
                    <a:pt x="244" y="424"/>
                  </a:lnTo>
                  <a:lnTo>
                    <a:pt x="242" y="422"/>
                  </a:lnTo>
                  <a:lnTo>
                    <a:pt x="241" y="420"/>
                  </a:lnTo>
                  <a:lnTo>
                    <a:pt x="239" y="417"/>
                  </a:lnTo>
                  <a:lnTo>
                    <a:pt x="239" y="411"/>
                  </a:lnTo>
                  <a:lnTo>
                    <a:pt x="239" y="402"/>
                  </a:lnTo>
                  <a:lnTo>
                    <a:pt x="252" y="375"/>
                  </a:lnTo>
                  <a:lnTo>
                    <a:pt x="269" y="344"/>
                  </a:lnTo>
                  <a:lnTo>
                    <a:pt x="279" y="328"/>
                  </a:lnTo>
                  <a:lnTo>
                    <a:pt x="289" y="314"/>
                  </a:lnTo>
                  <a:lnTo>
                    <a:pt x="299" y="302"/>
                  </a:lnTo>
                  <a:lnTo>
                    <a:pt x="308" y="295"/>
                  </a:lnTo>
                  <a:lnTo>
                    <a:pt x="307" y="294"/>
                  </a:lnTo>
                  <a:lnTo>
                    <a:pt x="307" y="292"/>
                  </a:lnTo>
                  <a:lnTo>
                    <a:pt x="298" y="288"/>
                  </a:lnTo>
                  <a:lnTo>
                    <a:pt x="294" y="282"/>
                  </a:lnTo>
                  <a:lnTo>
                    <a:pt x="289" y="275"/>
                  </a:lnTo>
                  <a:lnTo>
                    <a:pt x="285" y="268"/>
                  </a:lnTo>
                  <a:lnTo>
                    <a:pt x="287" y="265"/>
                  </a:lnTo>
                  <a:lnTo>
                    <a:pt x="287" y="261"/>
                  </a:lnTo>
                  <a:lnTo>
                    <a:pt x="292" y="260"/>
                  </a:lnTo>
                  <a:lnTo>
                    <a:pt x="295" y="260"/>
                  </a:lnTo>
                  <a:lnTo>
                    <a:pt x="299" y="261"/>
                  </a:lnTo>
                  <a:lnTo>
                    <a:pt x="302" y="263"/>
                  </a:lnTo>
                  <a:lnTo>
                    <a:pt x="307" y="267"/>
                  </a:lnTo>
                  <a:lnTo>
                    <a:pt x="309" y="272"/>
                  </a:lnTo>
                  <a:lnTo>
                    <a:pt x="312" y="290"/>
                  </a:lnTo>
                  <a:lnTo>
                    <a:pt x="315" y="305"/>
                  </a:lnTo>
                  <a:lnTo>
                    <a:pt x="315" y="305"/>
                  </a:lnTo>
                  <a:lnTo>
                    <a:pt x="317" y="305"/>
                  </a:lnTo>
                  <a:lnTo>
                    <a:pt x="324" y="292"/>
                  </a:lnTo>
                  <a:lnTo>
                    <a:pt x="328" y="281"/>
                  </a:lnTo>
                  <a:lnTo>
                    <a:pt x="317" y="267"/>
                  </a:lnTo>
                  <a:lnTo>
                    <a:pt x="304" y="253"/>
                  </a:lnTo>
                  <a:lnTo>
                    <a:pt x="308" y="247"/>
                  </a:lnTo>
                  <a:lnTo>
                    <a:pt x="308" y="240"/>
                  </a:lnTo>
                  <a:lnTo>
                    <a:pt x="307" y="234"/>
                  </a:lnTo>
                  <a:lnTo>
                    <a:pt x="304" y="227"/>
                  </a:lnTo>
                  <a:lnTo>
                    <a:pt x="314" y="214"/>
                  </a:lnTo>
                  <a:lnTo>
                    <a:pt x="325" y="203"/>
                  </a:lnTo>
                  <a:lnTo>
                    <a:pt x="315" y="203"/>
                  </a:lnTo>
                  <a:lnTo>
                    <a:pt x="308" y="204"/>
                  </a:lnTo>
                  <a:lnTo>
                    <a:pt x="301" y="207"/>
                  </a:lnTo>
                  <a:lnTo>
                    <a:pt x="292" y="210"/>
                  </a:lnTo>
                  <a:lnTo>
                    <a:pt x="301" y="203"/>
                  </a:lnTo>
                  <a:lnTo>
                    <a:pt x="307" y="195"/>
                  </a:lnTo>
                  <a:lnTo>
                    <a:pt x="309" y="191"/>
                  </a:lnTo>
                  <a:lnTo>
                    <a:pt x="312" y="187"/>
                  </a:lnTo>
                  <a:lnTo>
                    <a:pt x="315" y="181"/>
                  </a:lnTo>
                  <a:lnTo>
                    <a:pt x="317" y="174"/>
                  </a:lnTo>
                  <a:lnTo>
                    <a:pt x="311" y="174"/>
                  </a:lnTo>
                  <a:lnTo>
                    <a:pt x="307" y="173"/>
                  </a:lnTo>
                  <a:lnTo>
                    <a:pt x="308" y="171"/>
                  </a:lnTo>
                  <a:lnTo>
                    <a:pt x="311" y="168"/>
                  </a:lnTo>
                  <a:lnTo>
                    <a:pt x="312" y="165"/>
                  </a:lnTo>
                  <a:lnTo>
                    <a:pt x="315" y="164"/>
                  </a:lnTo>
                  <a:lnTo>
                    <a:pt x="315" y="163"/>
                  </a:lnTo>
                  <a:lnTo>
                    <a:pt x="315" y="161"/>
                  </a:lnTo>
                  <a:lnTo>
                    <a:pt x="302" y="165"/>
                  </a:lnTo>
                  <a:lnTo>
                    <a:pt x="291" y="168"/>
                  </a:lnTo>
                  <a:lnTo>
                    <a:pt x="288" y="167"/>
                  </a:lnTo>
                  <a:lnTo>
                    <a:pt x="284" y="165"/>
                  </a:lnTo>
                  <a:lnTo>
                    <a:pt x="287" y="160"/>
                  </a:lnTo>
                  <a:lnTo>
                    <a:pt x="289" y="153"/>
                  </a:lnTo>
                  <a:lnTo>
                    <a:pt x="269" y="150"/>
                  </a:lnTo>
                  <a:lnTo>
                    <a:pt x="251" y="145"/>
                  </a:lnTo>
                  <a:lnTo>
                    <a:pt x="235" y="140"/>
                  </a:lnTo>
                  <a:lnTo>
                    <a:pt x="225" y="140"/>
                  </a:lnTo>
                  <a:lnTo>
                    <a:pt x="218" y="145"/>
                  </a:lnTo>
                  <a:lnTo>
                    <a:pt x="211" y="153"/>
                  </a:lnTo>
                  <a:lnTo>
                    <a:pt x="202" y="154"/>
                  </a:lnTo>
                  <a:lnTo>
                    <a:pt x="195" y="155"/>
                  </a:lnTo>
                  <a:lnTo>
                    <a:pt x="189" y="154"/>
                  </a:lnTo>
                  <a:lnTo>
                    <a:pt x="184" y="153"/>
                  </a:lnTo>
                  <a:lnTo>
                    <a:pt x="178" y="153"/>
                  </a:lnTo>
                  <a:lnTo>
                    <a:pt x="172" y="151"/>
                  </a:lnTo>
                  <a:lnTo>
                    <a:pt x="167" y="151"/>
                  </a:lnTo>
                  <a:lnTo>
                    <a:pt x="161" y="153"/>
                  </a:lnTo>
                  <a:lnTo>
                    <a:pt x="155" y="155"/>
                  </a:lnTo>
                  <a:lnTo>
                    <a:pt x="151" y="160"/>
                  </a:lnTo>
                  <a:lnTo>
                    <a:pt x="148" y="164"/>
                  </a:lnTo>
                  <a:lnTo>
                    <a:pt x="144" y="168"/>
                  </a:lnTo>
                  <a:lnTo>
                    <a:pt x="141" y="171"/>
                  </a:lnTo>
                  <a:lnTo>
                    <a:pt x="135" y="174"/>
                  </a:lnTo>
                  <a:lnTo>
                    <a:pt x="129" y="175"/>
                  </a:lnTo>
                  <a:lnTo>
                    <a:pt x="124" y="177"/>
                  </a:lnTo>
                  <a:lnTo>
                    <a:pt x="111" y="178"/>
                  </a:lnTo>
                  <a:lnTo>
                    <a:pt x="101" y="181"/>
                  </a:lnTo>
                  <a:lnTo>
                    <a:pt x="100" y="185"/>
                  </a:lnTo>
                  <a:lnTo>
                    <a:pt x="98" y="190"/>
                  </a:lnTo>
                  <a:lnTo>
                    <a:pt x="87" y="190"/>
                  </a:lnTo>
                  <a:lnTo>
                    <a:pt x="78" y="191"/>
                  </a:lnTo>
                  <a:lnTo>
                    <a:pt x="70" y="193"/>
                  </a:lnTo>
                  <a:lnTo>
                    <a:pt x="62" y="195"/>
                  </a:lnTo>
                  <a:lnTo>
                    <a:pt x="48" y="203"/>
                  </a:lnTo>
                  <a:lnTo>
                    <a:pt x="32" y="208"/>
                  </a:lnTo>
                  <a:lnTo>
                    <a:pt x="31" y="205"/>
                  </a:lnTo>
                  <a:lnTo>
                    <a:pt x="28" y="203"/>
                  </a:lnTo>
                  <a:lnTo>
                    <a:pt x="15" y="207"/>
                  </a:lnTo>
                  <a:lnTo>
                    <a:pt x="0" y="211"/>
                  </a:lnTo>
                  <a:lnTo>
                    <a:pt x="0" y="210"/>
                  </a:lnTo>
                  <a:lnTo>
                    <a:pt x="1" y="207"/>
                  </a:lnTo>
                  <a:lnTo>
                    <a:pt x="31" y="198"/>
                  </a:lnTo>
                  <a:lnTo>
                    <a:pt x="65" y="191"/>
                  </a:lnTo>
                  <a:lnTo>
                    <a:pt x="81" y="185"/>
                  </a:lnTo>
                  <a:lnTo>
                    <a:pt x="97" y="180"/>
                  </a:lnTo>
                  <a:lnTo>
                    <a:pt x="109" y="174"/>
                  </a:lnTo>
                  <a:lnTo>
                    <a:pt x="119" y="165"/>
                  </a:lnTo>
                  <a:lnTo>
                    <a:pt x="118" y="164"/>
                  </a:lnTo>
                  <a:lnTo>
                    <a:pt x="118" y="163"/>
                  </a:lnTo>
                  <a:lnTo>
                    <a:pt x="97" y="164"/>
                  </a:lnTo>
                  <a:lnTo>
                    <a:pt x="77" y="164"/>
                  </a:lnTo>
                  <a:lnTo>
                    <a:pt x="77" y="163"/>
                  </a:lnTo>
                  <a:lnTo>
                    <a:pt x="77" y="160"/>
                  </a:lnTo>
                  <a:lnTo>
                    <a:pt x="84" y="153"/>
                  </a:lnTo>
                  <a:lnTo>
                    <a:pt x="90" y="144"/>
                  </a:lnTo>
                  <a:lnTo>
                    <a:pt x="81" y="144"/>
                  </a:lnTo>
                  <a:lnTo>
                    <a:pt x="71" y="144"/>
                  </a:lnTo>
                  <a:lnTo>
                    <a:pt x="71" y="141"/>
                  </a:lnTo>
                  <a:lnTo>
                    <a:pt x="71" y="140"/>
                  </a:lnTo>
                  <a:lnTo>
                    <a:pt x="71" y="138"/>
                  </a:lnTo>
                  <a:lnTo>
                    <a:pt x="71" y="138"/>
                  </a:lnTo>
                  <a:lnTo>
                    <a:pt x="81" y="130"/>
                  </a:lnTo>
                  <a:lnTo>
                    <a:pt x="90" y="121"/>
                  </a:lnTo>
                  <a:lnTo>
                    <a:pt x="109" y="117"/>
                  </a:lnTo>
                  <a:lnTo>
                    <a:pt x="134" y="114"/>
                  </a:lnTo>
                  <a:lnTo>
                    <a:pt x="144" y="113"/>
                  </a:lnTo>
                  <a:lnTo>
                    <a:pt x="155" y="110"/>
                  </a:lnTo>
                  <a:lnTo>
                    <a:pt x="159" y="107"/>
                  </a:lnTo>
                  <a:lnTo>
                    <a:pt x="162" y="105"/>
                  </a:lnTo>
                  <a:lnTo>
                    <a:pt x="165" y="103"/>
                  </a:lnTo>
                  <a:lnTo>
                    <a:pt x="168" y="98"/>
                  </a:lnTo>
                  <a:lnTo>
                    <a:pt x="157" y="100"/>
                  </a:lnTo>
                  <a:lnTo>
                    <a:pt x="144" y="101"/>
                  </a:lnTo>
                  <a:lnTo>
                    <a:pt x="138" y="101"/>
                  </a:lnTo>
                  <a:lnTo>
                    <a:pt x="132" y="101"/>
                  </a:lnTo>
                  <a:lnTo>
                    <a:pt x="128" y="100"/>
                  </a:lnTo>
                  <a:lnTo>
                    <a:pt x="124" y="98"/>
                  </a:lnTo>
                  <a:lnTo>
                    <a:pt x="122" y="97"/>
                  </a:lnTo>
                  <a:lnTo>
                    <a:pt x="121" y="97"/>
                  </a:lnTo>
                  <a:lnTo>
                    <a:pt x="122" y="91"/>
                  </a:lnTo>
                  <a:lnTo>
                    <a:pt x="124" y="87"/>
                  </a:lnTo>
                  <a:lnTo>
                    <a:pt x="135" y="84"/>
                  </a:lnTo>
                  <a:lnTo>
                    <a:pt x="145" y="81"/>
                  </a:lnTo>
                  <a:lnTo>
                    <a:pt x="157" y="78"/>
                  </a:lnTo>
                  <a:lnTo>
                    <a:pt x="168" y="77"/>
                  </a:lnTo>
                  <a:lnTo>
                    <a:pt x="169" y="81"/>
                  </a:lnTo>
                  <a:lnTo>
                    <a:pt x="171" y="83"/>
                  </a:lnTo>
                  <a:lnTo>
                    <a:pt x="172" y="84"/>
                  </a:lnTo>
                  <a:lnTo>
                    <a:pt x="177" y="85"/>
                  </a:lnTo>
                  <a:lnTo>
                    <a:pt x="184" y="83"/>
                  </a:lnTo>
                  <a:lnTo>
                    <a:pt x="189" y="81"/>
                  </a:lnTo>
                  <a:lnTo>
                    <a:pt x="185" y="74"/>
                  </a:lnTo>
                  <a:lnTo>
                    <a:pt x="181" y="68"/>
                  </a:lnTo>
                  <a:lnTo>
                    <a:pt x="178" y="65"/>
                  </a:lnTo>
                  <a:lnTo>
                    <a:pt x="177" y="63"/>
                  </a:lnTo>
                  <a:lnTo>
                    <a:pt x="177" y="60"/>
                  </a:lnTo>
                  <a:lnTo>
                    <a:pt x="177" y="55"/>
                  </a:lnTo>
                  <a:lnTo>
                    <a:pt x="188" y="54"/>
                  </a:lnTo>
                  <a:lnTo>
                    <a:pt x="201" y="53"/>
                  </a:lnTo>
                  <a:lnTo>
                    <a:pt x="212" y="50"/>
                  </a:lnTo>
                  <a:lnTo>
                    <a:pt x="224" y="48"/>
                  </a:lnTo>
                  <a:lnTo>
                    <a:pt x="241" y="43"/>
                  </a:lnTo>
                  <a:lnTo>
                    <a:pt x="262" y="34"/>
                  </a:lnTo>
                  <a:lnTo>
                    <a:pt x="274" y="30"/>
                  </a:lnTo>
                  <a:lnTo>
                    <a:pt x="285" y="27"/>
                  </a:lnTo>
                  <a:lnTo>
                    <a:pt x="297" y="26"/>
                  </a:lnTo>
                  <a:lnTo>
                    <a:pt x="307" y="26"/>
                  </a:lnTo>
                  <a:lnTo>
                    <a:pt x="334" y="30"/>
                  </a:lnTo>
                  <a:lnTo>
                    <a:pt x="361" y="35"/>
                  </a:lnTo>
                  <a:lnTo>
                    <a:pt x="389" y="41"/>
                  </a:lnTo>
                  <a:lnTo>
                    <a:pt x="416" y="45"/>
                  </a:lnTo>
                  <a:lnTo>
                    <a:pt x="429" y="48"/>
                  </a:lnTo>
                  <a:lnTo>
                    <a:pt x="444" y="50"/>
                  </a:lnTo>
                  <a:lnTo>
                    <a:pt x="456" y="50"/>
                  </a:lnTo>
                  <a:lnTo>
                    <a:pt x="469" y="50"/>
                  </a:lnTo>
                  <a:lnTo>
                    <a:pt x="482" y="48"/>
                  </a:lnTo>
                  <a:lnTo>
                    <a:pt x="495" y="45"/>
                  </a:lnTo>
                  <a:lnTo>
                    <a:pt x="508" y="41"/>
                  </a:lnTo>
                  <a:lnTo>
                    <a:pt x="521" y="37"/>
                  </a:lnTo>
                  <a:lnTo>
                    <a:pt x="524" y="41"/>
                  </a:lnTo>
                  <a:lnTo>
                    <a:pt x="528" y="44"/>
                  </a:lnTo>
                  <a:lnTo>
                    <a:pt x="532" y="45"/>
                  </a:lnTo>
                  <a:lnTo>
                    <a:pt x="541" y="45"/>
                  </a:lnTo>
                  <a:lnTo>
                    <a:pt x="545" y="44"/>
                  </a:lnTo>
                  <a:lnTo>
                    <a:pt x="551" y="43"/>
                  </a:lnTo>
                  <a:lnTo>
                    <a:pt x="556" y="43"/>
                  </a:lnTo>
                  <a:lnTo>
                    <a:pt x="562" y="44"/>
                  </a:lnTo>
                  <a:lnTo>
                    <a:pt x="565" y="48"/>
                  </a:lnTo>
                  <a:lnTo>
                    <a:pt x="569" y="51"/>
                  </a:lnTo>
                  <a:lnTo>
                    <a:pt x="574" y="53"/>
                  </a:lnTo>
                  <a:lnTo>
                    <a:pt x="579" y="53"/>
                  </a:lnTo>
                  <a:lnTo>
                    <a:pt x="585" y="53"/>
                  </a:lnTo>
                  <a:lnTo>
                    <a:pt x="591" y="54"/>
                  </a:lnTo>
                  <a:lnTo>
                    <a:pt x="596" y="55"/>
                  </a:lnTo>
                  <a:lnTo>
                    <a:pt x="601" y="58"/>
                  </a:lnTo>
                  <a:lnTo>
                    <a:pt x="599" y="63"/>
                  </a:lnTo>
                  <a:lnTo>
                    <a:pt x="599" y="67"/>
                  </a:lnTo>
                  <a:lnTo>
                    <a:pt x="619" y="67"/>
                  </a:lnTo>
                  <a:lnTo>
                    <a:pt x="639" y="65"/>
                  </a:lnTo>
                  <a:lnTo>
                    <a:pt x="639" y="71"/>
                  </a:lnTo>
                  <a:lnTo>
                    <a:pt x="641" y="78"/>
                  </a:lnTo>
                  <a:lnTo>
                    <a:pt x="643" y="78"/>
                  </a:lnTo>
                  <a:lnTo>
                    <a:pt x="646" y="78"/>
                  </a:lnTo>
                  <a:lnTo>
                    <a:pt x="648" y="77"/>
                  </a:lnTo>
                  <a:lnTo>
                    <a:pt x="649" y="77"/>
                  </a:lnTo>
                  <a:lnTo>
                    <a:pt x="651" y="73"/>
                  </a:lnTo>
                  <a:lnTo>
                    <a:pt x="652" y="68"/>
                  </a:lnTo>
                  <a:lnTo>
                    <a:pt x="653" y="67"/>
                  </a:lnTo>
                  <a:lnTo>
                    <a:pt x="656" y="64"/>
                  </a:lnTo>
                  <a:lnTo>
                    <a:pt x="661" y="61"/>
                  </a:lnTo>
                  <a:lnTo>
                    <a:pt x="666" y="57"/>
                  </a:lnTo>
                  <a:lnTo>
                    <a:pt x="682" y="58"/>
                  </a:lnTo>
                  <a:lnTo>
                    <a:pt x="703" y="61"/>
                  </a:lnTo>
                  <a:lnTo>
                    <a:pt x="725" y="64"/>
                  </a:lnTo>
                  <a:lnTo>
                    <a:pt x="742" y="67"/>
                  </a:lnTo>
                  <a:lnTo>
                    <a:pt x="742" y="68"/>
                  </a:lnTo>
                  <a:lnTo>
                    <a:pt x="742" y="68"/>
                  </a:lnTo>
                  <a:lnTo>
                    <a:pt x="739" y="73"/>
                  </a:lnTo>
                  <a:lnTo>
                    <a:pt x="738" y="77"/>
                  </a:lnTo>
                  <a:lnTo>
                    <a:pt x="738" y="78"/>
                  </a:lnTo>
                  <a:lnTo>
                    <a:pt x="739" y="80"/>
                  </a:lnTo>
                  <a:lnTo>
                    <a:pt x="742" y="78"/>
                  </a:lnTo>
                  <a:lnTo>
                    <a:pt x="746" y="78"/>
                  </a:lnTo>
                  <a:lnTo>
                    <a:pt x="751" y="70"/>
                  </a:lnTo>
                  <a:lnTo>
                    <a:pt x="755" y="64"/>
                  </a:lnTo>
                  <a:lnTo>
                    <a:pt x="755" y="63"/>
                  </a:lnTo>
                  <a:lnTo>
                    <a:pt x="755" y="61"/>
                  </a:lnTo>
                  <a:lnTo>
                    <a:pt x="749" y="58"/>
                  </a:lnTo>
                  <a:lnTo>
                    <a:pt x="743" y="55"/>
                  </a:lnTo>
                  <a:lnTo>
                    <a:pt x="746" y="50"/>
                  </a:lnTo>
                  <a:lnTo>
                    <a:pt x="749" y="44"/>
                  </a:lnTo>
                  <a:lnTo>
                    <a:pt x="755" y="47"/>
                  </a:lnTo>
                  <a:lnTo>
                    <a:pt x="761" y="48"/>
                  </a:lnTo>
                  <a:lnTo>
                    <a:pt x="758" y="53"/>
                  </a:lnTo>
                  <a:lnTo>
                    <a:pt x="753" y="55"/>
                  </a:lnTo>
                  <a:lnTo>
                    <a:pt x="753" y="57"/>
                  </a:lnTo>
                  <a:lnTo>
                    <a:pt x="753" y="57"/>
                  </a:lnTo>
                  <a:lnTo>
                    <a:pt x="762" y="58"/>
                  </a:lnTo>
                  <a:lnTo>
                    <a:pt x="771" y="58"/>
                  </a:lnTo>
                  <a:lnTo>
                    <a:pt x="776" y="53"/>
                  </a:lnTo>
                  <a:lnTo>
                    <a:pt x="782" y="48"/>
                  </a:lnTo>
                  <a:lnTo>
                    <a:pt x="776" y="45"/>
                  </a:lnTo>
                  <a:lnTo>
                    <a:pt x="771" y="40"/>
                  </a:lnTo>
                  <a:lnTo>
                    <a:pt x="775" y="34"/>
                  </a:lnTo>
                  <a:lnTo>
                    <a:pt x="779" y="28"/>
                  </a:lnTo>
                  <a:lnTo>
                    <a:pt x="788" y="27"/>
                  </a:lnTo>
                  <a:lnTo>
                    <a:pt x="793" y="26"/>
                  </a:lnTo>
                  <a:lnTo>
                    <a:pt x="799" y="24"/>
                  </a:lnTo>
                  <a:lnTo>
                    <a:pt x="806" y="27"/>
                  </a:lnTo>
                  <a:lnTo>
                    <a:pt x="806" y="31"/>
                  </a:lnTo>
                  <a:lnTo>
                    <a:pt x="806" y="37"/>
                  </a:lnTo>
                  <a:lnTo>
                    <a:pt x="801" y="40"/>
                  </a:lnTo>
                  <a:lnTo>
                    <a:pt x="796" y="44"/>
                  </a:lnTo>
                  <a:lnTo>
                    <a:pt x="801" y="50"/>
                  </a:lnTo>
                  <a:lnTo>
                    <a:pt x="805" y="55"/>
                  </a:lnTo>
                  <a:lnTo>
                    <a:pt x="809" y="53"/>
                  </a:lnTo>
                  <a:lnTo>
                    <a:pt x="813" y="50"/>
                  </a:lnTo>
                  <a:lnTo>
                    <a:pt x="819" y="48"/>
                  </a:lnTo>
                  <a:lnTo>
                    <a:pt x="825" y="50"/>
                  </a:lnTo>
                  <a:lnTo>
                    <a:pt x="823" y="54"/>
                  </a:lnTo>
                  <a:lnTo>
                    <a:pt x="822" y="58"/>
                  </a:lnTo>
                  <a:lnTo>
                    <a:pt x="818" y="61"/>
                  </a:lnTo>
                  <a:lnTo>
                    <a:pt x="813" y="63"/>
                  </a:lnTo>
                  <a:lnTo>
                    <a:pt x="813" y="67"/>
                  </a:lnTo>
                  <a:lnTo>
                    <a:pt x="812" y="71"/>
                  </a:lnTo>
                  <a:lnTo>
                    <a:pt x="816" y="71"/>
                  </a:lnTo>
                  <a:lnTo>
                    <a:pt x="819" y="71"/>
                  </a:lnTo>
                  <a:lnTo>
                    <a:pt x="831" y="67"/>
                  </a:lnTo>
                  <a:lnTo>
                    <a:pt x="843" y="60"/>
                  </a:lnTo>
                  <a:lnTo>
                    <a:pt x="849" y="55"/>
                  </a:lnTo>
                  <a:lnTo>
                    <a:pt x="853" y="51"/>
                  </a:lnTo>
                  <a:lnTo>
                    <a:pt x="858" y="45"/>
                  </a:lnTo>
                  <a:lnTo>
                    <a:pt x="860" y="41"/>
                  </a:lnTo>
                  <a:lnTo>
                    <a:pt x="849" y="37"/>
                  </a:lnTo>
                  <a:lnTo>
                    <a:pt x="833" y="35"/>
                  </a:lnTo>
                  <a:lnTo>
                    <a:pt x="835" y="31"/>
                  </a:lnTo>
                  <a:lnTo>
                    <a:pt x="836" y="30"/>
                  </a:lnTo>
                  <a:lnTo>
                    <a:pt x="839" y="30"/>
                  </a:lnTo>
                  <a:lnTo>
                    <a:pt x="843" y="30"/>
                  </a:lnTo>
                  <a:lnTo>
                    <a:pt x="840" y="26"/>
                  </a:lnTo>
                  <a:lnTo>
                    <a:pt x="839" y="21"/>
                  </a:lnTo>
                  <a:lnTo>
                    <a:pt x="849" y="14"/>
                  </a:lnTo>
                  <a:lnTo>
                    <a:pt x="863" y="7"/>
                  </a:lnTo>
                  <a:lnTo>
                    <a:pt x="870" y="4"/>
                  </a:lnTo>
                  <a:lnTo>
                    <a:pt x="876" y="3"/>
                  </a:lnTo>
                  <a:lnTo>
                    <a:pt x="879" y="4"/>
                  </a:lnTo>
                  <a:lnTo>
                    <a:pt x="880" y="6"/>
                  </a:lnTo>
                  <a:lnTo>
                    <a:pt x="883" y="7"/>
                  </a:lnTo>
                  <a:lnTo>
                    <a:pt x="883" y="10"/>
                  </a:lnTo>
                  <a:lnTo>
                    <a:pt x="876" y="13"/>
                  </a:lnTo>
                  <a:lnTo>
                    <a:pt x="869" y="14"/>
                  </a:lnTo>
                  <a:lnTo>
                    <a:pt x="869" y="21"/>
                  </a:lnTo>
                  <a:lnTo>
                    <a:pt x="869" y="27"/>
                  </a:lnTo>
                  <a:lnTo>
                    <a:pt x="876" y="27"/>
                  </a:lnTo>
                  <a:lnTo>
                    <a:pt x="882" y="27"/>
                  </a:lnTo>
                  <a:lnTo>
                    <a:pt x="880" y="23"/>
                  </a:lnTo>
                  <a:lnTo>
                    <a:pt x="879" y="17"/>
                  </a:lnTo>
                  <a:lnTo>
                    <a:pt x="890" y="13"/>
                  </a:lnTo>
                  <a:lnTo>
                    <a:pt x="900" y="8"/>
                  </a:lnTo>
                  <a:lnTo>
                    <a:pt x="905" y="7"/>
                  </a:lnTo>
                  <a:lnTo>
                    <a:pt x="910" y="6"/>
                  </a:lnTo>
                  <a:lnTo>
                    <a:pt x="918" y="6"/>
                  </a:lnTo>
                  <a:lnTo>
                    <a:pt x="925" y="6"/>
                  </a:lnTo>
                  <a:lnTo>
                    <a:pt x="923" y="10"/>
                  </a:lnTo>
                  <a:lnTo>
                    <a:pt x="922" y="13"/>
                  </a:lnTo>
                  <a:lnTo>
                    <a:pt x="920" y="14"/>
                  </a:lnTo>
                  <a:lnTo>
                    <a:pt x="916" y="16"/>
                  </a:lnTo>
                  <a:lnTo>
                    <a:pt x="918" y="18"/>
                  </a:lnTo>
                  <a:lnTo>
                    <a:pt x="918" y="23"/>
                  </a:lnTo>
                  <a:lnTo>
                    <a:pt x="930" y="21"/>
                  </a:lnTo>
                  <a:lnTo>
                    <a:pt x="943" y="18"/>
                  </a:lnTo>
                  <a:lnTo>
                    <a:pt x="943" y="16"/>
                  </a:lnTo>
                  <a:lnTo>
                    <a:pt x="943" y="11"/>
                  </a:lnTo>
                  <a:lnTo>
                    <a:pt x="942" y="11"/>
                  </a:lnTo>
                  <a:lnTo>
                    <a:pt x="940" y="11"/>
                  </a:lnTo>
                  <a:lnTo>
                    <a:pt x="938" y="13"/>
                  </a:lnTo>
                  <a:lnTo>
                    <a:pt x="935" y="13"/>
                  </a:lnTo>
                  <a:lnTo>
                    <a:pt x="932" y="11"/>
                  </a:lnTo>
                  <a:lnTo>
                    <a:pt x="928" y="10"/>
                  </a:lnTo>
                  <a:lnTo>
                    <a:pt x="928" y="6"/>
                  </a:lnTo>
                  <a:lnTo>
                    <a:pt x="9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8" name="Freeform 456"/>
            <p:cNvSpPr>
              <a:spLocks/>
            </p:cNvSpPr>
            <p:nvPr/>
          </p:nvSpPr>
          <p:spPr bwMode="auto">
            <a:xfrm>
              <a:off x="3714" y="2410"/>
              <a:ext cx="11" cy="5"/>
            </a:xfrm>
            <a:custGeom>
              <a:avLst/>
              <a:gdLst>
                <a:gd name="T0" fmla="*/ 0 w 11"/>
                <a:gd name="T1" fmla="*/ 0 h 5"/>
                <a:gd name="T2" fmla="*/ 1 w 11"/>
                <a:gd name="T3" fmla="*/ 3 h 5"/>
                <a:gd name="T4" fmla="*/ 3 w 11"/>
                <a:gd name="T5" fmla="*/ 5 h 5"/>
                <a:gd name="T6" fmla="*/ 7 w 11"/>
                <a:gd name="T7" fmla="*/ 5 h 5"/>
                <a:gd name="T8" fmla="*/ 11 w 11"/>
                <a:gd name="T9" fmla="*/ 4 h 5"/>
                <a:gd name="T10" fmla="*/ 10 w 11"/>
                <a:gd name="T11" fmla="*/ 4 h 5"/>
                <a:gd name="T12" fmla="*/ 9 w 11"/>
                <a:gd name="T13" fmla="*/ 4 h 5"/>
                <a:gd name="T14" fmla="*/ 4 w 11"/>
                <a:gd name="T15" fmla="*/ 3 h 5"/>
                <a:gd name="T16" fmla="*/ 0 w 11"/>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5">
                  <a:moveTo>
                    <a:pt x="0" y="0"/>
                  </a:moveTo>
                  <a:lnTo>
                    <a:pt x="1" y="3"/>
                  </a:lnTo>
                  <a:lnTo>
                    <a:pt x="3" y="5"/>
                  </a:lnTo>
                  <a:lnTo>
                    <a:pt x="7" y="5"/>
                  </a:lnTo>
                  <a:lnTo>
                    <a:pt x="11" y="4"/>
                  </a:lnTo>
                  <a:lnTo>
                    <a:pt x="10" y="4"/>
                  </a:lnTo>
                  <a:lnTo>
                    <a:pt x="9" y="4"/>
                  </a:lnTo>
                  <a:lnTo>
                    <a:pt x="4" y="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9" name="Freeform 457"/>
            <p:cNvSpPr>
              <a:spLocks/>
            </p:cNvSpPr>
            <p:nvPr/>
          </p:nvSpPr>
          <p:spPr bwMode="auto">
            <a:xfrm>
              <a:off x="3476" y="2432"/>
              <a:ext cx="17" cy="13"/>
            </a:xfrm>
            <a:custGeom>
              <a:avLst/>
              <a:gdLst>
                <a:gd name="T0" fmla="*/ 2 w 17"/>
                <a:gd name="T1" fmla="*/ 0 h 13"/>
                <a:gd name="T2" fmla="*/ 10 w 17"/>
                <a:gd name="T3" fmla="*/ 0 h 13"/>
                <a:gd name="T4" fmla="*/ 17 w 17"/>
                <a:gd name="T5" fmla="*/ 2 h 13"/>
                <a:gd name="T6" fmla="*/ 17 w 17"/>
                <a:gd name="T7" fmla="*/ 5 h 13"/>
                <a:gd name="T8" fmla="*/ 17 w 17"/>
                <a:gd name="T9" fmla="*/ 8 h 13"/>
                <a:gd name="T10" fmla="*/ 14 w 17"/>
                <a:gd name="T11" fmla="*/ 10 h 13"/>
                <a:gd name="T12" fmla="*/ 11 w 17"/>
                <a:gd name="T13" fmla="*/ 13 h 13"/>
                <a:gd name="T14" fmla="*/ 7 w 17"/>
                <a:gd name="T15" fmla="*/ 12 h 13"/>
                <a:gd name="T16" fmla="*/ 2 w 17"/>
                <a:gd name="T17" fmla="*/ 10 h 13"/>
                <a:gd name="T18" fmla="*/ 1 w 17"/>
                <a:gd name="T19" fmla="*/ 10 h 13"/>
                <a:gd name="T20" fmla="*/ 0 w 17"/>
                <a:gd name="T21" fmla="*/ 10 h 13"/>
                <a:gd name="T22" fmla="*/ 1 w 17"/>
                <a:gd name="T23" fmla="*/ 5 h 13"/>
                <a:gd name="T24" fmla="*/ 2 w 17"/>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3">
                  <a:moveTo>
                    <a:pt x="2" y="0"/>
                  </a:moveTo>
                  <a:lnTo>
                    <a:pt x="10" y="0"/>
                  </a:lnTo>
                  <a:lnTo>
                    <a:pt x="17" y="2"/>
                  </a:lnTo>
                  <a:lnTo>
                    <a:pt x="17" y="5"/>
                  </a:lnTo>
                  <a:lnTo>
                    <a:pt x="17" y="8"/>
                  </a:lnTo>
                  <a:lnTo>
                    <a:pt x="14" y="10"/>
                  </a:lnTo>
                  <a:lnTo>
                    <a:pt x="11" y="13"/>
                  </a:lnTo>
                  <a:lnTo>
                    <a:pt x="7" y="12"/>
                  </a:lnTo>
                  <a:lnTo>
                    <a:pt x="2" y="10"/>
                  </a:lnTo>
                  <a:lnTo>
                    <a:pt x="1" y="10"/>
                  </a:lnTo>
                  <a:lnTo>
                    <a:pt x="0" y="10"/>
                  </a:lnTo>
                  <a:lnTo>
                    <a:pt x="1" y="5"/>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0" name="Freeform 458"/>
            <p:cNvSpPr>
              <a:spLocks/>
            </p:cNvSpPr>
            <p:nvPr/>
          </p:nvSpPr>
          <p:spPr bwMode="auto">
            <a:xfrm>
              <a:off x="3274" y="2457"/>
              <a:ext cx="20" cy="13"/>
            </a:xfrm>
            <a:custGeom>
              <a:avLst/>
              <a:gdLst>
                <a:gd name="T0" fmla="*/ 5 w 20"/>
                <a:gd name="T1" fmla="*/ 0 h 13"/>
                <a:gd name="T2" fmla="*/ 12 w 20"/>
                <a:gd name="T3" fmla="*/ 1 h 13"/>
                <a:gd name="T4" fmla="*/ 20 w 20"/>
                <a:gd name="T5" fmla="*/ 3 h 13"/>
                <a:gd name="T6" fmla="*/ 20 w 20"/>
                <a:gd name="T7" fmla="*/ 4 h 13"/>
                <a:gd name="T8" fmla="*/ 20 w 20"/>
                <a:gd name="T9" fmla="*/ 4 h 13"/>
                <a:gd name="T10" fmla="*/ 20 w 20"/>
                <a:gd name="T11" fmla="*/ 7 h 13"/>
                <a:gd name="T12" fmla="*/ 19 w 20"/>
                <a:gd name="T13" fmla="*/ 8 h 13"/>
                <a:gd name="T14" fmla="*/ 13 w 20"/>
                <a:gd name="T15" fmla="*/ 11 h 13"/>
                <a:gd name="T16" fmla="*/ 9 w 20"/>
                <a:gd name="T17" fmla="*/ 13 h 13"/>
                <a:gd name="T18" fmla="*/ 5 w 20"/>
                <a:gd name="T19" fmla="*/ 11 h 13"/>
                <a:gd name="T20" fmla="*/ 0 w 20"/>
                <a:gd name="T21" fmla="*/ 7 h 13"/>
                <a:gd name="T22" fmla="*/ 2 w 20"/>
                <a:gd name="T23" fmla="*/ 5 h 13"/>
                <a:gd name="T24" fmla="*/ 3 w 20"/>
                <a:gd name="T25" fmla="*/ 4 h 13"/>
                <a:gd name="T26" fmla="*/ 3 w 20"/>
                <a:gd name="T27" fmla="*/ 3 h 13"/>
                <a:gd name="T28" fmla="*/ 5 w 20"/>
                <a:gd name="T2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3">
                  <a:moveTo>
                    <a:pt x="5" y="0"/>
                  </a:moveTo>
                  <a:lnTo>
                    <a:pt x="12" y="1"/>
                  </a:lnTo>
                  <a:lnTo>
                    <a:pt x="20" y="3"/>
                  </a:lnTo>
                  <a:lnTo>
                    <a:pt x="20" y="4"/>
                  </a:lnTo>
                  <a:lnTo>
                    <a:pt x="20" y="4"/>
                  </a:lnTo>
                  <a:lnTo>
                    <a:pt x="20" y="7"/>
                  </a:lnTo>
                  <a:lnTo>
                    <a:pt x="19" y="8"/>
                  </a:lnTo>
                  <a:lnTo>
                    <a:pt x="13" y="11"/>
                  </a:lnTo>
                  <a:lnTo>
                    <a:pt x="9" y="13"/>
                  </a:lnTo>
                  <a:lnTo>
                    <a:pt x="5" y="11"/>
                  </a:lnTo>
                  <a:lnTo>
                    <a:pt x="0" y="7"/>
                  </a:lnTo>
                  <a:lnTo>
                    <a:pt x="2" y="5"/>
                  </a:lnTo>
                  <a:lnTo>
                    <a:pt x="3" y="4"/>
                  </a:lnTo>
                  <a:lnTo>
                    <a:pt x="3" y="3"/>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1" name="Freeform 459"/>
            <p:cNvSpPr>
              <a:spLocks/>
            </p:cNvSpPr>
            <p:nvPr/>
          </p:nvSpPr>
          <p:spPr bwMode="auto">
            <a:xfrm>
              <a:off x="3713" y="2477"/>
              <a:ext cx="82" cy="33"/>
            </a:xfrm>
            <a:custGeom>
              <a:avLst/>
              <a:gdLst>
                <a:gd name="T0" fmla="*/ 4 w 82"/>
                <a:gd name="T1" fmla="*/ 0 h 33"/>
                <a:gd name="T2" fmla="*/ 11 w 82"/>
                <a:gd name="T3" fmla="*/ 1 h 33"/>
                <a:gd name="T4" fmla="*/ 15 w 82"/>
                <a:gd name="T5" fmla="*/ 3 h 33"/>
                <a:gd name="T6" fmla="*/ 18 w 82"/>
                <a:gd name="T7" fmla="*/ 7 h 33"/>
                <a:gd name="T8" fmla="*/ 21 w 82"/>
                <a:gd name="T9" fmla="*/ 11 h 33"/>
                <a:gd name="T10" fmla="*/ 28 w 82"/>
                <a:gd name="T11" fmla="*/ 5 h 33"/>
                <a:gd name="T12" fmla="*/ 35 w 82"/>
                <a:gd name="T13" fmla="*/ 1 h 33"/>
                <a:gd name="T14" fmla="*/ 47 w 82"/>
                <a:gd name="T15" fmla="*/ 4 h 33"/>
                <a:gd name="T16" fmla="*/ 58 w 82"/>
                <a:gd name="T17" fmla="*/ 4 h 33"/>
                <a:gd name="T18" fmla="*/ 64 w 82"/>
                <a:gd name="T19" fmla="*/ 4 h 33"/>
                <a:gd name="T20" fmla="*/ 70 w 82"/>
                <a:gd name="T21" fmla="*/ 5 h 33"/>
                <a:gd name="T22" fmla="*/ 74 w 82"/>
                <a:gd name="T23" fmla="*/ 7 h 33"/>
                <a:gd name="T24" fmla="*/ 80 w 82"/>
                <a:gd name="T25" fmla="*/ 10 h 33"/>
                <a:gd name="T26" fmla="*/ 81 w 82"/>
                <a:gd name="T27" fmla="*/ 10 h 33"/>
                <a:gd name="T28" fmla="*/ 82 w 82"/>
                <a:gd name="T29" fmla="*/ 10 h 33"/>
                <a:gd name="T30" fmla="*/ 81 w 82"/>
                <a:gd name="T31" fmla="*/ 13 h 33"/>
                <a:gd name="T32" fmla="*/ 80 w 82"/>
                <a:gd name="T33" fmla="*/ 15 h 33"/>
                <a:gd name="T34" fmla="*/ 74 w 82"/>
                <a:gd name="T35" fmla="*/ 21 h 33"/>
                <a:gd name="T36" fmla="*/ 65 w 82"/>
                <a:gd name="T37" fmla="*/ 25 h 33"/>
                <a:gd name="T38" fmla="*/ 54 w 82"/>
                <a:gd name="T39" fmla="*/ 30 h 33"/>
                <a:gd name="T40" fmla="*/ 41 w 82"/>
                <a:gd name="T41" fmla="*/ 33 h 33"/>
                <a:gd name="T42" fmla="*/ 30 w 82"/>
                <a:gd name="T43" fmla="*/ 33 h 33"/>
                <a:gd name="T44" fmla="*/ 18 w 82"/>
                <a:gd name="T45" fmla="*/ 33 h 33"/>
                <a:gd name="T46" fmla="*/ 15 w 82"/>
                <a:gd name="T47" fmla="*/ 30 h 33"/>
                <a:gd name="T48" fmla="*/ 12 w 82"/>
                <a:gd name="T49" fmla="*/ 28 h 33"/>
                <a:gd name="T50" fmla="*/ 10 w 82"/>
                <a:gd name="T51" fmla="*/ 25 h 33"/>
                <a:gd name="T52" fmla="*/ 10 w 82"/>
                <a:gd name="T53" fmla="*/ 21 h 33"/>
                <a:gd name="T54" fmla="*/ 7 w 82"/>
                <a:gd name="T55" fmla="*/ 20 h 33"/>
                <a:gd name="T56" fmla="*/ 5 w 82"/>
                <a:gd name="T57" fmla="*/ 20 h 33"/>
                <a:gd name="T58" fmla="*/ 5 w 82"/>
                <a:gd name="T59" fmla="*/ 18 h 33"/>
                <a:gd name="T60" fmla="*/ 4 w 82"/>
                <a:gd name="T61" fmla="*/ 15 h 33"/>
                <a:gd name="T62" fmla="*/ 7 w 82"/>
                <a:gd name="T63" fmla="*/ 15 h 33"/>
                <a:gd name="T64" fmla="*/ 8 w 82"/>
                <a:gd name="T65" fmla="*/ 15 h 33"/>
                <a:gd name="T66" fmla="*/ 4 w 82"/>
                <a:gd name="T67" fmla="*/ 13 h 33"/>
                <a:gd name="T68" fmla="*/ 0 w 82"/>
                <a:gd name="T69" fmla="*/ 10 h 33"/>
                <a:gd name="T70" fmla="*/ 0 w 82"/>
                <a:gd name="T71" fmla="*/ 8 h 33"/>
                <a:gd name="T72" fmla="*/ 0 w 82"/>
                <a:gd name="T73" fmla="*/ 8 h 33"/>
                <a:gd name="T74" fmla="*/ 4 w 82"/>
                <a:gd name="T75" fmla="*/ 7 h 33"/>
                <a:gd name="T76" fmla="*/ 7 w 82"/>
                <a:gd name="T77" fmla="*/ 5 h 33"/>
                <a:gd name="T78" fmla="*/ 5 w 82"/>
                <a:gd name="T79" fmla="*/ 3 h 33"/>
                <a:gd name="T80" fmla="*/ 4 w 82"/>
                <a:gd name="T8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2" h="33">
                  <a:moveTo>
                    <a:pt x="4" y="0"/>
                  </a:moveTo>
                  <a:lnTo>
                    <a:pt x="11" y="1"/>
                  </a:lnTo>
                  <a:lnTo>
                    <a:pt x="15" y="3"/>
                  </a:lnTo>
                  <a:lnTo>
                    <a:pt x="18" y="7"/>
                  </a:lnTo>
                  <a:lnTo>
                    <a:pt x="21" y="11"/>
                  </a:lnTo>
                  <a:lnTo>
                    <a:pt x="28" y="5"/>
                  </a:lnTo>
                  <a:lnTo>
                    <a:pt x="35" y="1"/>
                  </a:lnTo>
                  <a:lnTo>
                    <a:pt x="47" y="4"/>
                  </a:lnTo>
                  <a:lnTo>
                    <a:pt x="58" y="4"/>
                  </a:lnTo>
                  <a:lnTo>
                    <a:pt x="64" y="4"/>
                  </a:lnTo>
                  <a:lnTo>
                    <a:pt x="70" y="5"/>
                  </a:lnTo>
                  <a:lnTo>
                    <a:pt x="74" y="7"/>
                  </a:lnTo>
                  <a:lnTo>
                    <a:pt x="80" y="10"/>
                  </a:lnTo>
                  <a:lnTo>
                    <a:pt x="81" y="10"/>
                  </a:lnTo>
                  <a:lnTo>
                    <a:pt x="82" y="10"/>
                  </a:lnTo>
                  <a:lnTo>
                    <a:pt x="81" y="13"/>
                  </a:lnTo>
                  <a:lnTo>
                    <a:pt x="80" y="15"/>
                  </a:lnTo>
                  <a:lnTo>
                    <a:pt x="74" y="21"/>
                  </a:lnTo>
                  <a:lnTo>
                    <a:pt x="65" y="25"/>
                  </a:lnTo>
                  <a:lnTo>
                    <a:pt x="54" y="30"/>
                  </a:lnTo>
                  <a:lnTo>
                    <a:pt x="41" y="33"/>
                  </a:lnTo>
                  <a:lnTo>
                    <a:pt x="30" y="33"/>
                  </a:lnTo>
                  <a:lnTo>
                    <a:pt x="18" y="33"/>
                  </a:lnTo>
                  <a:lnTo>
                    <a:pt x="15" y="30"/>
                  </a:lnTo>
                  <a:lnTo>
                    <a:pt x="12" y="28"/>
                  </a:lnTo>
                  <a:lnTo>
                    <a:pt x="10" y="25"/>
                  </a:lnTo>
                  <a:lnTo>
                    <a:pt x="10" y="21"/>
                  </a:lnTo>
                  <a:lnTo>
                    <a:pt x="7" y="20"/>
                  </a:lnTo>
                  <a:lnTo>
                    <a:pt x="5" y="20"/>
                  </a:lnTo>
                  <a:lnTo>
                    <a:pt x="5" y="18"/>
                  </a:lnTo>
                  <a:lnTo>
                    <a:pt x="4" y="15"/>
                  </a:lnTo>
                  <a:lnTo>
                    <a:pt x="7" y="15"/>
                  </a:lnTo>
                  <a:lnTo>
                    <a:pt x="8" y="15"/>
                  </a:lnTo>
                  <a:lnTo>
                    <a:pt x="4" y="13"/>
                  </a:lnTo>
                  <a:lnTo>
                    <a:pt x="0" y="10"/>
                  </a:lnTo>
                  <a:lnTo>
                    <a:pt x="0" y="8"/>
                  </a:lnTo>
                  <a:lnTo>
                    <a:pt x="0" y="8"/>
                  </a:lnTo>
                  <a:lnTo>
                    <a:pt x="4" y="7"/>
                  </a:lnTo>
                  <a:lnTo>
                    <a:pt x="7" y="5"/>
                  </a:lnTo>
                  <a:lnTo>
                    <a:pt x="5" y="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2" name="Freeform 460"/>
            <p:cNvSpPr>
              <a:spLocks/>
            </p:cNvSpPr>
            <p:nvPr/>
          </p:nvSpPr>
          <p:spPr bwMode="auto">
            <a:xfrm>
              <a:off x="3244" y="2485"/>
              <a:ext cx="26" cy="17"/>
            </a:xfrm>
            <a:custGeom>
              <a:avLst/>
              <a:gdLst>
                <a:gd name="T0" fmla="*/ 17 w 26"/>
                <a:gd name="T1" fmla="*/ 0 h 17"/>
                <a:gd name="T2" fmla="*/ 22 w 26"/>
                <a:gd name="T3" fmla="*/ 3 h 17"/>
                <a:gd name="T4" fmla="*/ 26 w 26"/>
                <a:gd name="T5" fmla="*/ 9 h 17"/>
                <a:gd name="T6" fmla="*/ 25 w 26"/>
                <a:gd name="T7" fmla="*/ 12 h 17"/>
                <a:gd name="T8" fmla="*/ 25 w 26"/>
                <a:gd name="T9" fmla="*/ 15 h 17"/>
                <a:gd name="T10" fmla="*/ 13 w 26"/>
                <a:gd name="T11" fmla="*/ 16 h 17"/>
                <a:gd name="T12" fmla="*/ 3 w 26"/>
                <a:gd name="T13" fmla="*/ 17 h 17"/>
                <a:gd name="T14" fmla="*/ 2 w 26"/>
                <a:gd name="T15" fmla="*/ 16 h 17"/>
                <a:gd name="T16" fmla="*/ 0 w 26"/>
                <a:gd name="T17" fmla="*/ 15 h 17"/>
                <a:gd name="T18" fmla="*/ 0 w 26"/>
                <a:gd name="T19" fmla="*/ 13 h 17"/>
                <a:gd name="T20" fmla="*/ 0 w 26"/>
                <a:gd name="T21" fmla="*/ 10 h 17"/>
                <a:gd name="T22" fmla="*/ 9 w 26"/>
                <a:gd name="T23" fmla="*/ 6 h 17"/>
                <a:gd name="T24" fmla="*/ 17 w 26"/>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17">
                  <a:moveTo>
                    <a:pt x="17" y="0"/>
                  </a:moveTo>
                  <a:lnTo>
                    <a:pt x="22" y="3"/>
                  </a:lnTo>
                  <a:lnTo>
                    <a:pt x="26" y="9"/>
                  </a:lnTo>
                  <a:lnTo>
                    <a:pt x="25" y="12"/>
                  </a:lnTo>
                  <a:lnTo>
                    <a:pt x="25" y="15"/>
                  </a:lnTo>
                  <a:lnTo>
                    <a:pt x="13" y="16"/>
                  </a:lnTo>
                  <a:lnTo>
                    <a:pt x="3" y="17"/>
                  </a:lnTo>
                  <a:lnTo>
                    <a:pt x="2" y="16"/>
                  </a:lnTo>
                  <a:lnTo>
                    <a:pt x="0" y="15"/>
                  </a:lnTo>
                  <a:lnTo>
                    <a:pt x="0" y="13"/>
                  </a:lnTo>
                  <a:lnTo>
                    <a:pt x="0" y="10"/>
                  </a:lnTo>
                  <a:lnTo>
                    <a:pt x="9" y="6"/>
                  </a:ln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3" name="Freeform 461"/>
            <p:cNvSpPr>
              <a:spLocks/>
            </p:cNvSpPr>
            <p:nvPr/>
          </p:nvSpPr>
          <p:spPr bwMode="auto">
            <a:xfrm>
              <a:off x="3167" y="2487"/>
              <a:ext cx="52" cy="23"/>
            </a:xfrm>
            <a:custGeom>
              <a:avLst/>
              <a:gdLst>
                <a:gd name="T0" fmla="*/ 17 w 52"/>
                <a:gd name="T1" fmla="*/ 0 h 23"/>
                <a:gd name="T2" fmla="*/ 26 w 52"/>
                <a:gd name="T3" fmla="*/ 1 h 23"/>
                <a:gd name="T4" fmla="*/ 35 w 52"/>
                <a:gd name="T5" fmla="*/ 4 h 23"/>
                <a:gd name="T6" fmla="*/ 43 w 52"/>
                <a:gd name="T7" fmla="*/ 13 h 23"/>
                <a:gd name="T8" fmla="*/ 52 w 52"/>
                <a:gd name="T9" fmla="*/ 18 h 23"/>
                <a:gd name="T10" fmla="*/ 50 w 52"/>
                <a:gd name="T11" fmla="*/ 20 h 23"/>
                <a:gd name="T12" fmla="*/ 50 w 52"/>
                <a:gd name="T13" fmla="*/ 21 h 23"/>
                <a:gd name="T14" fmla="*/ 49 w 52"/>
                <a:gd name="T15" fmla="*/ 21 h 23"/>
                <a:gd name="T16" fmla="*/ 47 w 52"/>
                <a:gd name="T17" fmla="*/ 21 h 23"/>
                <a:gd name="T18" fmla="*/ 35 w 52"/>
                <a:gd name="T19" fmla="*/ 18 h 23"/>
                <a:gd name="T20" fmla="*/ 19 w 52"/>
                <a:gd name="T21" fmla="*/ 15 h 23"/>
                <a:gd name="T22" fmla="*/ 15 w 52"/>
                <a:gd name="T23" fmla="*/ 18 h 23"/>
                <a:gd name="T24" fmla="*/ 12 w 52"/>
                <a:gd name="T25" fmla="*/ 20 h 23"/>
                <a:gd name="T26" fmla="*/ 7 w 52"/>
                <a:gd name="T27" fmla="*/ 23 h 23"/>
                <a:gd name="T28" fmla="*/ 0 w 52"/>
                <a:gd name="T29" fmla="*/ 23 h 23"/>
                <a:gd name="T30" fmla="*/ 7 w 52"/>
                <a:gd name="T31" fmla="*/ 11 h 23"/>
                <a:gd name="T32" fmla="*/ 17 w 52"/>
                <a:gd name="T3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23">
                  <a:moveTo>
                    <a:pt x="17" y="0"/>
                  </a:moveTo>
                  <a:lnTo>
                    <a:pt x="26" y="1"/>
                  </a:lnTo>
                  <a:lnTo>
                    <a:pt x="35" y="4"/>
                  </a:lnTo>
                  <a:lnTo>
                    <a:pt x="43" y="13"/>
                  </a:lnTo>
                  <a:lnTo>
                    <a:pt x="52" y="18"/>
                  </a:lnTo>
                  <a:lnTo>
                    <a:pt x="50" y="20"/>
                  </a:lnTo>
                  <a:lnTo>
                    <a:pt x="50" y="21"/>
                  </a:lnTo>
                  <a:lnTo>
                    <a:pt x="49" y="21"/>
                  </a:lnTo>
                  <a:lnTo>
                    <a:pt x="47" y="21"/>
                  </a:lnTo>
                  <a:lnTo>
                    <a:pt x="35" y="18"/>
                  </a:lnTo>
                  <a:lnTo>
                    <a:pt x="19" y="15"/>
                  </a:lnTo>
                  <a:lnTo>
                    <a:pt x="15" y="18"/>
                  </a:lnTo>
                  <a:lnTo>
                    <a:pt x="12" y="20"/>
                  </a:lnTo>
                  <a:lnTo>
                    <a:pt x="7" y="23"/>
                  </a:lnTo>
                  <a:lnTo>
                    <a:pt x="0" y="23"/>
                  </a:lnTo>
                  <a:lnTo>
                    <a:pt x="7" y="11"/>
                  </a:ln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4" name="Freeform 462"/>
            <p:cNvSpPr>
              <a:spLocks/>
            </p:cNvSpPr>
            <p:nvPr/>
          </p:nvSpPr>
          <p:spPr bwMode="auto">
            <a:xfrm>
              <a:off x="3864" y="2567"/>
              <a:ext cx="14" cy="10"/>
            </a:xfrm>
            <a:custGeom>
              <a:avLst/>
              <a:gdLst>
                <a:gd name="T0" fmla="*/ 0 w 14"/>
                <a:gd name="T1" fmla="*/ 0 h 10"/>
                <a:gd name="T2" fmla="*/ 7 w 14"/>
                <a:gd name="T3" fmla="*/ 1 h 10"/>
                <a:gd name="T4" fmla="*/ 13 w 14"/>
                <a:gd name="T5" fmla="*/ 3 h 10"/>
                <a:gd name="T6" fmla="*/ 14 w 14"/>
                <a:gd name="T7" fmla="*/ 5 h 10"/>
                <a:gd name="T8" fmla="*/ 14 w 14"/>
                <a:gd name="T9" fmla="*/ 7 h 10"/>
                <a:gd name="T10" fmla="*/ 14 w 14"/>
                <a:gd name="T11" fmla="*/ 8 h 10"/>
                <a:gd name="T12" fmla="*/ 14 w 14"/>
                <a:gd name="T13" fmla="*/ 10 h 10"/>
                <a:gd name="T14" fmla="*/ 14 w 14"/>
                <a:gd name="T15" fmla="*/ 10 h 10"/>
                <a:gd name="T16" fmla="*/ 13 w 14"/>
                <a:gd name="T17" fmla="*/ 10 h 10"/>
                <a:gd name="T18" fmla="*/ 4 w 14"/>
                <a:gd name="T19" fmla="*/ 5 h 10"/>
                <a:gd name="T20" fmla="*/ 0 w 14"/>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0">
                  <a:moveTo>
                    <a:pt x="0" y="0"/>
                  </a:moveTo>
                  <a:lnTo>
                    <a:pt x="7" y="1"/>
                  </a:lnTo>
                  <a:lnTo>
                    <a:pt x="13" y="3"/>
                  </a:lnTo>
                  <a:lnTo>
                    <a:pt x="14" y="5"/>
                  </a:lnTo>
                  <a:lnTo>
                    <a:pt x="14" y="7"/>
                  </a:lnTo>
                  <a:lnTo>
                    <a:pt x="14" y="8"/>
                  </a:lnTo>
                  <a:lnTo>
                    <a:pt x="14" y="10"/>
                  </a:lnTo>
                  <a:lnTo>
                    <a:pt x="14" y="10"/>
                  </a:lnTo>
                  <a:lnTo>
                    <a:pt x="13" y="10"/>
                  </a:lnTo>
                  <a:lnTo>
                    <a:pt x="4"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5" name="Freeform 463"/>
            <p:cNvSpPr>
              <a:spLocks/>
            </p:cNvSpPr>
            <p:nvPr/>
          </p:nvSpPr>
          <p:spPr bwMode="auto">
            <a:xfrm>
              <a:off x="2655" y="2577"/>
              <a:ext cx="17" cy="18"/>
            </a:xfrm>
            <a:custGeom>
              <a:avLst/>
              <a:gdLst>
                <a:gd name="T0" fmla="*/ 4 w 17"/>
                <a:gd name="T1" fmla="*/ 0 h 18"/>
                <a:gd name="T2" fmla="*/ 5 w 17"/>
                <a:gd name="T3" fmla="*/ 1 h 18"/>
                <a:gd name="T4" fmla="*/ 5 w 17"/>
                <a:gd name="T5" fmla="*/ 4 h 18"/>
                <a:gd name="T6" fmla="*/ 11 w 17"/>
                <a:gd name="T7" fmla="*/ 3 h 18"/>
                <a:gd name="T8" fmla="*/ 17 w 17"/>
                <a:gd name="T9" fmla="*/ 3 h 18"/>
                <a:gd name="T10" fmla="*/ 17 w 17"/>
                <a:gd name="T11" fmla="*/ 5 h 18"/>
                <a:gd name="T12" fmla="*/ 17 w 17"/>
                <a:gd name="T13" fmla="*/ 8 h 18"/>
                <a:gd name="T14" fmla="*/ 15 w 17"/>
                <a:gd name="T15" fmla="*/ 10 h 18"/>
                <a:gd name="T16" fmla="*/ 14 w 17"/>
                <a:gd name="T17" fmla="*/ 13 h 18"/>
                <a:gd name="T18" fmla="*/ 10 w 17"/>
                <a:gd name="T19" fmla="*/ 14 h 18"/>
                <a:gd name="T20" fmla="*/ 5 w 17"/>
                <a:gd name="T21" fmla="*/ 18 h 18"/>
                <a:gd name="T22" fmla="*/ 4 w 17"/>
                <a:gd name="T23" fmla="*/ 17 h 18"/>
                <a:gd name="T24" fmla="*/ 3 w 17"/>
                <a:gd name="T25" fmla="*/ 17 h 18"/>
                <a:gd name="T26" fmla="*/ 1 w 17"/>
                <a:gd name="T27" fmla="*/ 10 h 18"/>
                <a:gd name="T28" fmla="*/ 0 w 17"/>
                <a:gd name="T29" fmla="*/ 4 h 18"/>
                <a:gd name="T30" fmla="*/ 3 w 17"/>
                <a:gd name="T31" fmla="*/ 1 h 18"/>
                <a:gd name="T32" fmla="*/ 4 w 17"/>
                <a:gd name="T3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18">
                  <a:moveTo>
                    <a:pt x="4" y="0"/>
                  </a:moveTo>
                  <a:lnTo>
                    <a:pt x="5" y="1"/>
                  </a:lnTo>
                  <a:lnTo>
                    <a:pt x="5" y="4"/>
                  </a:lnTo>
                  <a:lnTo>
                    <a:pt x="11" y="3"/>
                  </a:lnTo>
                  <a:lnTo>
                    <a:pt x="17" y="3"/>
                  </a:lnTo>
                  <a:lnTo>
                    <a:pt x="17" y="5"/>
                  </a:lnTo>
                  <a:lnTo>
                    <a:pt x="17" y="8"/>
                  </a:lnTo>
                  <a:lnTo>
                    <a:pt x="15" y="10"/>
                  </a:lnTo>
                  <a:lnTo>
                    <a:pt x="14" y="13"/>
                  </a:lnTo>
                  <a:lnTo>
                    <a:pt x="10" y="14"/>
                  </a:lnTo>
                  <a:lnTo>
                    <a:pt x="5" y="18"/>
                  </a:lnTo>
                  <a:lnTo>
                    <a:pt x="4" y="17"/>
                  </a:lnTo>
                  <a:lnTo>
                    <a:pt x="3" y="17"/>
                  </a:lnTo>
                  <a:lnTo>
                    <a:pt x="1" y="10"/>
                  </a:lnTo>
                  <a:lnTo>
                    <a:pt x="0" y="4"/>
                  </a:lnTo>
                  <a:lnTo>
                    <a:pt x="3"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6" name="Freeform 464"/>
            <p:cNvSpPr>
              <a:spLocks/>
            </p:cNvSpPr>
            <p:nvPr/>
          </p:nvSpPr>
          <p:spPr bwMode="auto">
            <a:xfrm>
              <a:off x="3845" y="2580"/>
              <a:ext cx="70" cy="91"/>
            </a:xfrm>
            <a:custGeom>
              <a:avLst/>
              <a:gdLst>
                <a:gd name="T0" fmla="*/ 70 w 70"/>
                <a:gd name="T1" fmla="*/ 55 h 91"/>
                <a:gd name="T2" fmla="*/ 70 w 70"/>
                <a:gd name="T3" fmla="*/ 60 h 91"/>
                <a:gd name="T4" fmla="*/ 70 w 70"/>
                <a:gd name="T5" fmla="*/ 65 h 91"/>
                <a:gd name="T6" fmla="*/ 66 w 70"/>
                <a:gd name="T7" fmla="*/ 65 h 91"/>
                <a:gd name="T8" fmla="*/ 62 w 70"/>
                <a:gd name="T9" fmla="*/ 67 h 91"/>
                <a:gd name="T10" fmla="*/ 63 w 70"/>
                <a:gd name="T11" fmla="*/ 68 h 91"/>
                <a:gd name="T12" fmla="*/ 65 w 70"/>
                <a:gd name="T13" fmla="*/ 71 h 91"/>
                <a:gd name="T14" fmla="*/ 68 w 70"/>
                <a:gd name="T15" fmla="*/ 72 h 91"/>
                <a:gd name="T16" fmla="*/ 69 w 70"/>
                <a:gd name="T17" fmla="*/ 75 h 91"/>
                <a:gd name="T18" fmla="*/ 69 w 70"/>
                <a:gd name="T19" fmla="*/ 77 h 91"/>
                <a:gd name="T20" fmla="*/ 69 w 70"/>
                <a:gd name="T21" fmla="*/ 77 h 91"/>
                <a:gd name="T22" fmla="*/ 49 w 70"/>
                <a:gd name="T23" fmla="*/ 78 h 91"/>
                <a:gd name="T24" fmla="*/ 32 w 70"/>
                <a:gd name="T25" fmla="*/ 81 h 91"/>
                <a:gd name="T26" fmla="*/ 15 w 70"/>
                <a:gd name="T27" fmla="*/ 87 h 91"/>
                <a:gd name="T28" fmla="*/ 0 w 70"/>
                <a:gd name="T29" fmla="*/ 91 h 91"/>
                <a:gd name="T30" fmla="*/ 0 w 70"/>
                <a:gd name="T31" fmla="*/ 91 h 91"/>
                <a:gd name="T32" fmla="*/ 0 w 70"/>
                <a:gd name="T33" fmla="*/ 89 h 91"/>
                <a:gd name="T34" fmla="*/ 0 w 70"/>
                <a:gd name="T35" fmla="*/ 88 h 91"/>
                <a:gd name="T36" fmla="*/ 2 w 70"/>
                <a:gd name="T37" fmla="*/ 85 h 91"/>
                <a:gd name="T38" fmla="*/ 12 w 70"/>
                <a:gd name="T39" fmla="*/ 80 h 91"/>
                <a:gd name="T40" fmla="*/ 25 w 70"/>
                <a:gd name="T41" fmla="*/ 72 h 91"/>
                <a:gd name="T42" fmla="*/ 16 w 70"/>
                <a:gd name="T43" fmla="*/ 71 h 91"/>
                <a:gd name="T44" fmla="*/ 9 w 70"/>
                <a:gd name="T45" fmla="*/ 67 h 91"/>
                <a:gd name="T46" fmla="*/ 12 w 70"/>
                <a:gd name="T47" fmla="*/ 58 h 91"/>
                <a:gd name="T48" fmla="*/ 13 w 70"/>
                <a:gd name="T49" fmla="*/ 51 h 91"/>
                <a:gd name="T50" fmla="*/ 22 w 70"/>
                <a:gd name="T51" fmla="*/ 51 h 91"/>
                <a:gd name="T52" fmla="*/ 30 w 70"/>
                <a:gd name="T53" fmla="*/ 51 h 91"/>
                <a:gd name="T54" fmla="*/ 26 w 70"/>
                <a:gd name="T55" fmla="*/ 37 h 91"/>
                <a:gd name="T56" fmla="*/ 19 w 70"/>
                <a:gd name="T57" fmla="*/ 25 h 91"/>
                <a:gd name="T58" fmla="*/ 10 w 70"/>
                <a:gd name="T59" fmla="*/ 12 h 91"/>
                <a:gd name="T60" fmla="*/ 5 w 70"/>
                <a:gd name="T61" fmla="*/ 1 h 91"/>
                <a:gd name="T62" fmla="*/ 5 w 70"/>
                <a:gd name="T63" fmla="*/ 0 h 91"/>
                <a:gd name="T64" fmla="*/ 5 w 70"/>
                <a:gd name="T65" fmla="*/ 0 h 91"/>
                <a:gd name="T66" fmla="*/ 9 w 70"/>
                <a:gd name="T67" fmla="*/ 0 h 91"/>
                <a:gd name="T68" fmla="*/ 15 w 70"/>
                <a:gd name="T69" fmla="*/ 0 h 91"/>
                <a:gd name="T70" fmla="*/ 15 w 70"/>
                <a:gd name="T71" fmla="*/ 4 h 91"/>
                <a:gd name="T72" fmla="*/ 15 w 70"/>
                <a:gd name="T73" fmla="*/ 8 h 91"/>
                <a:gd name="T74" fmla="*/ 16 w 70"/>
                <a:gd name="T75" fmla="*/ 8 h 91"/>
                <a:gd name="T76" fmla="*/ 19 w 70"/>
                <a:gd name="T77" fmla="*/ 8 h 91"/>
                <a:gd name="T78" fmla="*/ 23 w 70"/>
                <a:gd name="T79" fmla="*/ 5 h 91"/>
                <a:gd name="T80" fmla="*/ 26 w 70"/>
                <a:gd name="T81" fmla="*/ 2 h 91"/>
                <a:gd name="T82" fmla="*/ 32 w 70"/>
                <a:gd name="T83" fmla="*/ 1 h 91"/>
                <a:gd name="T84" fmla="*/ 38 w 70"/>
                <a:gd name="T85" fmla="*/ 1 h 91"/>
                <a:gd name="T86" fmla="*/ 39 w 70"/>
                <a:gd name="T87" fmla="*/ 8 h 91"/>
                <a:gd name="T88" fmla="*/ 40 w 70"/>
                <a:gd name="T89" fmla="*/ 15 h 91"/>
                <a:gd name="T90" fmla="*/ 42 w 70"/>
                <a:gd name="T91" fmla="*/ 24 h 91"/>
                <a:gd name="T92" fmla="*/ 46 w 70"/>
                <a:gd name="T93" fmla="*/ 31 h 91"/>
                <a:gd name="T94" fmla="*/ 49 w 70"/>
                <a:gd name="T95" fmla="*/ 38 h 91"/>
                <a:gd name="T96" fmla="*/ 53 w 70"/>
                <a:gd name="T97" fmla="*/ 45 h 91"/>
                <a:gd name="T98" fmla="*/ 58 w 70"/>
                <a:gd name="T99" fmla="*/ 51 h 91"/>
                <a:gd name="T100" fmla="*/ 62 w 70"/>
                <a:gd name="T101" fmla="*/ 55 h 91"/>
                <a:gd name="T102" fmla="*/ 66 w 70"/>
                <a:gd name="T103" fmla="*/ 55 h 91"/>
                <a:gd name="T104" fmla="*/ 70 w 70"/>
                <a:gd name="T105" fmla="*/ 5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0" h="91">
                  <a:moveTo>
                    <a:pt x="70" y="55"/>
                  </a:moveTo>
                  <a:lnTo>
                    <a:pt x="70" y="60"/>
                  </a:lnTo>
                  <a:lnTo>
                    <a:pt x="70" y="65"/>
                  </a:lnTo>
                  <a:lnTo>
                    <a:pt x="66" y="65"/>
                  </a:lnTo>
                  <a:lnTo>
                    <a:pt x="62" y="67"/>
                  </a:lnTo>
                  <a:lnTo>
                    <a:pt x="63" y="68"/>
                  </a:lnTo>
                  <a:lnTo>
                    <a:pt x="65" y="71"/>
                  </a:lnTo>
                  <a:lnTo>
                    <a:pt x="68" y="72"/>
                  </a:lnTo>
                  <a:lnTo>
                    <a:pt x="69" y="75"/>
                  </a:lnTo>
                  <a:lnTo>
                    <a:pt x="69" y="77"/>
                  </a:lnTo>
                  <a:lnTo>
                    <a:pt x="69" y="77"/>
                  </a:lnTo>
                  <a:lnTo>
                    <a:pt x="49" y="78"/>
                  </a:lnTo>
                  <a:lnTo>
                    <a:pt x="32" y="81"/>
                  </a:lnTo>
                  <a:lnTo>
                    <a:pt x="15" y="87"/>
                  </a:lnTo>
                  <a:lnTo>
                    <a:pt x="0" y="91"/>
                  </a:lnTo>
                  <a:lnTo>
                    <a:pt x="0" y="91"/>
                  </a:lnTo>
                  <a:lnTo>
                    <a:pt x="0" y="89"/>
                  </a:lnTo>
                  <a:lnTo>
                    <a:pt x="0" y="88"/>
                  </a:lnTo>
                  <a:lnTo>
                    <a:pt x="2" y="85"/>
                  </a:lnTo>
                  <a:lnTo>
                    <a:pt x="12" y="80"/>
                  </a:lnTo>
                  <a:lnTo>
                    <a:pt x="25" y="72"/>
                  </a:lnTo>
                  <a:lnTo>
                    <a:pt x="16" y="71"/>
                  </a:lnTo>
                  <a:lnTo>
                    <a:pt x="9" y="67"/>
                  </a:lnTo>
                  <a:lnTo>
                    <a:pt x="12" y="58"/>
                  </a:lnTo>
                  <a:lnTo>
                    <a:pt x="13" y="51"/>
                  </a:lnTo>
                  <a:lnTo>
                    <a:pt x="22" y="51"/>
                  </a:lnTo>
                  <a:lnTo>
                    <a:pt x="30" y="51"/>
                  </a:lnTo>
                  <a:lnTo>
                    <a:pt x="26" y="37"/>
                  </a:lnTo>
                  <a:lnTo>
                    <a:pt x="19" y="25"/>
                  </a:lnTo>
                  <a:lnTo>
                    <a:pt x="10" y="12"/>
                  </a:lnTo>
                  <a:lnTo>
                    <a:pt x="5" y="1"/>
                  </a:lnTo>
                  <a:lnTo>
                    <a:pt x="5" y="0"/>
                  </a:lnTo>
                  <a:lnTo>
                    <a:pt x="5" y="0"/>
                  </a:lnTo>
                  <a:lnTo>
                    <a:pt x="9" y="0"/>
                  </a:lnTo>
                  <a:lnTo>
                    <a:pt x="15" y="0"/>
                  </a:lnTo>
                  <a:lnTo>
                    <a:pt x="15" y="4"/>
                  </a:lnTo>
                  <a:lnTo>
                    <a:pt x="15" y="8"/>
                  </a:lnTo>
                  <a:lnTo>
                    <a:pt x="16" y="8"/>
                  </a:lnTo>
                  <a:lnTo>
                    <a:pt x="19" y="8"/>
                  </a:lnTo>
                  <a:lnTo>
                    <a:pt x="23" y="5"/>
                  </a:lnTo>
                  <a:lnTo>
                    <a:pt x="26" y="2"/>
                  </a:lnTo>
                  <a:lnTo>
                    <a:pt x="32" y="1"/>
                  </a:lnTo>
                  <a:lnTo>
                    <a:pt x="38" y="1"/>
                  </a:lnTo>
                  <a:lnTo>
                    <a:pt x="39" y="8"/>
                  </a:lnTo>
                  <a:lnTo>
                    <a:pt x="40" y="15"/>
                  </a:lnTo>
                  <a:lnTo>
                    <a:pt x="42" y="24"/>
                  </a:lnTo>
                  <a:lnTo>
                    <a:pt x="46" y="31"/>
                  </a:lnTo>
                  <a:lnTo>
                    <a:pt x="49" y="38"/>
                  </a:lnTo>
                  <a:lnTo>
                    <a:pt x="53" y="45"/>
                  </a:lnTo>
                  <a:lnTo>
                    <a:pt x="58" y="51"/>
                  </a:lnTo>
                  <a:lnTo>
                    <a:pt x="62" y="55"/>
                  </a:lnTo>
                  <a:lnTo>
                    <a:pt x="66" y="55"/>
                  </a:lnTo>
                  <a:lnTo>
                    <a:pt x="70"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7" name="Freeform 465"/>
            <p:cNvSpPr>
              <a:spLocks/>
            </p:cNvSpPr>
            <p:nvPr/>
          </p:nvSpPr>
          <p:spPr bwMode="auto">
            <a:xfrm>
              <a:off x="2359" y="2610"/>
              <a:ext cx="9" cy="4"/>
            </a:xfrm>
            <a:custGeom>
              <a:avLst/>
              <a:gdLst>
                <a:gd name="T0" fmla="*/ 0 w 9"/>
                <a:gd name="T1" fmla="*/ 0 h 4"/>
                <a:gd name="T2" fmla="*/ 4 w 9"/>
                <a:gd name="T3" fmla="*/ 0 h 4"/>
                <a:gd name="T4" fmla="*/ 9 w 9"/>
                <a:gd name="T5" fmla="*/ 0 h 4"/>
                <a:gd name="T6" fmla="*/ 7 w 9"/>
                <a:gd name="T7" fmla="*/ 1 h 4"/>
                <a:gd name="T8" fmla="*/ 7 w 9"/>
                <a:gd name="T9" fmla="*/ 2 h 4"/>
                <a:gd name="T10" fmla="*/ 6 w 9"/>
                <a:gd name="T11" fmla="*/ 2 h 4"/>
                <a:gd name="T12" fmla="*/ 4 w 9"/>
                <a:gd name="T13" fmla="*/ 2 h 4"/>
                <a:gd name="T14" fmla="*/ 2 w 9"/>
                <a:gd name="T15" fmla="*/ 4 h 4"/>
                <a:gd name="T16" fmla="*/ 0 w 9"/>
                <a:gd name="T17" fmla="*/ 4 h 4"/>
                <a:gd name="T18" fmla="*/ 0 w 9"/>
                <a:gd name="T19" fmla="*/ 2 h 4"/>
                <a:gd name="T20" fmla="*/ 0 w 9"/>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4">
                  <a:moveTo>
                    <a:pt x="0" y="0"/>
                  </a:moveTo>
                  <a:lnTo>
                    <a:pt x="4" y="0"/>
                  </a:lnTo>
                  <a:lnTo>
                    <a:pt x="9" y="0"/>
                  </a:lnTo>
                  <a:lnTo>
                    <a:pt x="7" y="1"/>
                  </a:lnTo>
                  <a:lnTo>
                    <a:pt x="7" y="2"/>
                  </a:lnTo>
                  <a:lnTo>
                    <a:pt x="6" y="2"/>
                  </a:lnTo>
                  <a:lnTo>
                    <a:pt x="4" y="2"/>
                  </a:lnTo>
                  <a:lnTo>
                    <a:pt x="2" y="4"/>
                  </a:lnTo>
                  <a:lnTo>
                    <a:pt x="0" y="4"/>
                  </a:lnTo>
                  <a:lnTo>
                    <a:pt x="0"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8" name="Freeform 466"/>
            <p:cNvSpPr>
              <a:spLocks/>
            </p:cNvSpPr>
            <p:nvPr/>
          </p:nvSpPr>
          <p:spPr bwMode="auto">
            <a:xfrm>
              <a:off x="3798" y="2611"/>
              <a:ext cx="49" cy="40"/>
            </a:xfrm>
            <a:custGeom>
              <a:avLst/>
              <a:gdLst>
                <a:gd name="T0" fmla="*/ 23 w 49"/>
                <a:gd name="T1" fmla="*/ 0 h 40"/>
                <a:gd name="T2" fmla="*/ 36 w 49"/>
                <a:gd name="T3" fmla="*/ 1 h 40"/>
                <a:gd name="T4" fmla="*/ 49 w 49"/>
                <a:gd name="T5" fmla="*/ 1 h 40"/>
                <a:gd name="T6" fmla="*/ 49 w 49"/>
                <a:gd name="T7" fmla="*/ 3 h 40"/>
                <a:gd name="T8" fmla="*/ 49 w 49"/>
                <a:gd name="T9" fmla="*/ 3 h 40"/>
                <a:gd name="T10" fmla="*/ 45 w 49"/>
                <a:gd name="T11" fmla="*/ 14 h 40"/>
                <a:gd name="T12" fmla="*/ 42 w 49"/>
                <a:gd name="T13" fmla="*/ 27 h 40"/>
                <a:gd name="T14" fmla="*/ 35 w 49"/>
                <a:gd name="T15" fmla="*/ 31 h 40"/>
                <a:gd name="T16" fmla="*/ 25 w 49"/>
                <a:gd name="T17" fmla="*/ 36 h 40"/>
                <a:gd name="T18" fmla="*/ 20 w 49"/>
                <a:gd name="T19" fmla="*/ 39 h 40"/>
                <a:gd name="T20" fmla="*/ 15 w 49"/>
                <a:gd name="T21" fmla="*/ 40 h 40"/>
                <a:gd name="T22" fmla="*/ 10 w 49"/>
                <a:gd name="T23" fmla="*/ 40 h 40"/>
                <a:gd name="T24" fmla="*/ 6 w 49"/>
                <a:gd name="T25" fmla="*/ 40 h 40"/>
                <a:gd name="T26" fmla="*/ 3 w 49"/>
                <a:gd name="T27" fmla="*/ 39 h 40"/>
                <a:gd name="T28" fmla="*/ 0 w 49"/>
                <a:gd name="T29" fmla="*/ 37 h 40"/>
                <a:gd name="T30" fmla="*/ 5 w 49"/>
                <a:gd name="T31" fmla="*/ 23 h 40"/>
                <a:gd name="T32" fmla="*/ 10 w 49"/>
                <a:gd name="T33" fmla="*/ 9 h 40"/>
                <a:gd name="T34" fmla="*/ 17 w 49"/>
                <a:gd name="T35" fmla="*/ 6 h 40"/>
                <a:gd name="T36" fmla="*/ 23 w 49"/>
                <a:gd name="T3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23" y="0"/>
                  </a:moveTo>
                  <a:lnTo>
                    <a:pt x="36" y="1"/>
                  </a:lnTo>
                  <a:lnTo>
                    <a:pt x="49" y="1"/>
                  </a:lnTo>
                  <a:lnTo>
                    <a:pt x="49" y="3"/>
                  </a:lnTo>
                  <a:lnTo>
                    <a:pt x="49" y="3"/>
                  </a:lnTo>
                  <a:lnTo>
                    <a:pt x="45" y="14"/>
                  </a:lnTo>
                  <a:lnTo>
                    <a:pt x="42" y="27"/>
                  </a:lnTo>
                  <a:lnTo>
                    <a:pt x="35" y="31"/>
                  </a:lnTo>
                  <a:lnTo>
                    <a:pt x="25" y="36"/>
                  </a:lnTo>
                  <a:lnTo>
                    <a:pt x="20" y="39"/>
                  </a:lnTo>
                  <a:lnTo>
                    <a:pt x="15" y="40"/>
                  </a:lnTo>
                  <a:lnTo>
                    <a:pt x="10" y="40"/>
                  </a:lnTo>
                  <a:lnTo>
                    <a:pt x="6" y="40"/>
                  </a:lnTo>
                  <a:lnTo>
                    <a:pt x="3" y="39"/>
                  </a:lnTo>
                  <a:lnTo>
                    <a:pt x="0" y="37"/>
                  </a:lnTo>
                  <a:lnTo>
                    <a:pt x="5" y="23"/>
                  </a:lnTo>
                  <a:lnTo>
                    <a:pt x="10" y="9"/>
                  </a:lnTo>
                  <a:lnTo>
                    <a:pt x="17" y="6"/>
                  </a:lnTo>
                  <a:lnTo>
                    <a:pt x="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9" name="Freeform 467"/>
            <p:cNvSpPr>
              <a:spLocks/>
            </p:cNvSpPr>
            <p:nvPr/>
          </p:nvSpPr>
          <p:spPr bwMode="auto">
            <a:xfrm>
              <a:off x="2643" y="2620"/>
              <a:ext cx="12" cy="18"/>
            </a:xfrm>
            <a:custGeom>
              <a:avLst/>
              <a:gdLst>
                <a:gd name="T0" fmla="*/ 7 w 12"/>
                <a:gd name="T1" fmla="*/ 0 h 18"/>
                <a:gd name="T2" fmla="*/ 10 w 12"/>
                <a:gd name="T3" fmla="*/ 0 h 18"/>
                <a:gd name="T4" fmla="*/ 12 w 12"/>
                <a:gd name="T5" fmla="*/ 0 h 18"/>
                <a:gd name="T6" fmla="*/ 10 w 12"/>
                <a:gd name="T7" fmla="*/ 5 h 18"/>
                <a:gd name="T8" fmla="*/ 9 w 12"/>
                <a:gd name="T9" fmla="*/ 10 h 18"/>
                <a:gd name="T10" fmla="*/ 6 w 12"/>
                <a:gd name="T11" fmla="*/ 14 h 18"/>
                <a:gd name="T12" fmla="*/ 3 w 12"/>
                <a:gd name="T13" fmla="*/ 18 h 18"/>
                <a:gd name="T14" fmla="*/ 2 w 12"/>
                <a:gd name="T15" fmla="*/ 17 h 18"/>
                <a:gd name="T16" fmla="*/ 0 w 12"/>
                <a:gd name="T17" fmla="*/ 17 h 18"/>
                <a:gd name="T18" fmla="*/ 0 w 12"/>
                <a:gd name="T19" fmla="*/ 12 h 18"/>
                <a:gd name="T20" fmla="*/ 0 w 12"/>
                <a:gd name="T21" fmla="*/ 7 h 18"/>
                <a:gd name="T22" fmla="*/ 3 w 12"/>
                <a:gd name="T23" fmla="*/ 4 h 18"/>
                <a:gd name="T24" fmla="*/ 7 w 12"/>
                <a:gd name="T2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8">
                  <a:moveTo>
                    <a:pt x="7" y="0"/>
                  </a:moveTo>
                  <a:lnTo>
                    <a:pt x="10" y="0"/>
                  </a:lnTo>
                  <a:lnTo>
                    <a:pt x="12" y="0"/>
                  </a:lnTo>
                  <a:lnTo>
                    <a:pt x="10" y="5"/>
                  </a:lnTo>
                  <a:lnTo>
                    <a:pt x="9" y="10"/>
                  </a:lnTo>
                  <a:lnTo>
                    <a:pt x="6" y="14"/>
                  </a:lnTo>
                  <a:lnTo>
                    <a:pt x="3" y="18"/>
                  </a:lnTo>
                  <a:lnTo>
                    <a:pt x="2" y="17"/>
                  </a:lnTo>
                  <a:lnTo>
                    <a:pt x="0" y="17"/>
                  </a:lnTo>
                  <a:lnTo>
                    <a:pt x="0" y="12"/>
                  </a:lnTo>
                  <a:lnTo>
                    <a:pt x="0" y="7"/>
                  </a:lnTo>
                  <a:lnTo>
                    <a:pt x="3" y="4"/>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0" name="Freeform 468"/>
            <p:cNvSpPr>
              <a:spLocks/>
            </p:cNvSpPr>
            <p:nvPr/>
          </p:nvSpPr>
          <p:spPr bwMode="auto">
            <a:xfrm>
              <a:off x="3317" y="2654"/>
              <a:ext cx="63" cy="57"/>
            </a:xfrm>
            <a:custGeom>
              <a:avLst/>
              <a:gdLst>
                <a:gd name="T0" fmla="*/ 36 w 63"/>
                <a:gd name="T1" fmla="*/ 0 h 57"/>
                <a:gd name="T2" fmla="*/ 39 w 63"/>
                <a:gd name="T3" fmla="*/ 3 h 57"/>
                <a:gd name="T4" fmla="*/ 39 w 63"/>
                <a:gd name="T5" fmla="*/ 6 h 57"/>
                <a:gd name="T6" fmla="*/ 39 w 63"/>
                <a:gd name="T7" fmla="*/ 7 h 57"/>
                <a:gd name="T8" fmla="*/ 37 w 63"/>
                <a:gd name="T9" fmla="*/ 10 h 57"/>
                <a:gd name="T10" fmla="*/ 34 w 63"/>
                <a:gd name="T11" fmla="*/ 14 h 57"/>
                <a:gd name="T12" fmla="*/ 30 w 63"/>
                <a:gd name="T13" fmla="*/ 17 h 57"/>
                <a:gd name="T14" fmla="*/ 34 w 63"/>
                <a:gd name="T15" fmla="*/ 17 h 57"/>
                <a:gd name="T16" fmla="*/ 37 w 63"/>
                <a:gd name="T17" fmla="*/ 17 h 57"/>
                <a:gd name="T18" fmla="*/ 37 w 63"/>
                <a:gd name="T19" fmla="*/ 21 h 57"/>
                <a:gd name="T20" fmla="*/ 37 w 63"/>
                <a:gd name="T21" fmla="*/ 25 h 57"/>
                <a:gd name="T22" fmla="*/ 40 w 63"/>
                <a:gd name="T23" fmla="*/ 24 h 57"/>
                <a:gd name="T24" fmla="*/ 43 w 63"/>
                <a:gd name="T25" fmla="*/ 21 h 57"/>
                <a:gd name="T26" fmla="*/ 47 w 63"/>
                <a:gd name="T27" fmla="*/ 20 h 57"/>
                <a:gd name="T28" fmla="*/ 53 w 63"/>
                <a:gd name="T29" fmla="*/ 18 h 57"/>
                <a:gd name="T30" fmla="*/ 57 w 63"/>
                <a:gd name="T31" fmla="*/ 20 h 57"/>
                <a:gd name="T32" fmla="*/ 63 w 63"/>
                <a:gd name="T33" fmla="*/ 21 h 57"/>
                <a:gd name="T34" fmla="*/ 59 w 63"/>
                <a:gd name="T35" fmla="*/ 38 h 57"/>
                <a:gd name="T36" fmla="*/ 56 w 63"/>
                <a:gd name="T37" fmla="*/ 57 h 57"/>
                <a:gd name="T38" fmla="*/ 50 w 63"/>
                <a:gd name="T39" fmla="*/ 57 h 57"/>
                <a:gd name="T40" fmla="*/ 44 w 63"/>
                <a:gd name="T41" fmla="*/ 57 h 57"/>
                <a:gd name="T42" fmla="*/ 43 w 63"/>
                <a:gd name="T43" fmla="*/ 57 h 57"/>
                <a:gd name="T44" fmla="*/ 40 w 63"/>
                <a:gd name="T45" fmla="*/ 55 h 57"/>
                <a:gd name="T46" fmla="*/ 40 w 63"/>
                <a:gd name="T47" fmla="*/ 51 h 57"/>
                <a:gd name="T48" fmla="*/ 39 w 63"/>
                <a:gd name="T49" fmla="*/ 48 h 57"/>
                <a:gd name="T50" fmla="*/ 37 w 63"/>
                <a:gd name="T51" fmla="*/ 50 h 57"/>
                <a:gd name="T52" fmla="*/ 34 w 63"/>
                <a:gd name="T53" fmla="*/ 51 h 57"/>
                <a:gd name="T54" fmla="*/ 32 w 63"/>
                <a:gd name="T55" fmla="*/ 55 h 57"/>
                <a:gd name="T56" fmla="*/ 27 w 63"/>
                <a:gd name="T57" fmla="*/ 57 h 57"/>
                <a:gd name="T58" fmla="*/ 24 w 63"/>
                <a:gd name="T59" fmla="*/ 51 h 57"/>
                <a:gd name="T60" fmla="*/ 22 w 63"/>
                <a:gd name="T61" fmla="*/ 45 h 57"/>
                <a:gd name="T62" fmla="*/ 12 w 63"/>
                <a:gd name="T63" fmla="*/ 45 h 57"/>
                <a:gd name="T64" fmla="*/ 2 w 63"/>
                <a:gd name="T65" fmla="*/ 47 h 57"/>
                <a:gd name="T66" fmla="*/ 0 w 63"/>
                <a:gd name="T67" fmla="*/ 41 h 57"/>
                <a:gd name="T68" fmla="*/ 0 w 63"/>
                <a:gd name="T69" fmla="*/ 37 h 57"/>
                <a:gd name="T70" fmla="*/ 9 w 63"/>
                <a:gd name="T71" fmla="*/ 30 h 57"/>
                <a:gd name="T72" fmla="*/ 20 w 63"/>
                <a:gd name="T73" fmla="*/ 20 h 57"/>
                <a:gd name="T74" fmla="*/ 30 w 63"/>
                <a:gd name="T75" fmla="*/ 10 h 57"/>
                <a:gd name="T76" fmla="*/ 36 w 63"/>
                <a:gd name="T7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57">
                  <a:moveTo>
                    <a:pt x="36" y="0"/>
                  </a:moveTo>
                  <a:lnTo>
                    <a:pt x="39" y="3"/>
                  </a:lnTo>
                  <a:lnTo>
                    <a:pt x="39" y="6"/>
                  </a:lnTo>
                  <a:lnTo>
                    <a:pt x="39" y="7"/>
                  </a:lnTo>
                  <a:lnTo>
                    <a:pt x="37" y="10"/>
                  </a:lnTo>
                  <a:lnTo>
                    <a:pt x="34" y="14"/>
                  </a:lnTo>
                  <a:lnTo>
                    <a:pt x="30" y="17"/>
                  </a:lnTo>
                  <a:lnTo>
                    <a:pt x="34" y="17"/>
                  </a:lnTo>
                  <a:lnTo>
                    <a:pt x="37" y="17"/>
                  </a:lnTo>
                  <a:lnTo>
                    <a:pt x="37" y="21"/>
                  </a:lnTo>
                  <a:lnTo>
                    <a:pt x="37" y="25"/>
                  </a:lnTo>
                  <a:lnTo>
                    <a:pt x="40" y="24"/>
                  </a:lnTo>
                  <a:lnTo>
                    <a:pt x="43" y="21"/>
                  </a:lnTo>
                  <a:lnTo>
                    <a:pt x="47" y="20"/>
                  </a:lnTo>
                  <a:lnTo>
                    <a:pt x="53" y="18"/>
                  </a:lnTo>
                  <a:lnTo>
                    <a:pt x="57" y="20"/>
                  </a:lnTo>
                  <a:lnTo>
                    <a:pt x="63" y="21"/>
                  </a:lnTo>
                  <a:lnTo>
                    <a:pt x="59" y="38"/>
                  </a:lnTo>
                  <a:lnTo>
                    <a:pt x="56" y="57"/>
                  </a:lnTo>
                  <a:lnTo>
                    <a:pt x="50" y="57"/>
                  </a:lnTo>
                  <a:lnTo>
                    <a:pt x="44" y="57"/>
                  </a:lnTo>
                  <a:lnTo>
                    <a:pt x="43" y="57"/>
                  </a:lnTo>
                  <a:lnTo>
                    <a:pt x="40" y="55"/>
                  </a:lnTo>
                  <a:lnTo>
                    <a:pt x="40" y="51"/>
                  </a:lnTo>
                  <a:lnTo>
                    <a:pt x="39" y="48"/>
                  </a:lnTo>
                  <a:lnTo>
                    <a:pt x="37" y="50"/>
                  </a:lnTo>
                  <a:lnTo>
                    <a:pt x="34" y="51"/>
                  </a:lnTo>
                  <a:lnTo>
                    <a:pt x="32" y="55"/>
                  </a:lnTo>
                  <a:lnTo>
                    <a:pt x="27" y="57"/>
                  </a:lnTo>
                  <a:lnTo>
                    <a:pt x="24" y="51"/>
                  </a:lnTo>
                  <a:lnTo>
                    <a:pt x="22" y="45"/>
                  </a:lnTo>
                  <a:lnTo>
                    <a:pt x="12" y="45"/>
                  </a:lnTo>
                  <a:lnTo>
                    <a:pt x="2" y="47"/>
                  </a:lnTo>
                  <a:lnTo>
                    <a:pt x="0" y="41"/>
                  </a:lnTo>
                  <a:lnTo>
                    <a:pt x="0" y="37"/>
                  </a:lnTo>
                  <a:lnTo>
                    <a:pt x="9" y="30"/>
                  </a:lnTo>
                  <a:lnTo>
                    <a:pt x="20" y="20"/>
                  </a:lnTo>
                  <a:lnTo>
                    <a:pt x="30" y="10"/>
                  </a:lnTo>
                  <a:lnTo>
                    <a:pt x="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1" name="Freeform 469"/>
            <p:cNvSpPr>
              <a:spLocks/>
            </p:cNvSpPr>
            <p:nvPr/>
          </p:nvSpPr>
          <p:spPr bwMode="auto">
            <a:xfrm>
              <a:off x="2987" y="2684"/>
              <a:ext cx="106" cy="85"/>
            </a:xfrm>
            <a:custGeom>
              <a:avLst/>
              <a:gdLst>
                <a:gd name="T0" fmla="*/ 43 w 106"/>
                <a:gd name="T1" fmla="*/ 0 h 85"/>
                <a:gd name="T2" fmla="*/ 39 w 106"/>
                <a:gd name="T3" fmla="*/ 3 h 85"/>
                <a:gd name="T4" fmla="*/ 33 w 106"/>
                <a:gd name="T5" fmla="*/ 7 h 85"/>
                <a:gd name="T6" fmla="*/ 26 w 106"/>
                <a:gd name="T7" fmla="*/ 8 h 85"/>
                <a:gd name="T8" fmla="*/ 20 w 106"/>
                <a:gd name="T9" fmla="*/ 11 h 85"/>
                <a:gd name="T10" fmla="*/ 15 w 106"/>
                <a:gd name="T11" fmla="*/ 14 h 85"/>
                <a:gd name="T12" fmla="*/ 9 w 106"/>
                <a:gd name="T13" fmla="*/ 17 h 85"/>
                <a:gd name="T14" fmla="*/ 5 w 106"/>
                <a:gd name="T15" fmla="*/ 21 h 85"/>
                <a:gd name="T16" fmla="*/ 0 w 106"/>
                <a:gd name="T17" fmla="*/ 27 h 85"/>
                <a:gd name="T18" fmla="*/ 2 w 106"/>
                <a:gd name="T19" fmla="*/ 28 h 85"/>
                <a:gd name="T20" fmla="*/ 2 w 106"/>
                <a:gd name="T21" fmla="*/ 30 h 85"/>
                <a:gd name="T22" fmla="*/ 10 w 106"/>
                <a:gd name="T23" fmla="*/ 28 h 85"/>
                <a:gd name="T24" fmla="*/ 17 w 106"/>
                <a:gd name="T25" fmla="*/ 27 h 85"/>
                <a:gd name="T26" fmla="*/ 22 w 106"/>
                <a:gd name="T27" fmla="*/ 23 h 85"/>
                <a:gd name="T28" fmla="*/ 29 w 106"/>
                <a:gd name="T29" fmla="*/ 20 h 85"/>
                <a:gd name="T30" fmla="*/ 45 w 106"/>
                <a:gd name="T31" fmla="*/ 25 h 85"/>
                <a:gd name="T32" fmla="*/ 63 w 106"/>
                <a:gd name="T33" fmla="*/ 31 h 85"/>
                <a:gd name="T34" fmla="*/ 62 w 106"/>
                <a:gd name="T35" fmla="*/ 33 h 85"/>
                <a:gd name="T36" fmla="*/ 62 w 106"/>
                <a:gd name="T37" fmla="*/ 34 h 85"/>
                <a:gd name="T38" fmla="*/ 50 w 106"/>
                <a:gd name="T39" fmla="*/ 37 h 85"/>
                <a:gd name="T40" fmla="*/ 42 w 106"/>
                <a:gd name="T41" fmla="*/ 41 h 85"/>
                <a:gd name="T42" fmla="*/ 33 w 106"/>
                <a:gd name="T43" fmla="*/ 45 h 85"/>
                <a:gd name="T44" fmla="*/ 27 w 106"/>
                <a:gd name="T45" fmla="*/ 51 h 85"/>
                <a:gd name="T46" fmla="*/ 22 w 106"/>
                <a:gd name="T47" fmla="*/ 58 h 85"/>
                <a:gd name="T48" fmla="*/ 17 w 106"/>
                <a:gd name="T49" fmla="*/ 65 h 85"/>
                <a:gd name="T50" fmla="*/ 13 w 106"/>
                <a:gd name="T51" fmla="*/ 74 h 85"/>
                <a:gd name="T52" fmla="*/ 10 w 106"/>
                <a:gd name="T53" fmla="*/ 84 h 85"/>
                <a:gd name="T54" fmla="*/ 10 w 106"/>
                <a:gd name="T55" fmla="*/ 85 h 85"/>
                <a:gd name="T56" fmla="*/ 12 w 106"/>
                <a:gd name="T57" fmla="*/ 85 h 85"/>
                <a:gd name="T58" fmla="*/ 17 w 106"/>
                <a:gd name="T59" fmla="*/ 85 h 85"/>
                <a:gd name="T60" fmla="*/ 23 w 106"/>
                <a:gd name="T61" fmla="*/ 85 h 85"/>
                <a:gd name="T62" fmla="*/ 30 w 106"/>
                <a:gd name="T63" fmla="*/ 70 h 85"/>
                <a:gd name="T64" fmla="*/ 37 w 106"/>
                <a:gd name="T65" fmla="*/ 55 h 85"/>
                <a:gd name="T66" fmla="*/ 43 w 106"/>
                <a:gd name="T67" fmla="*/ 50 h 85"/>
                <a:gd name="T68" fmla="*/ 49 w 106"/>
                <a:gd name="T69" fmla="*/ 45 h 85"/>
                <a:gd name="T70" fmla="*/ 56 w 106"/>
                <a:gd name="T71" fmla="*/ 41 h 85"/>
                <a:gd name="T72" fmla="*/ 66 w 106"/>
                <a:gd name="T73" fmla="*/ 38 h 85"/>
                <a:gd name="T74" fmla="*/ 66 w 106"/>
                <a:gd name="T75" fmla="*/ 40 h 85"/>
                <a:gd name="T76" fmla="*/ 66 w 106"/>
                <a:gd name="T77" fmla="*/ 41 h 85"/>
                <a:gd name="T78" fmla="*/ 67 w 106"/>
                <a:gd name="T79" fmla="*/ 48 h 85"/>
                <a:gd name="T80" fmla="*/ 66 w 106"/>
                <a:gd name="T81" fmla="*/ 54 h 85"/>
                <a:gd name="T82" fmla="*/ 65 w 106"/>
                <a:gd name="T83" fmla="*/ 60 h 85"/>
                <a:gd name="T84" fmla="*/ 63 w 106"/>
                <a:gd name="T85" fmla="*/ 65 h 85"/>
                <a:gd name="T86" fmla="*/ 70 w 106"/>
                <a:gd name="T87" fmla="*/ 65 h 85"/>
                <a:gd name="T88" fmla="*/ 77 w 106"/>
                <a:gd name="T89" fmla="*/ 67 h 85"/>
                <a:gd name="T90" fmla="*/ 85 w 106"/>
                <a:gd name="T91" fmla="*/ 58 h 85"/>
                <a:gd name="T92" fmla="*/ 92 w 106"/>
                <a:gd name="T93" fmla="*/ 48 h 85"/>
                <a:gd name="T94" fmla="*/ 97 w 106"/>
                <a:gd name="T95" fmla="*/ 51 h 85"/>
                <a:gd name="T96" fmla="*/ 105 w 106"/>
                <a:gd name="T97" fmla="*/ 50 h 85"/>
                <a:gd name="T98" fmla="*/ 106 w 106"/>
                <a:gd name="T99" fmla="*/ 48 h 85"/>
                <a:gd name="T100" fmla="*/ 106 w 106"/>
                <a:gd name="T101" fmla="*/ 47 h 85"/>
                <a:gd name="T102" fmla="*/ 87 w 106"/>
                <a:gd name="T103" fmla="*/ 35 h 85"/>
                <a:gd name="T104" fmla="*/ 70 w 106"/>
                <a:gd name="T105" fmla="*/ 25 h 85"/>
                <a:gd name="T106" fmla="*/ 72 w 106"/>
                <a:gd name="T107" fmla="*/ 20 h 85"/>
                <a:gd name="T108" fmla="*/ 73 w 106"/>
                <a:gd name="T109" fmla="*/ 15 h 85"/>
                <a:gd name="T110" fmla="*/ 66 w 106"/>
                <a:gd name="T111" fmla="*/ 8 h 85"/>
                <a:gd name="T112" fmla="*/ 59 w 106"/>
                <a:gd name="T113" fmla="*/ 3 h 85"/>
                <a:gd name="T114" fmla="*/ 52 w 106"/>
                <a:gd name="T115" fmla="*/ 1 h 85"/>
                <a:gd name="T116" fmla="*/ 43 w 106"/>
                <a:gd name="T11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6" h="85">
                  <a:moveTo>
                    <a:pt x="43" y="0"/>
                  </a:moveTo>
                  <a:lnTo>
                    <a:pt x="39" y="3"/>
                  </a:lnTo>
                  <a:lnTo>
                    <a:pt x="33" y="7"/>
                  </a:lnTo>
                  <a:lnTo>
                    <a:pt x="26" y="8"/>
                  </a:lnTo>
                  <a:lnTo>
                    <a:pt x="20" y="11"/>
                  </a:lnTo>
                  <a:lnTo>
                    <a:pt x="15" y="14"/>
                  </a:lnTo>
                  <a:lnTo>
                    <a:pt x="9" y="17"/>
                  </a:lnTo>
                  <a:lnTo>
                    <a:pt x="5" y="21"/>
                  </a:lnTo>
                  <a:lnTo>
                    <a:pt x="0" y="27"/>
                  </a:lnTo>
                  <a:lnTo>
                    <a:pt x="2" y="28"/>
                  </a:lnTo>
                  <a:lnTo>
                    <a:pt x="2" y="30"/>
                  </a:lnTo>
                  <a:lnTo>
                    <a:pt x="10" y="28"/>
                  </a:lnTo>
                  <a:lnTo>
                    <a:pt x="17" y="27"/>
                  </a:lnTo>
                  <a:lnTo>
                    <a:pt x="22" y="23"/>
                  </a:lnTo>
                  <a:lnTo>
                    <a:pt x="29" y="20"/>
                  </a:lnTo>
                  <a:lnTo>
                    <a:pt x="45" y="25"/>
                  </a:lnTo>
                  <a:lnTo>
                    <a:pt x="63" y="31"/>
                  </a:lnTo>
                  <a:lnTo>
                    <a:pt x="62" y="33"/>
                  </a:lnTo>
                  <a:lnTo>
                    <a:pt x="62" y="34"/>
                  </a:lnTo>
                  <a:lnTo>
                    <a:pt x="50" y="37"/>
                  </a:lnTo>
                  <a:lnTo>
                    <a:pt x="42" y="41"/>
                  </a:lnTo>
                  <a:lnTo>
                    <a:pt x="33" y="45"/>
                  </a:lnTo>
                  <a:lnTo>
                    <a:pt x="27" y="51"/>
                  </a:lnTo>
                  <a:lnTo>
                    <a:pt x="22" y="58"/>
                  </a:lnTo>
                  <a:lnTo>
                    <a:pt x="17" y="65"/>
                  </a:lnTo>
                  <a:lnTo>
                    <a:pt x="13" y="74"/>
                  </a:lnTo>
                  <a:lnTo>
                    <a:pt x="10" y="84"/>
                  </a:lnTo>
                  <a:lnTo>
                    <a:pt x="10" y="85"/>
                  </a:lnTo>
                  <a:lnTo>
                    <a:pt x="12" y="85"/>
                  </a:lnTo>
                  <a:lnTo>
                    <a:pt x="17" y="85"/>
                  </a:lnTo>
                  <a:lnTo>
                    <a:pt x="23" y="85"/>
                  </a:lnTo>
                  <a:lnTo>
                    <a:pt x="30" y="70"/>
                  </a:lnTo>
                  <a:lnTo>
                    <a:pt x="37" y="55"/>
                  </a:lnTo>
                  <a:lnTo>
                    <a:pt x="43" y="50"/>
                  </a:lnTo>
                  <a:lnTo>
                    <a:pt x="49" y="45"/>
                  </a:lnTo>
                  <a:lnTo>
                    <a:pt x="56" y="41"/>
                  </a:lnTo>
                  <a:lnTo>
                    <a:pt x="66" y="38"/>
                  </a:lnTo>
                  <a:lnTo>
                    <a:pt x="66" y="40"/>
                  </a:lnTo>
                  <a:lnTo>
                    <a:pt x="66" y="41"/>
                  </a:lnTo>
                  <a:lnTo>
                    <a:pt x="67" y="48"/>
                  </a:lnTo>
                  <a:lnTo>
                    <a:pt x="66" y="54"/>
                  </a:lnTo>
                  <a:lnTo>
                    <a:pt x="65" y="60"/>
                  </a:lnTo>
                  <a:lnTo>
                    <a:pt x="63" y="65"/>
                  </a:lnTo>
                  <a:lnTo>
                    <a:pt x="70" y="65"/>
                  </a:lnTo>
                  <a:lnTo>
                    <a:pt x="77" y="67"/>
                  </a:lnTo>
                  <a:lnTo>
                    <a:pt x="85" y="58"/>
                  </a:lnTo>
                  <a:lnTo>
                    <a:pt x="92" y="48"/>
                  </a:lnTo>
                  <a:lnTo>
                    <a:pt x="97" y="51"/>
                  </a:lnTo>
                  <a:lnTo>
                    <a:pt x="105" y="50"/>
                  </a:lnTo>
                  <a:lnTo>
                    <a:pt x="106" y="48"/>
                  </a:lnTo>
                  <a:lnTo>
                    <a:pt x="106" y="47"/>
                  </a:lnTo>
                  <a:lnTo>
                    <a:pt x="87" y="35"/>
                  </a:lnTo>
                  <a:lnTo>
                    <a:pt x="70" y="25"/>
                  </a:lnTo>
                  <a:lnTo>
                    <a:pt x="72" y="20"/>
                  </a:lnTo>
                  <a:lnTo>
                    <a:pt x="73" y="15"/>
                  </a:lnTo>
                  <a:lnTo>
                    <a:pt x="66" y="8"/>
                  </a:lnTo>
                  <a:lnTo>
                    <a:pt x="59" y="3"/>
                  </a:lnTo>
                  <a:lnTo>
                    <a:pt x="52" y="1"/>
                  </a:lnTo>
                  <a:lnTo>
                    <a:pt x="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2" name="Freeform 470"/>
            <p:cNvSpPr>
              <a:spLocks/>
            </p:cNvSpPr>
            <p:nvPr/>
          </p:nvSpPr>
          <p:spPr bwMode="auto">
            <a:xfrm>
              <a:off x="4170" y="2701"/>
              <a:ext cx="157" cy="90"/>
            </a:xfrm>
            <a:custGeom>
              <a:avLst/>
              <a:gdLst>
                <a:gd name="T0" fmla="*/ 51 w 157"/>
                <a:gd name="T1" fmla="*/ 20 h 90"/>
                <a:gd name="T2" fmla="*/ 39 w 157"/>
                <a:gd name="T3" fmla="*/ 14 h 90"/>
                <a:gd name="T4" fmla="*/ 29 w 157"/>
                <a:gd name="T5" fmla="*/ 14 h 90"/>
                <a:gd name="T6" fmla="*/ 22 w 157"/>
                <a:gd name="T7" fmla="*/ 23 h 90"/>
                <a:gd name="T8" fmla="*/ 17 w 157"/>
                <a:gd name="T9" fmla="*/ 31 h 90"/>
                <a:gd name="T10" fmla="*/ 11 w 157"/>
                <a:gd name="T11" fmla="*/ 46 h 90"/>
                <a:gd name="T12" fmla="*/ 11 w 157"/>
                <a:gd name="T13" fmla="*/ 70 h 90"/>
                <a:gd name="T14" fmla="*/ 5 w 157"/>
                <a:gd name="T15" fmla="*/ 87 h 90"/>
                <a:gd name="T16" fmla="*/ 9 w 157"/>
                <a:gd name="T17" fmla="*/ 88 h 90"/>
                <a:gd name="T18" fmla="*/ 29 w 157"/>
                <a:gd name="T19" fmla="*/ 84 h 90"/>
                <a:gd name="T20" fmla="*/ 57 w 157"/>
                <a:gd name="T21" fmla="*/ 74 h 90"/>
                <a:gd name="T22" fmla="*/ 75 w 157"/>
                <a:gd name="T23" fmla="*/ 67 h 90"/>
                <a:gd name="T24" fmla="*/ 82 w 157"/>
                <a:gd name="T25" fmla="*/ 67 h 90"/>
                <a:gd name="T26" fmla="*/ 91 w 157"/>
                <a:gd name="T27" fmla="*/ 70 h 90"/>
                <a:gd name="T28" fmla="*/ 99 w 157"/>
                <a:gd name="T29" fmla="*/ 78 h 90"/>
                <a:gd name="T30" fmla="*/ 118 w 157"/>
                <a:gd name="T31" fmla="*/ 81 h 90"/>
                <a:gd name="T32" fmla="*/ 144 w 157"/>
                <a:gd name="T33" fmla="*/ 78 h 90"/>
                <a:gd name="T34" fmla="*/ 157 w 157"/>
                <a:gd name="T35" fmla="*/ 76 h 90"/>
                <a:gd name="T36" fmla="*/ 149 w 157"/>
                <a:gd name="T37" fmla="*/ 70 h 90"/>
                <a:gd name="T38" fmla="*/ 142 w 157"/>
                <a:gd name="T39" fmla="*/ 61 h 90"/>
                <a:gd name="T40" fmla="*/ 135 w 157"/>
                <a:gd name="T41" fmla="*/ 53 h 90"/>
                <a:gd name="T42" fmla="*/ 119 w 157"/>
                <a:gd name="T43" fmla="*/ 47 h 90"/>
                <a:gd name="T44" fmla="*/ 107 w 157"/>
                <a:gd name="T45" fmla="*/ 38 h 90"/>
                <a:gd name="T46" fmla="*/ 101 w 157"/>
                <a:gd name="T47" fmla="*/ 31 h 90"/>
                <a:gd name="T48" fmla="*/ 101 w 157"/>
                <a:gd name="T49" fmla="*/ 26 h 90"/>
                <a:gd name="T50" fmla="*/ 105 w 157"/>
                <a:gd name="T51" fmla="*/ 21 h 90"/>
                <a:gd name="T52" fmla="*/ 109 w 157"/>
                <a:gd name="T53" fmla="*/ 20 h 90"/>
                <a:gd name="T54" fmla="*/ 107 w 157"/>
                <a:gd name="T55" fmla="*/ 17 h 90"/>
                <a:gd name="T56" fmla="*/ 111 w 157"/>
                <a:gd name="T57" fmla="*/ 13 h 90"/>
                <a:gd name="T58" fmla="*/ 117 w 157"/>
                <a:gd name="T59" fmla="*/ 4 h 90"/>
                <a:gd name="T60" fmla="*/ 111 w 157"/>
                <a:gd name="T61" fmla="*/ 1 h 90"/>
                <a:gd name="T62" fmla="*/ 101 w 157"/>
                <a:gd name="T63" fmla="*/ 6 h 90"/>
                <a:gd name="T64" fmla="*/ 84 w 157"/>
                <a:gd name="T65" fmla="*/ 14 h 90"/>
                <a:gd name="T66" fmla="*/ 75 w 157"/>
                <a:gd name="T67" fmla="*/ 18 h 90"/>
                <a:gd name="T68" fmla="*/ 79 w 157"/>
                <a:gd name="T69" fmla="*/ 21 h 90"/>
                <a:gd name="T70" fmla="*/ 82 w 157"/>
                <a:gd name="T71" fmla="*/ 24 h 90"/>
                <a:gd name="T72" fmla="*/ 82 w 157"/>
                <a:gd name="T73" fmla="*/ 31 h 90"/>
                <a:gd name="T74" fmla="*/ 75 w 157"/>
                <a:gd name="T75" fmla="*/ 36 h 90"/>
                <a:gd name="T76" fmla="*/ 67 w 157"/>
                <a:gd name="T77" fmla="*/ 40 h 90"/>
                <a:gd name="T78" fmla="*/ 58 w 157"/>
                <a:gd name="T79" fmla="*/ 3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7" h="90">
                  <a:moveTo>
                    <a:pt x="58" y="23"/>
                  </a:moveTo>
                  <a:lnTo>
                    <a:pt x="51" y="20"/>
                  </a:lnTo>
                  <a:lnTo>
                    <a:pt x="42" y="16"/>
                  </a:lnTo>
                  <a:lnTo>
                    <a:pt x="39" y="14"/>
                  </a:lnTo>
                  <a:lnTo>
                    <a:pt x="35" y="13"/>
                  </a:lnTo>
                  <a:lnTo>
                    <a:pt x="29" y="14"/>
                  </a:lnTo>
                  <a:lnTo>
                    <a:pt x="24" y="16"/>
                  </a:lnTo>
                  <a:lnTo>
                    <a:pt x="22" y="23"/>
                  </a:lnTo>
                  <a:lnTo>
                    <a:pt x="21" y="28"/>
                  </a:lnTo>
                  <a:lnTo>
                    <a:pt x="17" y="31"/>
                  </a:lnTo>
                  <a:lnTo>
                    <a:pt x="11" y="33"/>
                  </a:lnTo>
                  <a:lnTo>
                    <a:pt x="11" y="46"/>
                  </a:lnTo>
                  <a:lnTo>
                    <a:pt x="11" y="57"/>
                  </a:lnTo>
                  <a:lnTo>
                    <a:pt x="11" y="70"/>
                  </a:lnTo>
                  <a:lnTo>
                    <a:pt x="11" y="84"/>
                  </a:lnTo>
                  <a:lnTo>
                    <a:pt x="5" y="87"/>
                  </a:lnTo>
                  <a:lnTo>
                    <a:pt x="0" y="90"/>
                  </a:lnTo>
                  <a:lnTo>
                    <a:pt x="9" y="88"/>
                  </a:lnTo>
                  <a:lnTo>
                    <a:pt x="19" y="87"/>
                  </a:lnTo>
                  <a:lnTo>
                    <a:pt x="29" y="84"/>
                  </a:lnTo>
                  <a:lnTo>
                    <a:pt x="38" y="81"/>
                  </a:lnTo>
                  <a:lnTo>
                    <a:pt x="57" y="74"/>
                  </a:lnTo>
                  <a:lnTo>
                    <a:pt x="74" y="67"/>
                  </a:lnTo>
                  <a:lnTo>
                    <a:pt x="75" y="67"/>
                  </a:lnTo>
                  <a:lnTo>
                    <a:pt x="77" y="67"/>
                  </a:lnTo>
                  <a:lnTo>
                    <a:pt x="82" y="67"/>
                  </a:lnTo>
                  <a:lnTo>
                    <a:pt x="87" y="68"/>
                  </a:lnTo>
                  <a:lnTo>
                    <a:pt x="91" y="70"/>
                  </a:lnTo>
                  <a:lnTo>
                    <a:pt x="94" y="73"/>
                  </a:lnTo>
                  <a:lnTo>
                    <a:pt x="99" y="78"/>
                  </a:lnTo>
                  <a:lnTo>
                    <a:pt x="107" y="81"/>
                  </a:lnTo>
                  <a:lnTo>
                    <a:pt x="118" y="81"/>
                  </a:lnTo>
                  <a:lnTo>
                    <a:pt x="131" y="80"/>
                  </a:lnTo>
                  <a:lnTo>
                    <a:pt x="144" y="78"/>
                  </a:lnTo>
                  <a:lnTo>
                    <a:pt x="157" y="77"/>
                  </a:lnTo>
                  <a:lnTo>
                    <a:pt x="157" y="76"/>
                  </a:lnTo>
                  <a:lnTo>
                    <a:pt x="157" y="73"/>
                  </a:lnTo>
                  <a:lnTo>
                    <a:pt x="149" y="70"/>
                  </a:lnTo>
                  <a:lnTo>
                    <a:pt x="145" y="67"/>
                  </a:lnTo>
                  <a:lnTo>
                    <a:pt x="142" y="61"/>
                  </a:lnTo>
                  <a:lnTo>
                    <a:pt x="141" y="54"/>
                  </a:lnTo>
                  <a:lnTo>
                    <a:pt x="135" y="53"/>
                  </a:lnTo>
                  <a:lnTo>
                    <a:pt x="128" y="50"/>
                  </a:lnTo>
                  <a:lnTo>
                    <a:pt x="119" y="47"/>
                  </a:lnTo>
                  <a:lnTo>
                    <a:pt x="112" y="43"/>
                  </a:lnTo>
                  <a:lnTo>
                    <a:pt x="107" y="38"/>
                  </a:lnTo>
                  <a:lnTo>
                    <a:pt x="102" y="34"/>
                  </a:lnTo>
                  <a:lnTo>
                    <a:pt x="101" y="31"/>
                  </a:lnTo>
                  <a:lnTo>
                    <a:pt x="101" y="28"/>
                  </a:lnTo>
                  <a:lnTo>
                    <a:pt x="101" y="26"/>
                  </a:lnTo>
                  <a:lnTo>
                    <a:pt x="102" y="23"/>
                  </a:lnTo>
                  <a:lnTo>
                    <a:pt x="105" y="21"/>
                  </a:lnTo>
                  <a:lnTo>
                    <a:pt x="109" y="20"/>
                  </a:lnTo>
                  <a:lnTo>
                    <a:pt x="109" y="20"/>
                  </a:lnTo>
                  <a:lnTo>
                    <a:pt x="109" y="18"/>
                  </a:lnTo>
                  <a:lnTo>
                    <a:pt x="107" y="17"/>
                  </a:lnTo>
                  <a:lnTo>
                    <a:pt x="104" y="16"/>
                  </a:lnTo>
                  <a:lnTo>
                    <a:pt x="111" y="13"/>
                  </a:lnTo>
                  <a:lnTo>
                    <a:pt x="118" y="7"/>
                  </a:lnTo>
                  <a:lnTo>
                    <a:pt x="117" y="4"/>
                  </a:lnTo>
                  <a:lnTo>
                    <a:pt x="115" y="3"/>
                  </a:lnTo>
                  <a:lnTo>
                    <a:pt x="111" y="1"/>
                  </a:lnTo>
                  <a:lnTo>
                    <a:pt x="108" y="0"/>
                  </a:lnTo>
                  <a:lnTo>
                    <a:pt x="101" y="6"/>
                  </a:lnTo>
                  <a:lnTo>
                    <a:pt x="92" y="10"/>
                  </a:lnTo>
                  <a:lnTo>
                    <a:pt x="84" y="14"/>
                  </a:lnTo>
                  <a:lnTo>
                    <a:pt x="74" y="17"/>
                  </a:lnTo>
                  <a:lnTo>
                    <a:pt x="75" y="18"/>
                  </a:lnTo>
                  <a:lnTo>
                    <a:pt x="75" y="20"/>
                  </a:lnTo>
                  <a:lnTo>
                    <a:pt x="79" y="21"/>
                  </a:lnTo>
                  <a:lnTo>
                    <a:pt x="81" y="23"/>
                  </a:lnTo>
                  <a:lnTo>
                    <a:pt x="82" y="24"/>
                  </a:lnTo>
                  <a:lnTo>
                    <a:pt x="84" y="28"/>
                  </a:lnTo>
                  <a:lnTo>
                    <a:pt x="82" y="31"/>
                  </a:lnTo>
                  <a:lnTo>
                    <a:pt x="81" y="33"/>
                  </a:lnTo>
                  <a:lnTo>
                    <a:pt x="75" y="36"/>
                  </a:lnTo>
                  <a:lnTo>
                    <a:pt x="71" y="38"/>
                  </a:lnTo>
                  <a:lnTo>
                    <a:pt x="67" y="40"/>
                  </a:lnTo>
                  <a:lnTo>
                    <a:pt x="59" y="40"/>
                  </a:lnTo>
                  <a:lnTo>
                    <a:pt x="58" y="31"/>
                  </a:lnTo>
                  <a:lnTo>
                    <a:pt x="5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3" name="Freeform 471"/>
            <p:cNvSpPr>
              <a:spLocks/>
            </p:cNvSpPr>
            <p:nvPr/>
          </p:nvSpPr>
          <p:spPr bwMode="auto">
            <a:xfrm>
              <a:off x="4365" y="2705"/>
              <a:ext cx="97" cy="132"/>
            </a:xfrm>
            <a:custGeom>
              <a:avLst/>
              <a:gdLst>
                <a:gd name="T0" fmla="*/ 43 w 97"/>
                <a:gd name="T1" fmla="*/ 24 h 132"/>
                <a:gd name="T2" fmla="*/ 53 w 97"/>
                <a:gd name="T3" fmla="*/ 24 h 132"/>
                <a:gd name="T4" fmla="*/ 61 w 97"/>
                <a:gd name="T5" fmla="*/ 23 h 132"/>
                <a:gd name="T6" fmla="*/ 61 w 97"/>
                <a:gd name="T7" fmla="*/ 14 h 132"/>
                <a:gd name="T8" fmla="*/ 60 w 97"/>
                <a:gd name="T9" fmla="*/ 4 h 132"/>
                <a:gd name="T10" fmla="*/ 56 w 97"/>
                <a:gd name="T11" fmla="*/ 2 h 132"/>
                <a:gd name="T12" fmla="*/ 52 w 97"/>
                <a:gd name="T13" fmla="*/ 0 h 132"/>
                <a:gd name="T14" fmla="*/ 37 w 97"/>
                <a:gd name="T15" fmla="*/ 6 h 132"/>
                <a:gd name="T16" fmla="*/ 23 w 97"/>
                <a:gd name="T17" fmla="*/ 12 h 132"/>
                <a:gd name="T18" fmla="*/ 17 w 97"/>
                <a:gd name="T19" fmla="*/ 14 h 132"/>
                <a:gd name="T20" fmla="*/ 12 w 97"/>
                <a:gd name="T21" fmla="*/ 17 h 132"/>
                <a:gd name="T22" fmla="*/ 6 w 97"/>
                <a:gd name="T23" fmla="*/ 22 h 132"/>
                <a:gd name="T24" fmla="*/ 0 w 97"/>
                <a:gd name="T25" fmla="*/ 27 h 132"/>
                <a:gd name="T26" fmla="*/ 2 w 97"/>
                <a:gd name="T27" fmla="*/ 33 h 132"/>
                <a:gd name="T28" fmla="*/ 3 w 97"/>
                <a:gd name="T29" fmla="*/ 36 h 132"/>
                <a:gd name="T30" fmla="*/ 6 w 97"/>
                <a:gd name="T31" fmla="*/ 37 h 132"/>
                <a:gd name="T32" fmla="*/ 7 w 97"/>
                <a:gd name="T33" fmla="*/ 40 h 132"/>
                <a:gd name="T34" fmla="*/ 13 w 97"/>
                <a:gd name="T35" fmla="*/ 43 h 132"/>
                <a:gd name="T36" fmla="*/ 19 w 97"/>
                <a:gd name="T37" fmla="*/ 47 h 132"/>
                <a:gd name="T38" fmla="*/ 24 w 97"/>
                <a:gd name="T39" fmla="*/ 59 h 132"/>
                <a:gd name="T40" fmla="*/ 27 w 97"/>
                <a:gd name="T41" fmla="*/ 67 h 132"/>
                <a:gd name="T42" fmla="*/ 30 w 97"/>
                <a:gd name="T43" fmla="*/ 72 h 132"/>
                <a:gd name="T44" fmla="*/ 34 w 97"/>
                <a:gd name="T45" fmla="*/ 76 h 132"/>
                <a:gd name="T46" fmla="*/ 42 w 97"/>
                <a:gd name="T47" fmla="*/ 79 h 132"/>
                <a:gd name="T48" fmla="*/ 52 w 97"/>
                <a:gd name="T49" fmla="*/ 82 h 132"/>
                <a:gd name="T50" fmla="*/ 49 w 97"/>
                <a:gd name="T51" fmla="*/ 87 h 132"/>
                <a:gd name="T52" fmla="*/ 44 w 97"/>
                <a:gd name="T53" fmla="*/ 90 h 132"/>
                <a:gd name="T54" fmla="*/ 39 w 97"/>
                <a:gd name="T55" fmla="*/ 93 h 132"/>
                <a:gd name="T56" fmla="*/ 33 w 97"/>
                <a:gd name="T57" fmla="*/ 96 h 132"/>
                <a:gd name="T58" fmla="*/ 33 w 97"/>
                <a:gd name="T59" fmla="*/ 100 h 132"/>
                <a:gd name="T60" fmla="*/ 33 w 97"/>
                <a:gd name="T61" fmla="*/ 104 h 132"/>
                <a:gd name="T62" fmla="*/ 39 w 97"/>
                <a:gd name="T63" fmla="*/ 112 h 132"/>
                <a:gd name="T64" fmla="*/ 43 w 97"/>
                <a:gd name="T65" fmla="*/ 117 h 132"/>
                <a:gd name="T66" fmla="*/ 49 w 97"/>
                <a:gd name="T67" fmla="*/ 122 h 132"/>
                <a:gd name="T68" fmla="*/ 54 w 97"/>
                <a:gd name="T69" fmla="*/ 126 h 132"/>
                <a:gd name="T70" fmla="*/ 61 w 97"/>
                <a:gd name="T71" fmla="*/ 129 h 132"/>
                <a:gd name="T72" fmla="*/ 70 w 97"/>
                <a:gd name="T73" fmla="*/ 132 h 132"/>
                <a:gd name="T74" fmla="*/ 80 w 97"/>
                <a:gd name="T75" fmla="*/ 132 h 132"/>
                <a:gd name="T76" fmla="*/ 93 w 97"/>
                <a:gd name="T77" fmla="*/ 132 h 132"/>
                <a:gd name="T78" fmla="*/ 96 w 97"/>
                <a:gd name="T79" fmla="*/ 129 h 132"/>
                <a:gd name="T80" fmla="*/ 97 w 97"/>
                <a:gd name="T81" fmla="*/ 126 h 132"/>
                <a:gd name="T82" fmla="*/ 96 w 97"/>
                <a:gd name="T83" fmla="*/ 124 h 132"/>
                <a:gd name="T84" fmla="*/ 94 w 97"/>
                <a:gd name="T85" fmla="*/ 122 h 132"/>
                <a:gd name="T86" fmla="*/ 90 w 97"/>
                <a:gd name="T87" fmla="*/ 120 h 132"/>
                <a:gd name="T88" fmla="*/ 84 w 97"/>
                <a:gd name="T89" fmla="*/ 119 h 132"/>
                <a:gd name="T90" fmla="*/ 83 w 97"/>
                <a:gd name="T91" fmla="*/ 104 h 132"/>
                <a:gd name="T92" fmla="*/ 80 w 97"/>
                <a:gd name="T93" fmla="*/ 90 h 132"/>
                <a:gd name="T94" fmla="*/ 76 w 97"/>
                <a:gd name="T95" fmla="*/ 80 h 132"/>
                <a:gd name="T96" fmla="*/ 70 w 97"/>
                <a:gd name="T97" fmla="*/ 70 h 132"/>
                <a:gd name="T98" fmla="*/ 57 w 97"/>
                <a:gd name="T99" fmla="*/ 53 h 132"/>
                <a:gd name="T100" fmla="*/ 43 w 97"/>
                <a:gd name="T101" fmla="*/ 36 h 132"/>
                <a:gd name="T102" fmla="*/ 43 w 97"/>
                <a:gd name="T103" fmla="*/ 30 h 132"/>
                <a:gd name="T104" fmla="*/ 43 w 97"/>
                <a:gd name="T105" fmla="*/ 2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7" h="132">
                  <a:moveTo>
                    <a:pt x="43" y="24"/>
                  </a:moveTo>
                  <a:lnTo>
                    <a:pt x="53" y="24"/>
                  </a:lnTo>
                  <a:lnTo>
                    <a:pt x="61" y="23"/>
                  </a:lnTo>
                  <a:lnTo>
                    <a:pt x="61" y="14"/>
                  </a:lnTo>
                  <a:lnTo>
                    <a:pt x="60" y="4"/>
                  </a:lnTo>
                  <a:lnTo>
                    <a:pt x="56" y="2"/>
                  </a:lnTo>
                  <a:lnTo>
                    <a:pt x="52" y="0"/>
                  </a:lnTo>
                  <a:lnTo>
                    <a:pt x="37" y="6"/>
                  </a:lnTo>
                  <a:lnTo>
                    <a:pt x="23" y="12"/>
                  </a:lnTo>
                  <a:lnTo>
                    <a:pt x="17" y="14"/>
                  </a:lnTo>
                  <a:lnTo>
                    <a:pt x="12" y="17"/>
                  </a:lnTo>
                  <a:lnTo>
                    <a:pt x="6" y="22"/>
                  </a:lnTo>
                  <a:lnTo>
                    <a:pt x="0" y="27"/>
                  </a:lnTo>
                  <a:lnTo>
                    <a:pt x="2" y="33"/>
                  </a:lnTo>
                  <a:lnTo>
                    <a:pt x="3" y="36"/>
                  </a:lnTo>
                  <a:lnTo>
                    <a:pt x="6" y="37"/>
                  </a:lnTo>
                  <a:lnTo>
                    <a:pt x="7" y="40"/>
                  </a:lnTo>
                  <a:lnTo>
                    <a:pt x="13" y="43"/>
                  </a:lnTo>
                  <a:lnTo>
                    <a:pt x="19" y="47"/>
                  </a:lnTo>
                  <a:lnTo>
                    <a:pt x="24" y="59"/>
                  </a:lnTo>
                  <a:lnTo>
                    <a:pt x="27" y="67"/>
                  </a:lnTo>
                  <a:lnTo>
                    <a:pt x="30" y="72"/>
                  </a:lnTo>
                  <a:lnTo>
                    <a:pt x="34" y="76"/>
                  </a:lnTo>
                  <a:lnTo>
                    <a:pt x="42" y="79"/>
                  </a:lnTo>
                  <a:lnTo>
                    <a:pt x="52" y="82"/>
                  </a:lnTo>
                  <a:lnTo>
                    <a:pt x="49" y="87"/>
                  </a:lnTo>
                  <a:lnTo>
                    <a:pt x="44" y="90"/>
                  </a:lnTo>
                  <a:lnTo>
                    <a:pt x="39" y="93"/>
                  </a:lnTo>
                  <a:lnTo>
                    <a:pt x="33" y="96"/>
                  </a:lnTo>
                  <a:lnTo>
                    <a:pt x="33" y="100"/>
                  </a:lnTo>
                  <a:lnTo>
                    <a:pt x="33" y="104"/>
                  </a:lnTo>
                  <a:lnTo>
                    <a:pt x="39" y="112"/>
                  </a:lnTo>
                  <a:lnTo>
                    <a:pt x="43" y="117"/>
                  </a:lnTo>
                  <a:lnTo>
                    <a:pt x="49" y="122"/>
                  </a:lnTo>
                  <a:lnTo>
                    <a:pt x="54" y="126"/>
                  </a:lnTo>
                  <a:lnTo>
                    <a:pt x="61" y="129"/>
                  </a:lnTo>
                  <a:lnTo>
                    <a:pt x="70" y="132"/>
                  </a:lnTo>
                  <a:lnTo>
                    <a:pt x="80" y="132"/>
                  </a:lnTo>
                  <a:lnTo>
                    <a:pt x="93" y="132"/>
                  </a:lnTo>
                  <a:lnTo>
                    <a:pt x="96" y="129"/>
                  </a:lnTo>
                  <a:lnTo>
                    <a:pt x="97" y="126"/>
                  </a:lnTo>
                  <a:lnTo>
                    <a:pt x="96" y="124"/>
                  </a:lnTo>
                  <a:lnTo>
                    <a:pt x="94" y="122"/>
                  </a:lnTo>
                  <a:lnTo>
                    <a:pt x="90" y="120"/>
                  </a:lnTo>
                  <a:lnTo>
                    <a:pt x="84" y="119"/>
                  </a:lnTo>
                  <a:lnTo>
                    <a:pt x="83" y="104"/>
                  </a:lnTo>
                  <a:lnTo>
                    <a:pt x="80" y="90"/>
                  </a:lnTo>
                  <a:lnTo>
                    <a:pt x="76" y="80"/>
                  </a:lnTo>
                  <a:lnTo>
                    <a:pt x="70" y="70"/>
                  </a:lnTo>
                  <a:lnTo>
                    <a:pt x="57" y="53"/>
                  </a:lnTo>
                  <a:lnTo>
                    <a:pt x="43" y="36"/>
                  </a:lnTo>
                  <a:lnTo>
                    <a:pt x="43" y="30"/>
                  </a:lnTo>
                  <a:lnTo>
                    <a:pt x="43"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4" name="Freeform 472"/>
            <p:cNvSpPr>
              <a:spLocks/>
            </p:cNvSpPr>
            <p:nvPr/>
          </p:nvSpPr>
          <p:spPr bwMode="auto">
            <a:xfrm>
              <a:off x="3834" y="2725"/>
              <a:ext cx="443" cy="191"/>
            </a:xfrm>
            <a:custGeom>
              <a:avLst/>
              <a:gdLst>
                <a:gd name="T0" fmla="*/ 97 w 443"/>
                <a:gd name="T1" fmla="*/ 37 h 191"/>
                <a:gd name="T2" fmla="*/ 66 w 443"/>
                <a:gd name="T3" fmla="*/ 60 h 191"/>
                <a:gd name="T4" fmla="*/ 56 w 443"/>
                <a:gd name="T5" fmla="*/ 79 h 191"/>
                <a:gd name="T6" fmla="*/ 44 w 443"/>
                <a:gd name="T7" fmla="*/ 100 h 191"/>
                <a:gd name="T8" fmla="*/ 23 w 443"/>
                <a:gd name="T9" fmla="*/ 112 h 191"/>
                <a:gd name="T10" fmla="*/ 1 w 443"/>
                <a:gd name="T11" fmla="*/ 122 h 191"/>
                <a:gd name="T12" fmla="*/ 1 w 443"/>
                <a:gd name="T13" fmla="*/ 130 h 191"/>
                <a:gd name="T14" fmla="*/ 34 w 443"/>
                <a:gd name="T15" fmla="*/ 126 h 191"/>
                <a:gd name="T16" fmla="*/ 70 w 443"/>
                <a:gd name="T17" fmla="*/ 113 h 191"/>
                <a:gd name="T18" fmla="*/ 108 w 443"/>
                <a:gd name="T19" fmla="*/ 113 h 191"/>
                <a:gd name="T20" fmla="*/ 140 w 443"/>
                <a:gd name="T21" fmla="*/ 106 h 191"/>
                <a:gd name="T22" fmla="*/ 157 w 443"/>
                <a:gd name="T23" fmla="*/ 104 h 191"/>
                <a:gd name="T24" fmla="*/ 167 w 443"/>
                <a:gd name="T25" fmla="*/ 107 h 191"/>
                <a:gd name="T26" fmla="*/ 177 w 443"/>
                <a:gd name="T27" fmla="*/ 147 h 191"/>
                <a:gd name="T28" fmla="*/ 206 w 443"/>
                <a:gd name="T29" fmla="*/ 164 h 191"/>
                <a:gd name="T30" fmla="*/ 231 w 443"/>
                <a:gd name="T31" fmla="*/ 182 h 191"/>
                <a:gd name="T32" fmla="*/ 264 w 443"/>
                <a:gd name="T33" fmla="*/ 191 h 191"/>
                <a:gd name="T34" fmla="*/ 278 w 443"/>
                <a:gd name="T35" fmla="*/ 163 h 191"/>
                <a:gd name="T36" fmla="*/ 291 w 443"/>
                <a:gd name="T37" fmla="*/ 162 h 191"/>
                <a:gd name="T38" fmla="*/ 324 w 443"/>
                <a:gd name="T39" fmla="*/ 173 h 191"/>
                <a:gd name="T40" fmla="*/ 371 w 443"/>
                <a:gd name="T41" fmla="*/ 187 h 191"/>
                <a:gd name="T42" fmla="*/ 398 w 443"/>
                <a:gd name="T43" fmla="*/ 177 h 191"/>
                <a:gd name="T44" fmla="*/ 417 w 443"/>
                <a:gd name="T45" fmla="*/ 180 h 191"/>
                <a:gd name="T46" fmla="*/ 435 w 443"/>
                <a:gd name="T47" fmla="*/ 184 h 191"/>
                <a:gd name="T48" fmla="*/ 431 w 443"/>
                <a:gd name="T49" fmla="*/ 163 h 191"/>
                <a:gd name="T50" fmla="*/ 437 w 443"/>
                <a:gd name="T51" fmla="*/ 127 h 191"/>
                <a:gd name="T52" fmla="*/ 438 w 443"/>
                <a:gd name="T53" fmla="*/ 109 h 191"/>
                <a:gd name="T54" fmla="*/ 393 w 443"/>
                <a:gd name="T55" fmla="*/ 117 h 191"/>
                <a:gd name="T56" fmla="*/ 373 w 443"/>
                <a:gd name="T57" fmla="*/ 116 h 191"/>
                <a:gd name="T58" fmla="*/ 357 w 443"/>
                <a:gd name="T59" fmla="*/ 112 h 191"/>
                <a:gd name="T60" fmla="*/ 344 w 443"/>
                <a:gd name="T61" fmla="*/ 99 h 191"/>
                <a:gd name="T62" fmla="*/ 310 w 443"/>
                <a:gd name="T63" fmla="*/ 60 h 191"/>
                <a:gd name="T64" fmla="*/ 290 w 443"/>
                <a:gd name="T65" fmla="*/ 64 h 191"/>
                <a:gd name="T66" fmla="*/ 293 w 443"/>
                <a:gd name="T67" fmla="*/ 77 h 191"/>
                <a:gd name="T68" fmla="*/ 304 w 443"/>
                <a:gd name="T69" fmla="*/ 100 h 191"/>
                <a:gd name="T70" fmla="*/ 288 w 443"/>
                <a:gd name="T71" fmla="*/ 107 h 191"/>
                <a:gd name="T72" fmla="*/ 258 w 443"/>
                <a:gd name="T73" fmla="*/ 72 h 191"/>
                <a:gd name="T74" fmla="*/ 243 w 443"/>
                <a:gd name="T75" fmla="*/ 39 h 191"/>
                <a:gd name="T76" fmla="*/ 200 w 443"/>
                <a:gd name="T77" fmla="*/ 0 h 191"/>
                <a:gd name="T78" fmla="*/ 188 w 443"/>
                <a:gd name="T79" fmla="*/ 4 h 191"/>
                <a:gd name="T80" fmla="*/ 187 w 443"/>
                <a:gd name="T81" fmla="*/ 14 h 191"/>
                <a:gd name="T82" fmla="*/ 207 w 443"/>
                <a:gd name="T83" fmla="*/ 36 h 191"/>
                <a:gd name="T84" fmla="*/ 247 w 443"/>
                <a:gd name="T85" fmla="*/ 69 h 191"/>
                <a:gd name="T86" fmla="*/ 243 w 443"/>
                <a:gd name="T87" fmla="*/ 70 h 191"/>
                <a:gd name="T88" fmla="*/ 233 w 443"/>
                <a:gd name="T89" fmla="*/ 66 h 191"/>
                <a:gd name="T90" fmla="*/ 233 w 443"/>
                <a:gd name="T91" fmla="*/ 82 h 191"/>
                <a:gd name="T92" fmla="*/ 213 w 443"/>
                <a:gd name="T93" fmla="*/ 96 h 191"/>
                <a:gd name="T94" fmla="*/ 200 w 443"/>
                <a:gd name="T95" fmla="*/ 106 h 191"/>
                <a:gd name="T96" fmla="*/ 208 w 443"/>
                <a:gd name="T97" fmla="*/ 93 h 191"/>
                <a:gd name="T98" fmla="*/ 221 w 443"/>
                <a:gd name="T99" fmla="*/ 89 h 191"/>
                <a:gd name="T100" fmla="*/ 224 w 443"/>
                <a:gd name="T101" fmla="*/ 73 h 191"/>
                <a:gd name="T102" fmla="*/ 196 w 443"/>
                <a:gd name="T103" fmla="*/ 57 h 191"/>
                <a:gd name="T104" fmla="*/ 160 w 443"/>
                <a:gd name="T105" fmla="*/ 22 h 191"/>
                <a:gd name="T106" fmla="*/ 146 w 443"/>
                <a:gd name="T107" fmla="*/ 24 h 191"/>
                <a:gd name="T108" fmla="*/ 133 w 443"/>
                <a:gd name="T109" fmla="*/ 33 h 191"/>
                <a:gd name="T110" fmla="*/ 118 w 443"/>
                <a:gd name="T111" fmla="*/ 33 h 191"/>
                <a:gd name="T112" fmla="*/ 97 w 443"/>
                <a:gd name="T113" fmla="*/ 2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3" h="191">
                  <a:moveTo>
                    <a:pt x="97" y="24"/>
                  </a:moveTo>
                  <a:lnTo>
                    <a:pt x="97" y="30"/>
                  </a:lnTo>
                  <a:lnTo>
                    <a:pt x="97" y="37"/>
                  </a:lnTo>
                  <a:lnTo>
                    <a:pt x="87" y="46"/>
                  </a:lnTo>
                  <a:lnTo>
                    <a:pt x="77" y="53"/>
                  </a:lnTo>
                  <a:lnTo>
                    <a:pt x="66" y="60"/>
                  </a:lnTo>
                  <a:lnTo>
                    <a:pt x="51" y="66"/>
                  </a:lnTo>
                  <a:lnTo>
                    <a:pt x="54" y="72"/>
                  </a:lnTo>
                  <a:lnTo>
                    <a:pt x="56" y="79"/>
                  </a:lnTo>
                  <a:lnTo>
                    <a:pt x="57" y="84"/>
                  </a:lnTo>
                  <a:lnTo>
                    <a:pt x="54" y="92"/>
                  </a:lnTo>
                  <a:lnTo>
                    <a:pt x="44" y="100"/>
                  </a:lnTo>
                  <a:lnTo>
                    <a:pt x="34" y="107"/>
                  </a:lnTo>
                  <a:lnTo>
                    <a:pt x="29" y="110"/>
                  </a:lnTo>
                  <a:lnTo>
                    <a:pt x="23" y="112"/>
                  </a:lnTo>
                  <a:lnTo>
                    <a:pt x="13" y="113"/>
                  </a:lnTo>
                  <a:lnTo>
                    <a:pt x="1" y="113"/>
                  </a:lnTo>
                  <a:lnTo>
                    <a:pt x="1" y="122"/>
                  </a:lnTo>
                  <a:lnTo>
                    <a:pt x="0" y="129"/>
                  </a:lnTo>
                  <a:lnTo>
                    <a:pt x="1" y="129"/>
                  </a:lnTo>
                  <a:lnTo>
                    <a:pt x="1" y="130"/>
                  </a:lnTo>
                  <a:lnTo>
                    <a:pt x="14" y="129"/>
                  </a:lnTo>
                  <a:lnTo>
                    <a:pt x="26" y="129"/>
                  </a:lnTo>
                  <a:lnTo>
                    <a:pt x="34" y="126"/>
                  </a:lnTo>
                  <a:lnTo>
                    <a:pt x="41" y="124"/>
                  </a:lnTo>
                  <a:lnTo>
                    <a:pt x="54" y="119"/>
                  </a:lnTo>
                  <a:lnTo>
                    <a:pt x="70" y="113"/>
                  </a:lnTo>
                  <a:lnTo>
                    <a:pt x="83" y="113"/>
                  </a:lnTo>
                  <a:lnTo>
                    <a:pt x="96" y="113"/>
                  </a:lnTo>
                  <a:lnTo>
                    <a:pt x="108" y="113"/>
                  </a:lnTo>
                  <a:lnTo>
                    <a:pt x="121" y="112"/>
                  </a:lnTo>
                  <a:lnTo>
                    <a:pt x="130" y="110"/>
                  </a:lnTo>
                  <a:lnTo>
                    <a:pt x="140" y="106"/>
                  </a:lnTo>
                  <a:lnTo>
                    <a:pt x="146" y="104"/>
                  </a:lnTo>
                  <a:lnTo>
                    <a:pt x="151" y="104"/>
                  </a:lnTo>
                  <a:lnTo>
                    <a:pt x="157" y="104"/>
                  </a:lnTo>
                  <a:lnTo>
                    <a:pt x="161" y="104"/>
                  </a:lnTo>
                  <a:lnTo>
                    <a:pt x="164" y="106"/>
                  </a:lnTo>
                  <a:lnTo>
                    <a:pt x="167" y="107"/>
                  </a:lnTo>
                  <a:lnTo>
                    <a:pt x="168" y="122"/>
                  </a:lnTo>
                  <a:lnTo>
                    <a:pt x="173" y="136"/>
                  </a:lnTo>
                  <a:lnTo>
                    <a:pt x="177" y="147"/>
                  </a:lnTo>
                  <a:lnTo>
                    <a:pt x="183" y="157"/>
                  </a:lnTo>
                  <a:lnTo>
                    <a:pt x="196" y="160"/>
                  </a:lnTo>
                  <a:lnTo>
                    <a:pt x="206" y="164"/>
                  </a:lnTo>
                  <a:lnTo>
                    <a:pt x="214" y="170"/>
                  </a:lnTo>
                  <a:lnTo>
                    <a:pt x="223" y="176"/>
                  </a:lnTo>
                  <a:lnTo>
                    <a:pt x="231" y="182"/>
                  </a:lnTo>
                  <a:lnTo>
                    <a:pt x="241" y="186"/>
                  </a:lnTo>
                  <a:lnTo>
                    <a:pt x="251" y="190"/>
                  </a:lnTo>
                  <a:lnTo>
                    <a:pt x="264" y="191"/>
                  </a:lnTo>
                  <a:lnTo>
                    <a:pt x="268" y="177"/>
                  </a:lnTo>
                  <a:lnTo>
                    <a:pt x="273" y="164"/>
                  </a:lnTo>
                  <a:lnTo>
                    <a:pt x="278" y="163"/>
                  </a:lnTo>
                  <a:lnTo>
                    <a:pt x="283" y="162"/>
                  </a:lnTo>
                  <a:lnTo>
                    <a:pt x="287" y="162"/>
                  </a:lnTo>
                  <a:lnTo>
                    <a:pt x="291" y="162"/>
                  </a:lnTo>
                  <a:lnTo>
                    <a:pt x="301" y="164"/>
                  </a:lnTo>
                  <a:lnTo>
                    <a:pt x="310" y="167"/>
                  </a:lnTo>
                  <a:lnTo>
                    <a:pt x="324" y="173"/>
                  </a:lnTo>
                  <a:lnTo>
                    <a:pt x="340" y="177"/>
                  </a:lnTo>
                  <a:lnTo>
                    <a:pt x="355" y="182"/>
                  </a:lnTo>
                  <a:lnTo>
                    <a:pt x="371" y="187"/>
                  </a:lnTo>
                  <a:lnTo>
                    <a:pt x="381" y="183"/>
                  </a:lnTo>
                  <a:lnTo>
                    <a:pt x="391" y="179"/>
                  </a:lnTo>
                  <a:lnTo>
                    <a:pt x="398" y="177"/>
                  </a:lnTo>
                  <a:lnTo>
                    <a:pt x="404" y="177"/>
                  </a:lnTo>
                  <a:lnTo>
                    <a:pt x="411" y="177"/>
                  </a:lnTo>
                  <a:lnTo>
                    <a:pt x="417" y="180"/>
                  </a:lnTo>
                  <a:lnTo>
                    <a:pt x="427" y="184"/>
                  </a:lnTo>
                  <a:lnTo>
                    <a:pt x="435" y="189"/>
                  </a:lnTo>
                  <a:lnTo>
                    <a:pt x="435" y="184"/>
                  </a:lnTo>
                  <a:lnTo>
                    <a:pt x="435" y="180"/>
                  </a:lnTo>
                  <a:lnTo>
                    <a:pt x="433" y="172"/>
                  </a:lnTo>
                  <a:lnTo>
                    <a:pt x="431" y="163"/>
                  </a:lnTo>
                  <a:lnTo>
                    <a:pt x="431" y="154"/>
                  </a:lnTo>
                  <a:lnTo>
                    <a:pt x="433" y="144"/>
                  </a:lnTo>
                  <a:lnTo>
                    <a:pt x="437" y="127"/>
                  </a:lnTo>
                  <a:lnTo>
                    <a:pt x="443" y="112"/>
                  </a:lnTo>
                  <a:lnTo>
                    <a:pt x="440" y="110"/>
                  </a:lnTo>
                  <a:lnTo>
                    <a:pt x="438" y="109"/>
                  </a:lnTo>
                  <a:lnTo>
                    <a:pt x="420" y="116"/>
                  </a:lnTo>
                  <a:lnTo>
                    <a:pt x="403" y="123"/>
                  </a:lnTo>
                  <a:lnTo>
                    <a:pt x="393" y="117"/>
                  </a:lnTo>
                  <a:lnTo>
                    <a:pt x="384" y="110"/>
                  </a:lnTo>
                  <a:lnTo>
                    <a:pt x="378" y="114"/>
                  </a:lnTo>
                  <a:lnTo>
                    <a:pt x="373" y="116"/>
                  </a:lnTo>
                  <a:lnTo>
                    <a:pt x="367" y="116"/>
                  </a:lnTo>
                  <a:lnTo>
                    <a:pt x="363" y="114"/>
                  </a:lnTo>
                  <a:lnTo>
                    <a:pt x="357" y="112"/>
                  </a:lnTo>
                  <a:lnTo>
                    <a:pt x="353" y="109"/>
                  </a:lnTo>
                  <a:lnTo>
                    <a:pt x="348" y="104"/>
                  </a:lnTo>
                  <a:lnTo>
                    <a:pt x="344" y="99"/>
                  </a:lnTo>
                  <a:lnTo>
                    <a:pt x="330" y="74"/>
                  </a:lnTo>
                  <a:lnTo>
                    <a:pt x="316" y="56"/>
                  </a:lnTo>
                  <a:lnTo>
                    <a:pt x="310" y="60"/>
                  </a:lnTo>
                  <a:lnTo>
                    <a:pt x="304" y="63"/>
                  </a:lnTo>
                  <a:lnTo>
                    <a:pt x="298" y="63"/>
                  </a:lnTo>
                  <a:lnTo>
                    <a:pt x="290" y="64"/>
                  </a:lnTo>
                  <a:lnTo>
                    <a:pt x="288" y="67"/>
                  </a:lnTo>
                  <a:lnTo>
                    <a:pt x="288" y="72"/>
                  </a:lnTo>
                  <a:lnTo>
                    <a:pt x="293" y="77"/>
                  </a:lnTo>
                  <a:lnTo>
                    <a:pt x="298" y="84"/>
                  </a:lnTo>
                  <a:lnTo>
                    <a:pt x="301" y="92"/>
                  </a:lnTo>
                  <a:lnTo>
                    <a:pt x="304" y="100"/>
                  </a:lnTo>
                  <a:lnTo>
                    <a:pt x="300" y="107"/>
                  </a:lnTo>
                  <a:lnTo>
                    <a:pt x="297" y="114"/>
                  </a:lnTo>
                  <a:lnTo>
                    <a:pt x="288" y="107"/>
                  </a:lnTo>
                  <a:lnTo>
                    <a:pt x="277" y="93"/>
                  </a:lnTo>
                  <a:lnTo>
                    <a:pt x="264" y="80"/>
                  </a:lnTo>
                  <a:lnTo>
                    <a:pt x="258" y="72"/>
                  </a:lnTo>
                  <a:lnTo>
                    <a:pt x="258" y="59"/>
                  </a:lnTo>
                  <a:lnTo>
                    <a:pt x="257" y="46"/>
                  </a:lnTo>
                  <a:lnTo>
                    <a:pt x="243" y="39"/>
                  </a:lnTo>
                  <a:lnTo>
                    <a:pt x="228" y="30"/>
                  </a:lnTo>
                  <a:lnTo>
                    <a:pt x="214" y="16"/>
                  </a:lnTo>
                  <a:lnTo>
                    <a:pt x="200" y="0"/>
                  </a:lnTo>
                  <a:lnTo>
                    <a:pt x="194" y="2"/>
                  </a:lnTo>
                  <a:lnTo>
                    <a:pt x="190" y="2"/>
                  </a:lnTo>
                  <a:lnTo>
                    <a:pt x="188" y="4"/>
                  </a:lnTo>
                  <a:lnTo>
                    <a:pt x="186" y="6"/>
                  </a:lnTo>
                  <a:lnTo>
                    <a:pt x="186" y="10"/>
                  </a:lnTo>
                  <a:lnTo>
                    <a:pt x="187" y="14"/>
                  </a:lnTo>
                  <a:lnTo>
                    <a:pt x="193" y="22"/>
                  </a:lnTo>
                  <a:lnTo>
                    <a:pt x="198" y="29"/>
                  </a:lnTo>
                  <a:lnTo>
                    <a:pt x="207" y="36"/>
                  </a:lnTo>
                  <a:lnTo>
                    <a:pt x="216" y="43"/>
                  </a:lnTo>
                  <a:lnTo>
                    <a:pt x="233" y="54"/>
                  </a:lnTo>
                  <a:lnTo>
                    <a:pt x="247" y="69"/>
                  </a:lnTo>
                  <a:lnTo>
                    <a:pt x="247" y="69"/>
                  </a:lnTo>
                  <a:lnTo>
                    <a:pt x="247" y="70"/>
                  </a:lnTo>
                  <a:lnTo>
                    <a:pt x="243" y="70"/>
                  </a:lnTo>
                  <a:lnTo>
                    <a:pt x="240" y="70"/>
                  </a:lnTo>
                  <a:lnTo>
                    <a:pt x="236" y="67"/>
                  </a:lnTo>
                  <a:lnTo>
                    <a:pt x="233" y="66"/>
                  </a:lnTo>
                  <a:lnTo>
                    <a:pt x="233" y="72"/>
                  </a:lnTo>
                  <a:lnTo>
                    <a:pt x="233" y="77"/>
                  </a:lnTo>
                  <a:lnTo>
                    <a:pt x="233" y="82"/>
                  </a:lnTo>
                  <a:lnTo>
                    <a:pt x="231" y="87"/>
                  </a:lnTo>
                  <a:lnTo>
                    <a:pt x="221" y="92"/>
                  </a:lnTo>
                  <a:lnTo>
                    <a:pt x="213" y="96"/>
                  </a:lnTo>
                  <a:lnTo>
                    <a:pt x="213" y="104"/>
                  </a:lnTo>
                  <a:lnTo>
                    <a:pt x="213" y="113"/>
                  </a:lnTo>
                  <a:lnTo>
                    <a:pt x="200" y="106"/>
                  </a:lnTo>
                  <a:lnTo>
                    <a:pt x="187" y="97"/>
                  </a:lnTo>
                  <a:lnTo>
                    <a:pt x="198" y="94"/>
                  </a:lnTo>
                  <a:lnTo>
                    <a:pt x="208" y="93"/>
                  </a:lnTo>
                  <a:lnTo>
                    <a:pt x="213" y="93"/>
                  </a:lnTo>
                  <a:lnTo>
                    <a:pt x="217" y="92"/>
                  </a:lnTo>
                  <a:lnTo>
                    <a:pt x="221" y="89"/>
                  </a:lnTo>
                  <a:lnTo>
                    <a:pt x="226" y="86"/>
                  </a:lnTo>
                  <a:lnTo>
                    <a:pt x="224" y="79"/>
                  </a:lnTo>
                  <a:lnTo>
                    <a:pt x="224" y="73"/>
                  </a:lnTo>
                  <a:lnTo>
                    <a:pt x="213" y="69"/>
                  </a:lnTo>
                  <a:lnTo>
                    <a:pt x="204" y="64"/>
                  </a:lnTo>
                  <a:lnTo>
                    <a:pt x="196" y="57"/>
                  </a:lnTo>
                  <a:lnTo>
                    <a:pt x="188" y="50"/>
                  </a:lnTo>
                  <a:lnTo>
                    <a:pt x="174" y="34"/>
                  </a:lnTo>
                  <a:lnTo>
                    <a:pt x="160" y="22"/>
                  </a:lnTo>
                  <a:lnTo>
                    <a:pt x="154" y="22"/>
                  </a:lnTo>
                  <a:lnTo>
                    <a:pt x="150" y="23"/>
                  </a:lnTo>
                  <a:lnTo>
                    <a:pt x="146" y="24"/>
                  </a:lnTo>
                  <a:lnTo>
                    <a:pt x="143" y="26"/>
                  </a:lnTo>
                  <a:lnTo>
                    <a:pt x="138" y="30"/>
                  </a:lnTo>
                  <a:lnTo>
                    <a:pt x="133" y="33"/>
                  </a:lnTo>
                  <a:lnTo>
                    <a:pt x="127" y="34"/>
                  </a:lnTo>
                  <a:lnTo>
                    <a:pt x="123" y="33"/>
                  </a:lnTo>
                  <a:lnTo>
                    <a:pt x="118" y="33"/>
                  </a:lnTo>
                  <a:lnTo>
                    <a:pt x="114" y="30"/>
                  </a:lnTo>
                  <a:lnTo>
                    <a:pt x="106" y="27"/>
                  </a:lnTo>
                  <a:lnTo>
                    <a:pt x="97"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5" name="Freeform 473"/>
            <p:cNvSpPr>
              <a:spLocks/>
            </p:cNvSpPr>
            <p:nvPr/>
          </p:nvSpPr>
          <p:spPr bwMode="auto">
            <a:xfrm>
              <a:off x="5309" y="2727"/>
              <a:ext cx="3" cy="2"/>
            </a:xfrm>
            <a:custGeom>
              <a:avLst/>
              <a:gdLst>
                <a:gd name="T0" fmla="*/ 0 w 3"/>
                <a:gd name="T1" fmla="*/ 0 h 2"/>
                <a:gd name="T2" fmla="*/ 1 w 3"/>
                <a:gd name="T3" fmla="*/ 1 h 2"/>
                <a:gd name="T4" fmla="*/ 3 w 3"/>
                <a:gd name="T5" fmla="*/ 2 h 2"/>
                <a:gd name="T6" fmla="*/ 1 w 3"/>
                <a:gd name="T7" fmla="*/ 2 h 2"/>
                <a:gd name="T8" fmla="*/ 0 w 3"/>
                <a:gd name="T9" fmla="*/ 0 h 2"/>
              </a:gdLst>
              <a:ahLst/>
              <a:cxnLst>
                <a:cxn ang="0">
                  <a:pos x="T0" y="T1"/>
                </a:cxn>
                <a:cxn ang="0">
                  <a:pos x="T2" y="T3"/>
                </a:cxn>
                <a:cxn ang="0">
                  <a:pos x="T4" y="T5"/>
                </a:cxn>
                <a:cxn ang="0">
                  <a:pos x="T6" y="T7"/>
                </a:cxn>
                <a:cxn ang="0">
                  <a:pos x="T8" y="T9"/>
                </a:cxn>
              </a:cxnLst>
              <a:rect l="0" t="0" r="r" b="b"/>
              <a:pathLst>
                <a:path w="3" h="2">
                  <a:moveTo>
                    <a:pt x="0" y="0"/>
                  </a:moveTo>
                  <a:lnTo>
                    <a:pt x="1" y="1"/>
                  </a:lnTo>
                  <a:lnTo>
                    <a:pt x="3" y="2"/>
                  </a:lnTo>
                  <a:lnTo>
                    <a:pt x="1"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6" name="Freeform 474"/>
            <p:cNvSpPr>
              <a:spLocks/>
            </p:cNvSpPr>
            <p:nvPr/>
          </p:nvSpPr>
          <p:spPr bwMode="auto">
            <a:xfrm>
              <a:off x="5313" y="2729"/>
              <a:ext cx="56" cy="43"/>
            </a:xfrm>
            <a:custGeom>
              <a:avLst/>
              <a:gdLst>
                <a:gd name="T0" fmla="*/ 56 w 56"/>
                <a:gd name="T1" fmla="*/ 19 h 43"/>
                <a:gd name="T2" fmla="*/ 56 w 56"/>
                <a:gd name="T3" fmla="*/ 23 h 43"/>
                <a:gd name="T4" fmla="*/ 56 w 56"/>
                <a:gd name="T5" fmla="*/ 28 h 43"/>
                <a:gd name="T6" fmla="*/ 50 w 56"/>
                <a:gd name="T7" fmla="*/ 30 h 43"/>
                <a:gd name="T8" fmla="*/ 44 w 56"/>
                <a:gd name="T9" fmla="*/ 33 h 43"/>
                <a:gd name="T10" fmla="*/ 46 w 56"/>
                <a:gd name="T11" fmla="*/ 38 h 43"/>
                <a:gd name="T12" fmla="*/ 46 w 56"/>
                <a:gd name="T13" fmla="*/ 42 h 43"/>
                <a:gd name="T14" fmla="*/ 37 w 56"/>
                <a:gd name="T15" fmla="*/ 39 h 43"/>
                <a:gd name="T16" fmla="*/ 30 w 56"/>
                <a:gd name="T17" fmla="*/ 38 h 43"/>
                <a:gd name="T18" fmla="*/ 26 w 56"/>
                <a:gd name="T19" fmla="*/ 36 h 43"/>
                <a:gd name="T20" fmla="*/ 23 w 56"/>
                <a:gd name="T21" fmla="*/ 38 h 43"/>
                <a:gd name="T22" fmla="*/ 20 w 56"/>
                <a:gd name="T23" fmla="*/ 39 h 43"/>
                <a:gd name="T24" fmla="*/ 19 w 56"/>
                <a:gd name="T25" fmla="*/ 43 h 43"/>
                <a:gd name="T26" fmla="*/ 13 w 56"/>
                <a:gd name="T27" fmla="*/ 42 h 43"/>
                <a:gd name="T28" fmla="*/ 9 w 56"/>
                <a:gd name="T29" fmla="*/ 40 h 43"/>
                <a:gd name="T30" fmla="*/ 6 w 56"/>
                <a:gd name="T31" fmla="*/ 38 h 43"/>
                <a:gd name="T32" fmla="*/ 4 w 56"/>
                <a:gd name="T33" fmla="*/ 32 h 43"/>
                <a:gd name="T34" fmla="*/ 12 w 56"/>
                <a:gd name="T35" fmla="*/ 30 h 43"/>
                <a:gd name="T36" fmla="*/ 19 w 56"/>
                <a:gd name="T37" fmla="*/ 29 h 43"/>
                <a:gd name="T38" fmla="*/ 16 w 56"/>
                <a:gd name="T39" fmla="*/ 18 h 43"/>
                <a:gd name="T40" fmla="*/ 13 w 56"/>
                <a:gd name="T41" fmla="*/ 8 h 43"/>
                <a:gd name="T42" fmla="*/ 9 w 56"/>
                <a:gd name="T43" fmla="*/ 6 h 43"/>
                <a:gd name="T44" fmla="*/ 6 w 56"/>
                <a:gd name="T45" fmla="*/ 6 h 43"/>
                <a:gd name="T46" fmla="*/ 3 w 56"/>
                <a:gd name="T47" fmla="*/ 5 h 43"/>
                <a:gd name="T48" fmla="*/ 0 w 56"/>
                <a:gd name="T49" fmla="*/ 2 h 43"/>
                <a:gd name="T50" fmla="*/ 0 w 56"/>
                <a:gd name="T51" fmla="*/ 2 h 43"/>
                <a:gd name="T52" fmla="*/ 0 w 56"/>
                <a:gd name="T53" fmla="*/ 0 h 43"/>
                <a:gd name="T54" fmla="*/ 6 w 56"/>
                <a:gd name="T55" fmla="*/ 0 h 43"/>
                <a:gd name="T56" fmla="*/ 12 w 56"/>
                <a:gd name="T57" fmla="*/ 0 h 43"/>
                <a:gd name="T58" fmla="*/ 22 w 56"/>
                <a:gd name="T59" fmla="*/ 9 h 43"/>
                <a:gd name="T60" fmla="*/ 32 w 56"/>
                <a:gd name="T61" fmla="*/ 15 h 43"/>
                <a:gd name="T62" fmla="*/ 36 w 56"/>
                <a:gd name="T63" fmla="*/ 16 h 43"/>
                <a:gd name="T64" fmla="*/ 42 w 56"/>
                <a:gd name="T65" fmla="*/ 18 h 43"/>
                <a:gd name="T66" fmla="*/ 49 w 56"/>
                <a:gd name="T67" fmla="*/ 19 h 43"/>
                <a:gd name="T68" fmla="*/ 56 w 56"/>
                <a:gd name="T69" fmla="*/ 1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43">
                  <a:moveTo>
                    <a:pt x="56" y="19"/>
                  </a:moveTo>
                  <a:lnTo>
                    <a:pt x="56" y="23"/>
                  </a:lnTo>
                  <a:lnTo>
                    <a:pt x="56" y="28"/>
                  </a:lnTo>
                  <a:lnTo>
                    <a:pt x="50" y="30"/>
                  </a:lnTo>
                  <a:lnTo>
                    <a:pt x="44" y="33"/>
                  </a:lnTo>
                  <a:lnTo>
                    <a:pt x="46" y="38"/>
                  </a:lnTo>
                  <a:lnTo>
                    <a:pt x="46" y="42"/>
                  </a:lnTo>
                  <a:lnTo>
                    <a:pt x="37" y="39"/>
                  </a:lnTo>
                  <a:lnTo>
                    <a:pt x="30" y="38"/>
                  </a:lnTo>
                  <a:lnTo>
                    <a:pt x="26" y="36"/>
                  </a:lnTo>
                  <a:lnTo>
                    <a:pt x="23" y="38"/>
                  </a:lnTo>
                  <a:lnTo>
                    <a:pt x="20" y="39"/>
                  </a:lnTo>
                  <a:lnTo>
                    <a:pt x="19" y="43"/>
                  </a:lnTo>
                  <a:lnTo>
                    <a:pt x="13" y="42"/>
                  </a:lnTo>
                  <a:lnTo>
                    <a:pt x="9" y="40"/>
                  </a:lnTo>
                  <a:lnTo>
                    <a:pt x="6" y="38"/>
                  </a:lnTo>
                  <a:lnTo>
                    <a:pt x="4" y="32"/>
                  </a:lnTo>
                  <a:lnTo>
                    <a:pt x="12" y="30"/>
                  </a:lnTo>
                  <a:lnTo>
                    <a:pt x="19" y="29"/>
                  </a:lnTo>
                  <a:lnTo>
                    <a:pt x="16" y="18"/>
                  </a:lnTo>
                  <a:lnTo>
                    <a:pt x="13" y="8"/>
                  </a:lnTo>
                  <a:lnTo>
                    <a:pt x="9" y="6"/>
                  </a:lnTo>
                  <a:lnTo>
                    <a:pt x="6" y="6"/>
                  </a:lnTo>
                  <a:lnTo>
                    <a:pt x="3" y="5"/>
                  </a:lnTo>
                  <a:lnTo>
                    <a:pt x="0" y="2"/>
                  </a:lnTo>
                  <a:lnTo>
                    <a:pt x="0" y="2"/>
                  </a:lnTo>
                  <a:lnTo>
                    <a:pt x="0" y="0"/>
                  </a:lnTo>
                  <a:lnTo>
                    <a:pt x="6" y="0"/>
                  </a:lnTo>
                  <a:lnTo>
                    <a:pt x="12" y="0"/>
                  </a:lnTo>
                  <a:lnTo>
                    <a:pt x="22" y="9"/>
                  </a:lnTo>
                  <a:lnTo>
                    <a:pt x="32" y="15"/>
                  </a:lnTo>
                  <a:lnTo>
                    <a:pt x="36" y="16"/>
                  </a:lnTo>
                  <a:lnTo>
                    <a:pt x="42" y="18"/>
                  </a:lnTo>
                  <a:lnTo>
                    <a:pt x="49" y="19"/>
                  </a:lnTo>
                  <a:lnTo>
                    <a:pt x="5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7" name="Freeform 475"/>
            <p:cNvSpPr>
              <a:spLocks/>
            </p:cNvSpPr>
            <p:nvPr/>
          </p:nvSpPr>
          <p:spPr bwMode="auto">
            <a:xfrm>
              <a:off x="3977" y="2751"/>
              <a:ext cx="18" cy="57"/>
            </a:xfrm>
            <a:custGeom>
              <a:avLst/>
              <a:gdLst>
                <a:gd name="T0" fmla="*/ 13 w 18"/>
                <a:gd name="T1" fmla="*/ 0 h 57"/>
                <a:gd name="T2" fmla="*/ 15 w 18"/>
                <a:gd name="T3" fmla="*/ 3 h 57"/>
                <a:gd name="T4" fmla="*/ 18 w 18"/>
                <a:gd name="T5" fmla="*/ 6 h 57"/>
                <a:gd name="T6" fmla="*/ 15 w 18"/>
                <a:gd name="T7" fmla="*/ 14 h 57"/>
                <a:gd name="T8" fmla="*/ 13 w 18"/>
                <a:gd name="T9" fmla="*/ 23 h 57"/>
                <a:gd name="T10" fmla="*/ 14 w 18"/>
                <a:gd name="T11" fmla="*/ 28 h 57"/>
                <a:gd name="T12" fmla="*/ 17 w 18"/>
                <a:gd name="T13" fmla="*/ 36 h 57"/>
                <a:gd name="T14" fmla="*/ 17 w 18"/>
                <a:gd name="T15" fmla="*/ 43 h 57"/>
                <a:gd name="T16" fmla="*/ 15 w 18"/>
                <a:gd name="T17" fmla="*/ 51 h 57"/>
                <a:gd name="T18" fmla="*/ 14 w 18"/>
                <a:gd name="T19" fmla="*/ 54 h 57"/>
                <a:gd name="T20" fmla="*/ 13 w 18"/>
                <a:gd name="T21" fmla="*/ 57 h 57"/>
                <a:gd name="T22" fmla="*/ 5 w 18"/>
                <a:gd name="T23" fmla="*/ 56 h 57"/>
                <a:gd name="T24" fmla="*/ 1 w 18"/>
                <a:gd name="T25" fmla="*/ 54 h 57"/>
                <a:gd name="T26" fmla="*/ 1 w 18"/>
                <a:gd name="T27" fmla="*/ 43 h 57"/>
                <a:gd name="T28" fmla="*/ 0 w 18"/>
                <a:gd name="T29" fmla="*/ 31 h 57"/>
                <a:gd name="T30" fmla="*/ 5 w 18"/>
                <a:gd name="T31" fmla="*/ 31 h 57"/>
                <a:gd name="T32" fmla="*/ 10 w 18"/>
                <a:gd name="T33" fmla="*/ 30 h 57"/>
                <a:gd name="T34" fmla="*/ 7 w 18"/>
                <a:gd name="T35" fmla="*/ 24 h 57"/>
                <a:gd name="T36" fmla="*/ 3 w 18"/>
                <a:gd name="T37" fmla="*/ 17 h 57"/>
                <a:gd name="T38" fmla="*/ 8 w 18"/>
                <a:gd name="T39" fmla="*/ 8 h 57"/>
                <a:gd name="T40" fmla="*/ 13 w 18"/>
                <a:gd name="T41"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57">
                  <a:moveTo>
                    <a:pt x="13" y="0"/>
                  </a:moveTo>
                  <a:lnTo>
                    <a:pt x="15" y="3"/>
                  </a:lnTo>
                  <a:lnTo>
                    <a:pt x="18" y="6"/>
                  </a:lnTo>
                  <a:lnTo>
                    <a:pt x="15" y="14"/>
                  </a:lnTo>
                  <a:lnTo>
                    <a:pt x="13" y="23"/>
                  </a:lnTo>
                  <a:lnTo>
                    <a:pt x="14" y="28"/>
                  </a:lnTo>
                  <a:lnTo>
                    <a:pt x="17" y="36"/>
                  </a:lnTo>
                  <a:lnTo>
                    <a:pt x="17" y="43"/>
                  </a:lnTo>
                  <a:lnTo>
                    <a:pt x="15" y="51"/>
                  </a:lnTo>
                  <a:lnTo>
                    <a:pt x="14" y="54"/>
                  </a:lnTo>
                  <a:lnTo>
                    <a:pt x="13" y="57"/>
                  </a:lnTo>
                  <a:lnTo>
                    <a:pt x="5" y="56"/>
                  </a:lnTo>
                  <a:lnTo>
                    <a:pt x="1" y="54"/>
                  </a:lnTo>
                  <a:lnTo>
                    <a:pt x="1" y="43"/>
                  </a:lnTo>
                  <a:lnTo>
                    <a:pt x="0" y="31"/>
                  </a:lnTo>
                  <a:lnTo>
                    <a:pt x="5" y="31"/>
                  </a:lnTo>
                  <a:lnTo>
                    <a:pt x="10" y="30"/>
                  </a:lnTo>
                  <a:lnTo>
                    <a:pt x="7" y="24"/>
                  </a:lnTo>
                  <a:lnTo>
                    <a:pt x="3" y="17"/>
                  </a:lnTo>
                  <a:lnTo>
                    <a:pt x="8" y="8"/>
                  </a:lnTo>
                  <a:lnTo>
                    <a:pt x="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8" name="Freeform 476"/>
            <p:cNvSpPr>
              <a:spLocks/>
            </p:cNvSpPr>
            <p:nvPr/>
          </p:nvSpPr>
          <p:spPr bwMode="auto">
            <a:xfrm>
              <a:off x="5280" y="2781"/>
              <a:ext cx="90" cy="108"/>
            </a:xfrm>
            <a:custGeom>
              <a:avLst/>
              <a:gdLst>
                <a:gd name="T0" fmla="*/ 90 w 90"/>
                <a:gd name="T1" fmla="*/ 74 h 108"/>
                <a:gd name="T2" fmla="*/ 56 w 90"/>
                <a:gd name="T3" fmla="*/ 84 h 108"/>
                <a:gd name="T4" fmla="*/ 55 w 90"/>
                <a:gd name="T5" fmla="*/ 91 h 108"/>
                <a:gd name="T6" fmla="*/ 55 w 90"/>
                <a:gd name="T7" fmla="*/ 98 h 108"/>
                <a:gd name="T8" fmla="*/ 50 w 90"/>
                <a:gd name="T9" fmla="*/ 98 h 108"/>
                <a:gd name="T10" fmla="*/ 45 w 90"/>
                <a:gd name="T11" fmla="*/ 98 h 108"/>
                <a:gd name="T12" fmla="*/ 45 w 90"/>
                <a:gd name="T13" fmla="*/ 94 h 108"/>
                <a:gd name="T14" fmla="*/ 45 w 90"/>
                <a:gd name="T15" fmla="*/ 90 h 108"/>
                <a:gd name="T16" fmla="*/ 45 w 90"/>
                <a:gd name="T17" fmla="*/ 90 h 108"/>
                <a:gd name="T18" fmla="*/ 43 w 90"/>
                <a:gd name="T19" fmla="*/ 90 h 108"/>
                <a:gd name="T20" fmla="*/ 40 w 90"/>
                <a:gd name="T21" fmla="*/ 91 h 108"/>
                <a:gd name="T22" fmla="*/ 37 w 90"/>
                <a:gd name="T23" fmla="*/ 91 h 108"/>
                <a:gd name="T24" fmla="*/ 35 w 90"/>
                <a:gd name="T25" fmla="*/ 97 h 108"/>
                <a:gd name="T26" fmla="*/ 32 w 90"/>
                <a:gd name="T27" fmla="*/ 103 h 108"/>
                <a:gd name="T28" fmla="*/ 27 w 90"/>
                <a:gd name="T29" fmla="*/ 106 h 108"/>
                <a:gd name="T30" fmla="*/ 22 w 90"/>
                <a:gd name="T31" fmla="*/ 108 h 108"/>
                <a:gd name="T32" fmla="*/ 20 w 90"/>
                <a:gd name="T33" fmla="*/ 98 h 108"/>
                <a:gd name="T34" fmla="*/ 16 w 90"/>
                <a:gd name="T35" fmla="*/ 91 h 108"/>
                <a:gd name="T36" fmla="*/ 10 w 90"/>
                <a:gd name="T37" fmla="*/ 94 h 108"/>
                <a:gd name="T38" fmla="*/ 6 w 90"/>
                <a:gd name="T39" fmla="*/ 97 h 108"/>
                <a:gd name="T40" fmla="*/ 2 w 90"/>
                <a:gd name="T41" fmla="*/ 94 h 108"/>
                <a:gd name="T42" fmla="*/ 0 w 90"/>
                <a:gd name="T43" fmla="*/ 91 h 108"/>
                <a:gd name="T44" fmla="*/ 6 w 90"/>
                <a:gd name="T45" fmla="*/ 80 h 108"/>
                <a:gd name="T46" fmla="*/ 13 w 90"/>
                <a:gd name="T47" fmla="*/ 68 h 108"/>
                <a:gd name="T48" fmla="*/ 29 w 90"/>
                <a:gd name="T49" fmla="*/ 70 h 108"/>
                <a:gd name="T50" fmla="*/ 45 w 90"/>
                <a:gd name="T51" fmla="*/ 71 h 108"/>
                <a:gd name="T52" fmla="*/ 46 w 90"/>
                <a:gd name="T53" fmla="*/ 64 h 108"/>
                <a:gd name="T54" fmla="*/ 49 w 90"/>
                <a:gd name="T55" fmla="*/ 58 h 108"/>
                <a:gd name="T56" fmla="*/ 52 w 90"/>
                <a:gd name="T57" fmla="*/ 56 h 108"/>
                <a:gd name="T58" fmla="*/ 56 w 90"/>
                <a:gd name="T59" fmla="*/ 53 h 108"/>
                <a:gd name="T60" fmla="*/ 60 w 90"/>
                <a:gd name="T61" fmla="*/ 50 h 108"/>
                <a:gd name="T62" fmla="*/ 63 w 90"/>
                <a:gd name="T63" fmla="*/ 46 h 108"/>
                <a:gd name="T64" fmla="*/ 66 w 90"/>
                <a:gd name="T65" fmla="*/ 41 h 108"/>
                <a:gd name="T66" fmla="*/ 69 w 90"/>
                <a:gd name="T67" fmla="*/ 36 h 108"/>
                <a:gd name="T68" fmla="*/ 63 w 90"/>
                <a:gd name="T69" fmla="*/ 21 h 108"/>
                <a:gd name="T70" fmla="*/ 57 w 90"/>
                <a:gd name="T71" fmla="*/ 8 h 108"/>
                <a:gd name="T72" fmla="*/ 59 w 90"/>
                <a:gd name="T73" fmla="*/ 6 h 108"/>
                <a:gd name="T74" fmla="*/ 60 w 90"/>
                <a:gd name="T75" fmla="*/ 4 h 108"/>
                <a:gd name="T76" fmla="*/ 60 w 90"/>
                <a:gd name="T77" fmla="*/ 4 h 108"/>
                <a:gd name="T78" fmla="*/ 60 w 90"/>
                <a:gd name="T79" fmla="*/ 0 h 108"/>
                <a:gd name="T80" fmla="*/ 65 w 90"/>
                <a:gd name="T81" fmla="*/ 1 h 108"/>
                <a:gd name="T82" fmla="*/ 69 w 90"/>
                <a:gd name="T83" fmla="*/ 1 h 108"/>
                <a:gd name="T84" fmla="*/ 75 w 90"/>
                <a:gd name="T85" fmla="*/ 11 h 108"/>
                <a:gd name="T86" fmla="*/ 82 w 90"/>
                <a:gd name="T87" fmla="*/ 18 h 108"/>
                <a:gd name="T88" fmla="*/ 85 w 90"/>
                <a:gd name="T89" fmla="*/ 31 h 108"/>
                <a:gd name="T90" fmla="*/ 86 w 90"/>
                <a:gd name="T91" fmla="*/ 46 h 108"/>
                <a:gd name="T92" fmla="*/ 89 w 90"/>
                <a:gd name="T93" fmla="*/ 60 h 108"/>
                <a:gd name="T94" fmla="*/ 90 w 90"/>
                <a:gd name="T95" fmla="*/ 7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0" h="108">
                  <a:moveTo>
                    <a:pt x="90" y="74"/>
                  </a:moveTo>
                  <a:lnTo>
                    <a:pt x="56" y="84"/>
                  </a:lnTo>
                  <a:lnTo>
                    <a:pt x="55" y="91"/>
                  </a:lnTo>
                  <a:lnTo>
                    <a:pt x="55" y="98"/>
                  </a:lnTo>
                  <a:lnTo>
                    <a:pt x="50" y="98"/>
                  </a:lnTo>
                  <a:lnTo>
                    <a:pt x="45" y="98"/>
                  </a:lnTo>
                  <a:lnTo>
                    <a:pt x="45" y="94"/>
                  </a:lnTo>
                  <a:lnTo>
                    <a:pt x="45" y="90"/>
                  </a:lnTo>
                  <a:lnTo>
                    <a:pt x="45" y="90"/>
                  </a:lnTo>
                  <a:lnTo>
                    <a:pt x="43" y="90"/>
                  </a:lnTo>
                  <a:lnTo>
                    <a:pt x="40" y="91"/>
                  </a:lnTo>
                  <a:lnTo>
                    <a:pt x="37" y="91"/>
                  </a:lnTo>
                  <a:lnTo>
                    <a:pt x="35" y="97"/>
                  </a:lnTo>
                  <a:lnTo>
                    <a:pt x="32" y="103"/>
                  </a:lnTo>
                  <a:lnTo>
                    <a:pt x="27" y="106"/>
                  </a:lnTo>
                  <a:lnTo>
                    <a:pt x="22" y="108"/>
                  </a:lnTo>
                  <a:lnTo>
                    <a:pt x="20" y="98"/>
                  </a:lnTo>
                  <a:lnTo>
                    <a:pt x="16" y="91"/>
                  </a:lnTo>
                  <a:lnTo>
                    <a:pt x="10" y="94"/>
                  </a:lnTo>
                  <a:lnTo>
                    <a:pt x="6" y="97"/>
                  </a:lnTo>
                  <a:lnTo>
                    <a:pt x="2" y="94"/>
                  </a:lnTo>
                  <a:lnTo>
                    <a:pt x="0" y="91"/>
                  </a:lnTo>
                  <a:lnTo>
                    <a:pt x="6" y="80"/>
                  </a:lnTo>
                  <a:lnTo>
                    <a:pt x="13" y="68"/>
                  </a:lnTo>
                  <a:lnTo>
                    <a:pt x="29" y="70"/>
                  </a:lnTo>
                  <a:lnTo>
                    <a:pt x="45" y="71"/>
                  </a:lnTo>
                  <a:lnTo>
                    <a:pt x="46" y="64"/>
                  </a:lnTo>
                  <a:lnTo>
                    <a:pt x="49" y="58"/>
                  </a:lnTo>
                  <a:lnTo>
                    <a:pt x="52" y="56"/>
                  </a:lnTo>
                  <a:lnTo>
                    <a:pt x="56" y="53"/>
                  </a:lnTo>
                  <a:lnTo>
                    <a:pt x="60" y="50"/>
                  </a:lnTo>
                  <a:lnTo>
                    <a:pt x="63" y="46"/>
                  </a:lnTo>
                  <a:lnTo>
                    <a:pt x="66" y="41"/>
                  </a:lnTo>
                  <a:lnTo>
                    <a:pt x="69" y="36"/>
                  </a:lnTo>
                  <a:lnTo>
                    <a:pt x="63" y="21"/>
                  </a:lnTo>
                  <a:lnTo>
                    <a:pt x="57" y="8"/>
                  </a:lnTo>
                  <a:lnTo>
                    <a:pt x="59" y="6"/>
                  </a:lnTo>
                  <a:lnTo>
                    <a:pt x="60" y="4"/>
                  </a:lnTo>
                  <a:lnTo>
                    <a:pt x="60" y="4"/>
                  </a:lnTo>
                  <a:lnTo>
                    <a:pt x="60" y="0"/>
                  </a:lnTo>
                  <a:lnTo>
                    <a:pt x="65" y="1"/>
                  </a:lnTo>
                  <a:lnTo>
                    <a:pt x="69" y="1"/>
                  </a:lnTo>
                  <a:lnTo>
                    <a:pt x="75" y="11"/>
                  </a:lnTo>
                  <a:lnTo>
                    <a:pt x="82" y="18"/>
                  </a:lnTo>
                  <a:lnTo>
                    <a:pt x="85" y="31"/>
                  </a:lnTo>
                  <a:lnTo>
                    <a:pt x="86" y="46"/>
                  </a:lnTo>
                  <a:lnTo>
                    <a:pt x="89" y="60"/>
                  </a:lnTo>
                  <a:lnTo>
                    <a:pt x="9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9" name="Freeform 477"/>
            <p:cNvSpPr>
              <a:spLocks/>
            </p:cNvSpPr>
            <p:nvPr/>
          </p:nvSpPr>
          <p:spPr bwMode="auto">
            <a:xfrm>
              <a:off x="5270" y="2875"/>
              <a:ext cx="27" cy="32"/>
            </a:xfrm>
            <a:custGeom>
              <a:avLst/>
              <a:gdLst>
                <a:gd name="T0" fmla="*/ 27 w 27"/>
                <a:gd name="T1" fmla="*/ 10 h 32"/>
                <a:gd name="T2" fmla="*/ 25 w 27"/>
                <a:gd name="T3" fmla="*/ 22 h 32"/>
                <a:gd name="T4" fmla="*/ 23 w 27"/>
                <a:gd name="T5" fmla="*/ 32 h 32"/>
                <a:gd name="T6" fmla="*/ 19 w 27"/>
                <a:gd name="T7" fmla="*/ 32 h 32"/>
                <a:gd name="T8" fmla="*/ 15 w 27"/>
                <a:gd name="T9" fmla="*/ 32 h 32"/>
                <a:gd name="T10" fmla="*/ 13 w 27"/>
                <a:gd name="T11" fmla="*/ 23 h 32"/>
                <a:gd name="T12" fmla="*/ 13 w 27"/>
                <a:gd name="T13" fmla="*/ 13 h 32"/>
                <a:gd name="T14" fmla="*/ 7 w 27"/>
                <a:gd name="T15" fmla="*/ 13 h 32"/>
                <a:gd name="T16" fmla="*/ 6 w 27"/>
                <a:gd name="T17" fmla="*/ 12 h 32"/>
                <a:gd name="T18" fmla="*/ 3 w 27"/>
                <a:gd name="T19" fmla="*/ 10 h 32"/>
                <a:gd name="T20" fmla="*/ 0 w 27"/>
                <a:gd name="T21" fmla="*/ 7 h 32"/>
                <a:gd name="T22" fmla="*/ 2 w 27"/>
                <a:gd name="T23" fmla="*/ 6 h 32"/>
                <a:gd name="T24" fmla="*/ 2 w 27"/>
                <a:gd name="T25" fmla="*/ 3 h 32"/>
                <a:gd name="T26" fmla="*/ 5 w 27"/>
                <a:gd name="T27" fmla="*/ 2 h 32"/>
                <a:gd name="T28" fmla="*/ 9 w 27"/>
                <a:gd name="T29" fmla="*/ 0 h 32"/>
                <a:gd name="T30" fmla="*/ 12 w 27"/>
                <a:gd name="T31" fmla="*/ 4 h 32"/>
                <a:gd name="T32" fmla="*/ 16 w 27"/>
                <a:gd name="T33" fmla="*/ 7 h 32"/>
                <a:gd name="T34" fmla="*/ 20 w 27"/>
                <a:gd name="T35" fmla="*/ 9 h 32"/>
                <a:gd name="T36" fmla="*/ 27 w 27"/>
                <a:gd name="T37"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32">
                  <a:moveTo>
                    <a:pt x="27" y="10"/>
                  </a:moveTo>
                  <a:lnTo>
                    <a:pt x="25" y="22"/>
                  </a:lnTo>
                  <a:lnTo>
                    <a:pt x="23" y="32"/>
                  </a:lnTo>
                  <a:lnTo>
                    <a:pt x="19" y="32"/>
                  </a:lnTo>
                  <a:lnTo>
                    <a:pt x="15" y="32"/>
                  </a:lnTo>
                  <a:lnTo>
                    <a:pt x="13" y="23"/>
                  </a:lnTo>
                  <a:lnTo>
                    <a:pt x="13" y="13"/>
                  </a:lnTo>
                  <a:lnTo>
                    <a:pt x="7" y="13"/>
                  </a:lnTo>
                  <a:lnTo>
                    <a:pt x="6" y="12"/>
                  </a:lnTo>
                  <a:lnTo>
                    <a:pt x="3" y="10"/>
                  </a:lnTo>
                  <a:lnTo>
                    <a:pt x="0" y="7"/>
                  </a:lnTo>
                  <a:lnTo>
                    <a:pt x="2" y="6"/>
                  </a:lnTo>
                  <a:lnTo>
                    <a:pt x="2" y="3"/>
                  </a:lnTo>
                  <a:lnTo>
                    <a:pt x="5" y="2"/>
                  </a:lnTo>
                  <a:lnTo>
                    <a:pt x="9" y="0"/>
                  </a:lnTo>
                  <a:lnTo>
                    <a:pt x="12" y="4"/>
                  </a:lnTo>
                  <a:lnTo>
                    <a:pt x="16" y="7"/>
                  </a:lnTo>
                  <a:lnTo>
                    <a:pt x="20" y="9"/>
                  </a:lnTo>
                  <a:lnTo>
                    <a:pt x="27"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80" name="Freeform 478"/>
            <p:cNvSpPr>
              <a:spLocks/>
            </p:cNvSpPr>
            <p:nvPr/>
          </p:nvSpPr>
          <p:spPr bwMode="auto">
            <a:xfrm>
              <a:off x="5202" y="2982"/>
              <a:ext cx="15" cy="40"/>
            </a:xfrm>
            <a:custGeom>
              <a:avLst/>
              <a:gdLst>
                <a:gd name="T0" fmla="*/ 8 w 15"/>
                <a:gd name="T1" fmla="*/ 0 h 40"/>
                <a:gd name="T2" fmla="*/ 13 w 15"/>
                <a:gd name="T3" fmla="*/ 2 h 40"/>
                <a:gd name="T4" fmla="*/ 15 w 15"/>
                <a:gd name="T5" fmla="*/ 2 h 40"/>
                <a:gd name="T6" fmla="*/ 15 w 15"/>
                <a:gd name="T7" fmla="*/ 22 h 40"/>
                <a:gd name="T8" fmla="*/ 13 w 15"/>
                <a:gd name="T9" fmla="*/ 39 h 40"/>
                <a:gd name="T10" fmla="*/ 11 w 15"/>
                <a:gd name="T11" fmla="*/ 39 h 40"/>
                <a:gd name="T12" fmla="*/ 10 w 15"/>
                <a:gd name="T13" fmla="*/ 40 h 40"/>
                <a:gd name="T14" fmla="*/ 5 w 15"/>
                <a:gd name="T15" fmla="*/ 36 h 40"/>
                <a:gd name="T16" fmla="*/ 1 w 15"/>
                <a:gd name="T17" fmla="*/ 33 h 40"/>
                <a:gd name="T18" fmla="*/ 0 w 15"/>
                <a:gd name="T19" fmla="*/ 23 h 40"/>
                <a:gd name="T20" fmla="*/ 1 w 15"/>
                <a:gd name="T21" fmla="*/ 14 h 40"/>
                <a:gd name="T22" fmla="*/ 4 w 15"/>
                <a:gd name="T23" fmla="*/ 7 h 40"/>
                <a:gd name="T24" fmla="*/ 8 w 15"/>
                <a:gd name="T25"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40">
                  <a:moveTo>
                    <a:pt x="8" y="0"/>
                  </a:moveTo>
                  <a:lnTo>
                    <a:pt x="13" y="2"/>
                  </a:lnTo>
                  <a:lnTo>
                    <a:pt x="15" y="2"/>
                  </a:lnTo>
                  <a:lnTo>
                    <a:pt x="15" y="22"/>
                  </a:lnTo>
                  <a:lnTo>
                    <a:pt x="13" y="39"/>
                  </a:lnTo>
                  <a:lnTo>
                    <a:pt x="11" y="39"/>
                  </a:lnTo>
                  <a:lnTo>
                    <a:pt x="10" y="40"/>
                  </a:lnTo>
                  <a:lnTo>
                    <a:pt x="5" y="36"/>
                  </a:lnTo>
                  <a:lnTo>
                    <a:pt x="1" y="33"/>
                  </a:lnTo>
                  <a:lnTo>
                    <a:pt x="0" y="23"/>
                  </a:lnTo>
                  <a:lnTo>
                    <a:pt x="1" y="14"/>
                  </a:lnTo>
                  <a:lnTo>
                    <a:pt x="4" y="7"/>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81" name="Freeform 479"/>
            <p:cNvSpPr>
              <a:spLocks/>
            </p:cNvSpPr>
            <p:nvPr/>
          </p:nvSpPr>
          <p:spPr bwMode="auto">
            <a:xfrm>
              <a:off x="2955" y="3005"/>
              <a:ext cx="111" cy="41"/>
            </a:xfrm>
            <a:custGeom>
              <a:avLst/>
              <a:gdLst>
                <a:gd name="T0" fmla="*/ 68 w 111"/>
                <a:gd name="T1" fmla="*/ 36 h 41"/>
                <a:gd name="T2" fmla="*/ 67 w 111"/>
                <a:gd name="T3" fmla="*/ 31 h 41"/>
                <a:gd name="T4" fmla="*/ 65 w 111"/>
                <a:gd name="T5" fmla="*/ 26 h 41"/>
                <a:gd name="T6" fmla="*/ 45 w 111"/>
                <a:gd name="T7" fmla="*/ 19 h 41"/>
                <a:gd name="T8" fmla="*/ 27 w 111"/>
                <a:gd name="T9" fmla="*/ 10 h 41"/>
                <a:gd name="T10" fmla="*/ 12 w 111"/>
                <a:gd name="T11" fmla="*/ 14 h 41"/>
                <a:gd name="T12" fmla="*/ 0 w 111"/>
                <a:gd name="T13" fmla="*/ 19 h 41"/>
                <a:gd name="T14" fmla="*/ 1 w 111"/>
                <a:gd name="T15" fmla="*/ 17 h 41"/>
                <a:gd name="T16" fmla="*/ 2 w 111"/>
                <a:gd name="T17" fmla="*/ 16 h 41"/>
                <a:gd name="T18" fmla="*/ 7 w 111"/>
                <a:gd name="T19" fmla="*/ 9 h 41"/>
                <a:gd name="T20" fmla="*/ 12 w 111"/>
                <a:gd name="T21" fmla="*/ 4 h 41"/>
                <a:gd name="T22" fmla="*/ 18 w 111"/>
                <a:gd name="T23" fmla="*/ 1 h 41"/>
                <a:gd name="T24" fmla="*/ 25 w 111"/>
                <a:gd name="T25" fmla="*/ 0 h 41"/>
                <a:gd name="T26" fmla="*/ 32 w 111"/>
                <a:gd name="T27" fmla="*/ 1 h 41"/>
                <a:gd name="T28" fmla="*/ 41 w 111"/>
                <a:gd name="T29" fmla="*/ 3 h 41"/>
                <a:gd name="T30" fmla="*/ 49 w 111"/>
                <a:gd name="T31" fmla="*/ 6 h 41"/>
                <a:gd name="T32" fmla="*/ 57 w 111"/>
                <a:gd name="T33" fmla="*/ 9 h 41"/>
                <a:gd name="T34" fmla="*/ 89 w 111"/>
                <a:gd name="T35" fmla="*/ 27 h 41"/>
                <a:gd name="T36" fmla="*/ 111 w 111"/>
                <a:gd name="T37" fmla="*/ 39 h 41"/>
                <a:gd name="T38" fmla="*/ 111 w 111"/>
                <a:gd name="T39" fmla="*/ 40 h 41"/>
                <a:gd name="T40" fmla="*/ 111 w 111"/>
                <a:gd name="T41" fmla="*/ 41 h 41"/>
                <a:gd name="T42" fmla="*/ 94 w 111"/>
                <a:gd name="T43" fmla="*/ 41 h 41"/>
                <a:gd name="T44" fmla="*/ 75 w 111"/>
                <a:gd name="T45" fmla="*/ 41 h 41"/>
                <a:gd name="T46" fmla="*/ 77 w 111"/>
                <a:gd name="T47" fmla="*/ 39 h 41"/>
                <a:gd name="T48" fmla="*/ 77 w 111"/>
                <a:gd name="T49" fmla="*/ 36 h 41"/>
                <a:gd name="T50" fmla="*/ 72 w 111"/>
                <a:gd name="T51" fmla="*/ 36 h 41"/>
                <a:gd name="T52" fmla="*/ 68 w 111"/>
                <a:gd name="T53"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1" h="41">
                  <a:moveTo>
                    <a:pt x="68" y="36"/>
                  </a:moveTo>
                  <a:lnTo>
                    <a:pt x="67" y="31"/>
                  </a:lnTo>
                  <a:lnTo>
                    <a:pt x="65" y="26"/>
                  </a:lnTo>
                  <a:lnTo>
                    <a:pt x="45" y="19"/>
                  </a:lnTo>
                  <a:lnTo>
                    <a:pt x="27" y="10"/>
                  </a:lnTo>
                  <a:lnTo>
                    <a:pt x="12" y="14"/>
                  </a:lnTo>
                  <a:lnTo>
                    <a:pt x="0" y="19"/>
                  </a:lnTo>
                  <a:lnTo>
                    <a:pt x="1" y="17"/>
                  </a:lnTo>
                  <a:lnTo>
                    <a:pt x="2" y="16"/>
                  </a:lnTo>
                  <a:lnTo>
                    <a:pt x="7" y="9"/>
                  </a:lnTo>
                  <a:lnTo>
                    <a:pt x="12" y="4"/>
                  </a:lnTo>
                  <a:lnTo>
                    <a:pt x="18" y="1"/>
                  </a:lnTo>
                  <a:lnTo>
                    <a:pt x="25" y="0"/>
                  </a:lnTo>
                  <a:lnTo>
                    <a:pt x="32" y="1"/>
                  </a:lnTo>
                  <a:lnTo>
                    <a:pt x="41" y="3"/>
                  </a:lnTo>
                  <a:lnTo>
                    <a:pt x="49" y="6"/>
                  </a:lnTo>
                  <a:lnTo>
                    <a:pt x="57" y="9"/>
                  </a:lnTo>
                  <a:lnTo>
                    <a:pt x="89" y="27"/>
                  </a:lnTo>
                  <a:lnTo>
                    <a:pt x="111" y="39"/>
                  </a:lnTo>
                  <a:lnTo>
                    <a:pt x="111" y="40"/>
                  </a:lnTo>
                  <a:lnTo>
                    <a:pt x="111" y="41"/>
                  </a:lnTo>
                  <a:lnTo>
                    <a:pt x="94" y="41"/>
                  </a:lnTo>
                  <a:lnTo>
                    <a:pt x="75" y="41"/>
                  </a:lnTo>
                  <a:lnTo>
                    <a:pt x="77" y="39"/>
                  </a:lnTo>
                  <a:lnTo>
                    <a:pt x="77" y="36"/>
                  </a:lnTo>
                  <a:lnTo>
                    <a:pt x="72" y="36"/>
                  </a:lnTo>
                  <a:lnTo>
                    <a:pt x="68"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82" name="Freeform 480"/>
            <p:cNvSpPr>
              <a:spLocks/>
            </p:cNvSpPr>
            <p:nvPr/>
          </p:nvSpPr>
          <p:spPr bwMode="auto">
            <a:xfrm>
              <a:off x="3054" y="3048"/>
              <a:ext cx="72" cy="23"/>
            </a:xfrm>
            <a:custGeom>
              <a:avLst/>
              <a:gdLst>
                <a:gd name="T0" fmla="*/ 29 w 72"/>
                <a:gd name="T1" fmla="*/ 0 h 23"/>
                <a:gd name="T2" fmla="*/ 43 w 72"/>
                <a:gd name="T3" fmla="*/ 1 h 23"/>
                <a:gd name="T4" fmla="*/ 55 w 72"/>
                <a:gd name="T5" fmla="*/ 4 h 23"/>
                <a:gd name="T6" fmla="*/ 63 w 72"/>
                <a:gd name="T7" fmla="*/ 8 h 23"/>
                <a:gd name="T8" fmla="*/ 72 w 72"/>
                <a:gd name="T9" fmla="*/ 16 h 23"/>
                <a:gd name="T10" fmla="*/ 70 w 72"/>
                <a:gd name="T11" fmla="*/ 18 h 23"/>
                <a:gd name="T12" fmla="*/ 69 w 72"/>
                <a:gd name="T13" fmla="*/ 21 h 23"/>
                <a:gd name="T14" fmla="*/ 50 w 72"/>
                <a:gd name="T15" fmla="*/ 23 h 23"/>
                <a:gd name="T16" fmla="*/ 32 w 72"/>
                <a:gd name="T17" fmla="*/ 21 h 23"/>
                <a:gd name="T18" fmla="*/ 23 w 72"/>
                <a:gd name="T19" fmla="*/ 21 h 23"/>
                <a:gd name="T20" fmla="*/ 16 w 72"/>
                <a:gd name="T21" fmla="*/ 20 h 23"/>
                <a:gd name="T22" fmla="*/ 8 w 72"/>
                <a:gd name="T23" fmla="*/ 17 h 23"/>
                <a:gd name="T24" fmla="*/ 0 w 72"/>
                <a:gd name="T25" fmla="*/ 14 h 23"/>
                <a:gd name="T26" fmla="*/ 0 w 72"/>
                <a:gd name="T27" fmla="*/ 13 h 23"/>
                <a:gd name="T28" fmla="*/ 0 w 72"/>
                <a:gd name="T29" fmla="*/ 13 h 23"/>
                <a:gd name="T30" fmla="*/ 8 w 72"/>
                <a:gd name="T31" fmla="*/ 10 h 23"/>
                <a:gd name="T32" fmla="*/ 16 w 72"/>
                <a:gd name="T33" fmla="*/ 7 h 23"/>
                <a:gd name="T34" fmla="*/ 23 w 72"/>
                <a:gd name="T35" fmla="*/ 4 h 23"/>
                <a:gd name="T36" fmla="*/ 29 w 72"/>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2" h="23">
                  <a:moveTo>
                    <a:pt x="29" y="0"/>
                  </a:moveTo>
                  <a:lnTo>
                    <a:pt x="43" y="1"/>
                  </a:lnTo>
                  <a:lnTo>
                    <a:pt x="55" y="4"/>
                  </a:lnTo>
                  <a:lnTo>
                    <a:pt x="63" y="8"/>
                  </a:lnTo>
                  <a:lnTo>
                    <a:pt x="72" y="16"/>
                  </a:lnTo>
                  <a:lnTo>
                    <a:pt x="70" y="18"/>
                  </a:lnTo>
                  <a:lnTo>
                    <a:pt x="69" y="21"/>
                  </a:lnTo>
                  <a:lnTo>
                    <a:pt x="50" y="23"/>
                  </a:lnTo>
                  <a:lnTo>
                    <a:pt x="32" y="21"/>
                  </a:lnTo>
                  <a:lnTo>
                    <a:pt x="23" y="21"/>
                  </a:lnTo>
                  <a:lnTo>
                    <a:pt x="16" y="20"/>
                  </a:lnTo>
                  <a:lnTo>
                    <a:pt x="8" y="17"/>
                  </a:lnTo>
                  <a:lnTo>
                    <a:pt x="0" y="14"/>
                  </a:lnTo>
                  <a:lnTo>
                    <a:pt x="0" y="13"/>
                  </a:lnTo>
                  <a:lnTo>
                    <a:pt x="0" y="13"/>
                  </a:lnTo>
                  <a:lnTo>
                    <a:pt x="8" y="10"/>
                  </a:lnTo>
                  <a:lnTo>
                    <a:pt x="16" y="7"/>
                  </a:lnTo>
                  <a:lnTo>
                    <a:pt x="23" y="4"/>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83" name="Freeform 481"/>
            <p:cNvSpPr>
              <a:spLocks/>
            </p:cNvSpPr>
            <p:nvPr/>
          </p:nvSpPr>
          <p:spPr bwMode="auto">
            <a:xfrm>
              <a:off x="5080" y="3048"/>
              <a:ext cx="28" cy="24"/>
            </a:xfrm>
            <a:custGeom>
              <a:avLst/>
              <a:gdLst>
                <a:gd name="T0" fmla="*/ 18 w 28"/>
                <a:gd name="T1" fmla="*/ 0 h 24"/>
                <a:gd name="T2" fmla="*/ 23 w 28"/>
                <a:gd name="T3" fmla="*/ 3 h 24"/>
                <a:gd name="T4" fmla="*/ 25 w 28"/>
                <a:gd name="T5" fmla="*/ 6 h 24"/>
                <a:gd name="T6" fmla="*/ 26 w 28"/>
                <a:gd name="T7" fmla="*/ 7 h 24"/>
                <a:gd name="T8" fmla="*/ 28 w 28"/>
                <a:gd name="T9" fmla="*/ 13 h 24"/>
                <a:gd name="T10" fmla="*/ 28 w 28"/>
                <a:gd name="T11" fmla="*/ 13 h 24"/>
                <a:gd name="T12" fmla="*/ 28 w 28"/>
                <a:gd name="T13" fmla="*/ 14 h 24"/>
                <a:gd name="T14" fmla="*/ 23 w 28"/>
                <a:gd name="T15" fmla="*/ 17 h 24"/>
                <a:gd name="T16" fmla="*/ 19 w 28"/>
                <a:gd name="T17" fmla="*/ 20 h 24"/>
                <a:gd name="T18" fmla="*/ 15 w 28"/>
                <a:gd name="T19" fmla="*/ 23 h 24"/>
                <a:gd name="T20" fmla="*/ 8 w 28"/>
                <a:gd name="T21" fmla="*/ 24 h 24"/>
                <a:gd name="T22" fmla="*/ 5 w 28"/>
                <a:gd name="T23" fmla="*/ 23 h 24"/>
                <a:gd name="T24" fmla="*/ 3 w 28"/>
                <a:gd name="T25" fmla="*/ 21 h 24"/>
                <a:gd name="T26" fmla="*/ 2 w 28"/>
                <a:gd name="T27" fmla="*/ 18 h 24"/>
                <a:gd name="T28" fmla="*/ 0 w 28"/>
                <a:gd name="T29" fmla="*/ 17 h 24"/>
                <a:gd name="T30" fmla="*/ 3 w 28"/>
                <a:gd name="T31" fmla="*/ 11 h 24"/>
                <a:gd name="T32" fmla="*/ 8 w 28"/>
                <a:gd name="T33" fmla="*/ 7 h 24"/>
                <a:gd name="T34" fmla="*/ 12 w 28"/>
                <a:gd name="T35" fmla="*/ 4 h 24"/>
                <a:gd name="T36" fmla="*/ 18 w 28"/>
                <a:gd name="T3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24">
                  <a:moveTo>
                    <a:pt x="18" y="0"/>
                  </a:moveTo>
                  <a:lnTo>
                    <a:pt x="23" y="3"/>
                  </a:lnTo>
                  <a:lnTo>
                    <a:pt x="25" y="6"/>
                  </a:lnTo>
                  <a:lnTo>
                    <a:pt x="26" y="7"/>
                  </a:lnTo>
                  <a:lnTo>
                    <a:pt x="28" y="13"/>
                  </a:lnTo>
                  <a:lnTo>
                    <a:pt x="28" y="13"/>
                  </a:lnTo>
                  <a:lnTo>
                    <a:pt x="28" y="14"/>
                  </a:lnTo>
                  <a:lnTo>
                    <a:pt x="23" y="17"/>
                  </a:lnTo>
                  <a:lnTo>
                    <a:pt x="19" y="20"/>
                  </a:lnTo>
                  <a:lnTo>
                    <a:pt x="15" y="23"/>
                  </a:lnTo>
                  <a:lnTo>
                    <a:pt x="8" y="24"/>
                  </a:lnTo>
                  <a:lnTo>
                    <a:pt x="5" y="23"/>
                  </a:lnTo>
                  <a:lnTo>
                    <a:pt x="3" y="21"/>
                  </a:lnTo>
                  <a:lnTo>
                    <a:pt x="2" y="18"/>
                  </a:lnTo>
                  <a:lnTo>
                    <a:pt x="0" y="17"/>
                  </a:lnTo>
                  <a:lnTo>
                    <a:pt x="3" y="11"/>
                  </a:lnTo>
                  <a:lnTo>
                    <a:pt x="8" y="7"/>
                  </a:lnTo>
                  <a:lnTo>
                    <a:pt x="12" y="4"/>
                  </a:ln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84" name="Freeform 482"/>
            <p:cNvSpPr>
              <a:spLocks/>
            </p:cNvSpPr>
            <p:nvPr/>
          </p:nvSpPr>
          <p:spPr bwMode="auto">
            <a:xfrm>
              <a:off x="5216" y="3069"/>
              <a:ext cx="26" cy="56"/>
            </a:xfrm>
            <a:custGeom>
              <a:avLst/>
              <a:gdLst>
                <a:gd name="T0" fmla="*/ 4 w 26"/>
                <a:gd name="T1" fmla="*/ 0 h 56"/>
                <a:gd name="T2" fmla="*/ 7 w 26"/>
                <a:gd name="T3" fmla="*/ 0 h 56"/>
                <a:gd name="T4" fmla="*/ 10 w 26"/>
                <a:gd name="T5" fmla="*/ 0 h 56"/>
                <a:gd name="T6" fmla="*/ 16 w 26"/>
                <a:gd name="T7" fmla="*/ 5 h 56"/>
                <a:gd name="T8" fmla="*/ 20 w 26"/>
                <a:gd name="T9" fmla="*/ 10 h 56"/>
                <a:gd name="T10" fmla="*/ 24 w 26"/>
                <a:gd name="T11" fmla="*/ 17 h 56"/>
                <a:gd name="T12" fmla="*/ 26 w 26"/>
                <a:gd name="T13" fmla="*/ 26 h 56"/>
                <a:gd name="T14" fmla="*/ 21 w 26"/>
                <a:gd name="T15" fmla="*/ 29 h 56"/>
                <a:gd name="T16" fmla="*/ 17 w 26"/>
                <a:gd name="T17" fmla="*/ 32 h 56"/>
                <a:gd name="T18" fmla="*/ 19 w 26"/>
                <a:gd name="T19" fmla="*/ 45 h 56"/>
                <a:gd name="T20" fmla="*/ 19 w 26"/>
                <a:gd name="T21" fmla="*/ 56 h 56"/>
                <a:gd name="T22" fmla="*/ 17 w 26"/>
                <a:gd name="T23" fmla="*/ 56 h 56"/>
                <a:gd name="T24" fmla="*/ 17 w 26"/>
                <a:gd name="T25" fmla="*/ 56 h 56"/>
                <a:gd name="T26" fmla="*/ 9 w 26"/>
                <a:gd name="T27" fmla="*/ 50 h 56"/>
                <a:gd name="T28" fmla="*/ 0 w 26"/>
                <a:gd name="T29" fmla="*/ 45 h 56"/>
                <a:gd name="T30" fmla="*/ 0 w 26"/>
                <a:gd name="T31" fmla="*/ 25 h 56"/>
                <a:gd name="T32" fmla="*/ 0 w 26"/>
                <a:gd name="T33" fmla="*/ 5 h 56"/>
                <a:gd name="T34" fmla="*/ 3 w 26"/>
                <a:gd name="T35" fmla="*/ 2 h 56"/>
                <a:gd name="T36" fmla="*/ 4 w 26"/>
                <a:gd name="T3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56">
                  <a:moveTo>
                    <a:pt x="4" y="0"/>
                  </a:moveTo>
                  <a:lnTo>
                    <a:pt x="7" y="0"/>
                  </a:lnTo>
                  <a:lnTo>
                    <a:pt x="10" y="0"/>
                  </a:lnTo>
                  <a:lnTo>
                    <a:pt x="16" y="5"/>
                  </a:lnTo>
                  <a:lnTo>
                    <a:pt x="20" y="10"/>
                  </a:lnTo>
                  <a:lnTo>
                    <a:pt x="24" y="17"/>
                  </a:lnTo>
                  <a:lnTo>
                    <a:pt x="26" y="26"/>
                  </a:lnTo>
                  <a:lnTo>
                    <a:pt x="21" y="29"/>
                  </a:lnTo>
                  <a:lnTo>
                    <a:pt x="17" y="32"/>
                  </a:lnTo>
                  <a:lnTo>
                    <a:pt x="19" y="45"/>
                  </a:lnTo>
                  <a:lnTo>
                    <a:pt x="19" y="56"/>
                  </a:lnTo>
                  <a:lnTo>
                    <a:pt x="17" y="56"/>
                  </a:lnTo>
                  <a:lnTo>
                    <a:pt x="17" y="56"/>
                  </a:lnTo>
                  <a:lnTo>
                    <a:pt x="9" y="50"/>
                  </a:lnTo>
                  <a:lnTo>
                    <a:pt x="0" y="45"/>
                  </a:lnTo>
                  <a:lnTo>
                    <a:pt x="0" y="25"/>
                  </a:lnTo>
                  <a:lnTo>
                    <a:pt x="0" y="5"/>
                  </a:lnTo>
                  <a:lnTo>
                    <a:pt x="3" y="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85" name="Freeform 483"/>
            <p:cNvSpPr>
              <a:spLocks/>
            </p:cNvSpPr>
            <p:nvPr/>
          </p:nvSpPr>
          <p:spPr bwMode="auto">
            <a:xfrm>
              <a:off x="5115" y="3081"/>
              <a:ext cx="21" cy="27"/>
            </a:xfrm>
            <a:custGeom>
              <a:avLst/>
              <a:gdLst>
                <a:gd name="T0" fmla="*/ 14 w 21"/>
                <a:gd name="T1" fmla="*/ 0 h 27"/>
                <a:gd name="T2" fmla="*/ 17 w 21"/>
                <a:gd name="T3" fmla="*/ 4 h 27"/>
                <a:gd name="T4" fmla="*/ 21 w 21"/>
                <a:gd name="T5" fmla="*/ 8 h 27"/>
                <a:gd name="T6" fmla="*/ 18 w 21"/>
                <a:gd name="T7" fmla="*/ 10 h 27"/>
                <a:gd name="T8" fmla="*/ 15 w 21"/>
                <a:gd name="T9" fmla="*/ 11 h 27"/>
                <a:gd name="T10" fmla="*/ 13 w 21"/>
                <a:gd name="T11" fmla="*/ 8 h 27"/>
                <a:gd name="T12" fmla="*/ 11 w 21"/>
                <a:gd name="T13" fmla="*/ 8 h 27"/>
                <a:gd name="T14" fmla="*/ 8 w 21"/>
                <a:gd name="T15" fmla="*/ 11 h 27"/>
                <a:gd name="T16" fmla="*/ 7 w 21"/>
                <a:gd name="T17" fmla="*/ 14 h 27"/>
                <a:gd name="T18" fmla="*/ 8 w 21"/>
                <a:gd name="T19" fmla="*/ 18 h 27"/>
                <a:gd name="T20" fmla="*/ 8 w 21"/>
                <a:gd name="T21" fmla="*/ 21 h 27"/>
                <a:gd name="T22" fmla="*/ 8 w 21"/>
                <a:gd name="T23" fmla="*/ 23 h 27"/>
                <a:gd name="T24" fmla="*/ 7 w 21"/>
                <a:gd name="T25" fmla="*/ 27 h 27"/>
                <a:gd name="T26" fmla="*/ 4 w 21"/>
                <a:gd name="T27" fmla="*/ 23 h 27"/>
                <a:gd name="T28" fmla="*/ 0 w 21"/>
                <a:gd name="T29" fmla="*/ 20 h 27"/>
                <a:gd name="T30" fmla="*/ 5 w 21"/>
                <a:gd name="T31" fmla="*/ 13 h 27"/>
                <a:gd name="T32" fmla="*/ 11 w 21"/>
                <a:gd name="T33" fmla="*/ 1 h 27"/>
                <a:gd name="T34" fmla="*/ 13 w 21"/>
                <a:gd name="T35" fmla="*/ 1 h 27"/>
                <a:gd name="T36" fmla="*/ 14 w 21"/>
                <a:gd name="T3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 h="27">
                  <a:moveTo>
                    <a:pt x="14" y="0"/>
                  </a:moveTo>
                  <a:lnTo>
                    <a:pt x="17" y="4"/>
                  </a:lnTo>
                  <a:lnTo>
                    <a:pt x="21" y="8"/>
                  </a:lnTo>
                  <a:lnTo>
                    <a:pt x="18" y="10"/>
                  </a:lnTo>
                  <a:lnTo>
                    <a:pt x="15" y="11"/>
                  </a:lnTo>
                  <a:lnTo>
                    <a:pt x="13" y="8"/>
                  </a:lnTo>
                  <a:lnTo>
                    <a:pt x="11" y="8"/>
                  </a:lnTo>
                  <a:lnTo>
                    <a:pt x="8" y="11"/>
                  </a:lnTo>
                  <a:lnTo>
                    <a:pt x="7" y="14"/>
                  </a:lnTo>
                  <a:lnTo>
                    <a:pt x="8" y="18"/>
                  </a:lnTo>
                  <a:lnTo>
                    <a:pt x="8" y="21"/>
                  </a:lnTo>
                  <a:lnTo>
                    <a:pt x="8" y="23"/>
                  </a:lnTo>
                  <a:lnTo>
                    <a:pt x="7" y="27"/>
                  </a:lnTo>
                  <a:lnTo>
                    <a:pt x="4" y="23"/>
                  </a:lnTo>
                  <a:lnTo>
                    <a:pt x="0" y="20"/>
                  </a:lnTo>
                  <a:lnTo>
                    <a:pt x="5" y="13"/>
                  </a:lnTo>
                  <a:lnTo>
                    <a:pt x="11" y="1"/>
                  </a:lnTo>
                  <a:lnTo>
                    <a:pt x="13" y="1"/>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86" name="Freeform 484"/>
            <p:cNvSpPr>
              <a:spLocks/>
            </p:cNvSpPr>
            <p:nvPr/>
          </p:nvSpPr>
          <p:spPr bwMode="auto">
            <a:xfrm>
              <a:off x="5225" y="3122"/>
              <a:ext cx="7" cy="7"/>
            </a:xfrm>
            <a:custGeom>
              <a:avLst/>
              <a:gdLst>
                <a:gd name="T0" fmla="*/ 0 w 7"/>
                <a:gd name="T1" fmla="*/ 7 h 7"/>
                <a:gd name="T2" fmla="*/ 0 w 7"/>
                <a:gd name="T3" fmla="*/ 3 h 7"/>
                <a:gd name="T4" fmla="*/ 1 w 7"/>
                <a:gd name="T5" fmla="*/ 0 h 7"/>
                <a:gd name="T6" fmla="*/ 1 w 7"/>
                <a:gd name="T7" fmla="*/ 0 h 7"/>
                <a:gd name="T8" fmla="*/ 2 w 7"/>
                <a:gd name="T9" fmla="*/ 0 h 7"/>
                <a:gd name="T10" fmla="*/ 4 w 7"/>
                <a:gd name="T11" fmla="*/ 4 h 7"/>
                <a:gd name="T12" fmla="*/ 7 w 7"/>
                <a:gd name="T13" fmla="*/ 7 h 7"/>
                <a:gd name="T14" fmla="*/ 2 w 7"/>
                <a:gd name="T15" fmla="*/ 7 h 7"/>
                <a:gd name="T16" fmla="*/ 0 w 7"/>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0" y="7"/>
                  </a:moveTo>
                  <a:lnTo>
                    <a:pt x="0" y="3"/>
                  </a:lnTo>
                  <a:lnTo>
                    <a:pt x="1" y="0"/>
                  </a:lnTo>
                  <a:lnTo>
                    <a:pt x="1" y="0"/>
                  </a:lnTo>
                  <a:lnTo>
                    <a:pt x="2" y="0"/>
                  </a:lnTo>
                  <a:lnTo>
                    <a:pt x="4" y="4"/>
                  </a:lnTo>
                  <a:lnTo>
                    <a:pt x="7" y="7"/>
                  </a:lnTo>
                  <a:lnTo>
                    <a:pt x="2" y="7"/>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87" name="Freeform 485"/>
            <p:cNvSpPr>
              <a:spLocks/>
            </p:cNvSpPr>
            <p:nvPr/>
          </p:nvSpPr>
          <p:spPr bwMode="auto">
            <a:xfrm>
              <a:off x="5242" y="3126"/>
              <a:ext cx="10" cy="9"/>
            </a:xfrm>
            <a:custGeom>
              <a:avLst/>
              <a:gdLst>
                <a:gd name="T0" fmla="*/ 0 w 10"/>
                <a:gd name="T1" fmla="*/ 0 h 9"/>
                <a:gd name="T2" fmla="*/ 4 w 10"/>
                <a:gd name="T3" fmla="*/ 0 h 9"/>
                <a:gd name="T4" fmla="*/ 8 w 10"/>
                <a:gd name="T5" fmla="*/ 0 h 9"/>
                <a:gd name="T6" fmla="*/ 8 w 10"/>
                <a:gd name="T7" fmla="*/ 2 h 9"/>
                <a:gd name="T8" fmla="*/ 8 w 10"/>
                <a:gd name="T9" fmla="*/ 3 h 9"/>
                <a:gd name="T10" fmla="*/ 10 w 10"/>
                <a:gd name="T11" fmla="*/ 6 h 9"/>
                <a:gd name="T12" fmla="*/ 10 w 10"/>
                <a:gd name="T13" fmla="*/ 9 h 9"/>
                <a:gd name="T14" fmla="*/ 7 w 10"/>
                <a:gd name="T15" fmla="*/ 8 h 9"/>
                <a:gd name="T16" fmla="*/ 4 w 10"/>
                <a:gd name="T17" fmla="*/ 6 h 9"/>
                <a:gd name="T18" fmla="*/ 1 w 10"/>
                <a:gd name="T19" fmla="*/ 5 h 9"/>
                <a:gd name="T20" fmla="*/ 0 w 10"/>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9">
                  <a:moveTo>
                    <a:pt x="0" y="0"/>
                  </a:moveTo>
                  <a:lnTo>
                    <a:pt x="4" y="0"/>
                  </a:lnTo>
                  <a:lnTo>
                    <a:pt x="8" y="0"/>
                  </a:lnTo>
                  <a:lnTo>
                    <a:pt x="8" y="2"/>
                  </a:lnTo>
                  <a:lnTo>
                    <a:pt x="8" y="3"/>
                  </a:lnTo>
                  <a:lnTo>
                    <a:pt x="10" y="6"/>
                  </a:lnTo>
                  <a:lnTo>
                    <a:pt x="10" y="9"/>
                  </a:lnTo>
                  <a:lnTo>
                    <a:pt x="7" y="8"/>
                  </a:lnTo>
                  <a:lnTo>
                    <a:pt x="4" y="6"/>
                  </a:lnTo>
                  <a:lnTo>
                    <a:pt x="1"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88" name="Freeform 486"/>
            <p:cNvSpPr>
              <a:spLocks/>
            </p:cNvSpPr>
            <p:nvPr/>
          </p:nvSpPr>
          <p:spPr bwMode="auto">
            <a:xfrm>
              <a:off x="5229" y="3134"/>
              <a:ext cx="6" cy="14"/>
            </a:xfrm>
            <a:custGeom>
              <a:avLst/>
              <a:gdLst>
                <a:gd name="T0" fmla="*/ 0 w 6"/>
                <a:gd name="T1" fmla="*/ 0 h 14"/>
                <a:gd name="T2" fmla="*/ 3 w 6"/>
                <a:gd name="T3" fmla="*/ 2 h 14"/>
                <a:gd name="T4" fmla="*/ 4 w 6"/>
                <a:gd name="T5" fmla="*/ 5 h 14"/>
                <a:gd name="T6" fmla="*/ 6 w 6"/>
                <a:gd name="T7" fmla="*/ 8 h 14"/>
                <a:gd name="T8" fmla="*/ 6 w 6"/>
                <a:gd name="T9" fmla="*/ 14 h 14"/>
                <a:gd name="T10" fmla="*/ 4 w 6"/>
                <a:gd name="T11" fmla="*/ 14 h 14"/>
                <a:gd name="T12" fmla="*/ 3 w 6"/>
                <a:gd name="T13" fmla="*/ 12 h 14"/>
                <a:gd name="T14" fmla="*/ 1 w 6"/>
                <a:gd name="T15" fmla="*/ 7 h 14"/>
                <a:gd name="T16" fmla="*/ 0 w 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4">
                  <a:moveTo>
                    <a:pt x="0" y="0"/>
                  </a:moveTo>
                  <a:lnTo>
                    <a:pt x="3" y="2"/>
                  </a:lnTo>
                  <a:lnTo>
                    <a:pt x="4" y="5"/>
                  </a:lnTo>
                  <a:lnTo>
                    <a:pt x="6" y="8"/>
                  </a:lnTo>
                  <a:lnTo>
                    <a:pt x="6" y="14"/>
                  </a:lnTo>
                  <a:lnTo>
                    <a:pt x="4" y="14"/>
                  </a:lnTo>
                  <a:lnTo>
                    <a:pt x="3" y="12"/>
                  </a:lnTo>
                  <a:lnTo>
                    <a:pt x="1" y="7"/>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89" name="Freeform 487"/>
            <p:cNvSpPr>
              <a:spLocks/>
            </p:cNvSpPr>
            <p:nvPr/>
          </p:nvSpPr>
          <p:spPr bwMode="auto">
            <a:xfrm>
              <a:off x="5257" y="3134"/>
              <a:ext cx="8" cy="7"/>
            </a:xfrm>
            <a:custGeom>
              <a:avLst/>
              <a:gdLst>
                <a:gd name="T0" fmla="*/ 3 w 8"/>
                <a:gd name="T1" fmla="*/ 0 h 7"/>
                <a:gd name="T2" fmla="*/ 6 w 8"/>
                <a:gd name="T3" fmla="*/ 1 h 7"/>
                <a:gd name="T4" fmla="*/ 8 w 8"/>
                <a:gd name="T5" fmla="*/ 4 h 7"/>
                <a:gd name="T6" fmla="*/ 8 w 8"/>
                <a:gd name="T7" fmla="*/ 5 h 7"/>
                <a:gd name="T8" fmla="*/ 6 w 8"/>
                <a:gd name="T9" fmla="*/ 7 h 7"/>
                <a:gd name="T10" fmla="*/ 3 w 8"/>
                <a:gd name="T11" fmla="*/ 7 h 7"/>
                <a:gd name="T12" fmla="*/ 0 w 8"/>
                <a:gd name="T13" fmla="*/ 7 h 7"/>
                <a:gd name="T14" fmla="*/ 0 w 8"/>
                <a:gd name="T15" fmla="*/ 5 h 7"/>
                <a:gd name="T16" fmla="*/ 0 w 8"/>
                <a:gd name="T17" fmla="*/ 2 h 7"/>
                <a:gd name="T18" fmla="*/ 2 w 8"/>
                <a:gd name="T19" fmla="*/ 2 h 7"/>
                <a:gd name="T20" fmla="*/ 3 w 8"/>
                <a:gd name="T21" fmla="*/ 2 h 7"/>
                <a:gd name="T22" fmla="*/ 3 w 8"/>
                <a:gd name="T23" fmla="*/ 1 h 7"/>
                <a:gd name="T24" fmla="*/ 3 w 8"/>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7">
                  <a:moveTo>
                    <a:pt x="3" y="0"/>
                  </a:moveTo>
                  <a:lnTo>
                    <a:pt x="6" y="1"/>
                  </a:lnTo>
                  <a:lnTo>
                    <a:pt x="8" y="4"/>
                  </a:lnTo>
                  <a:lnTo>
                    <a:pt x="8" y="5"/>
                  </a:lnTo>
                  <a:lnTo>
                    <a:pt x="6" y="7"/>
                  </a:lnTo>
                  <a:lnTo>
                    <a:pt x="3" y="7"/>
                  </a:lnTo>
                  <a:lnTo>
                    <a:pt x="0" y="7"/>
                  </a:lnTo>
                  <a:lnTo>
                    <a:pt x="0" y="5"/>
                  </a:lnTo>
                  <a:lnTo>
                    <a:pt x="0" y="2"/>
                  </a:lnTo>
                  <a:lnTo>
                    <a:pt x="2" y="2"/>
                  </a:lnTo>
                  <a:lnTo>
                    <a:pt x="3" y="2"/>
                  </a:lnTo>
                  <a:lnTo>
                    <a:pt x="3"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90" name="Freeform 488"/>
            <p:cNvSpPr>
              <a:spLocks/>
            </p:cNvSpPr>
            <p:nvPr/>
          </p:nvSpPr>
          <p:spPr bwMode="auto">
            <a:xfrm>
              <a:off x="5256" y="3145"/>
              <a:ext cx="9" cy="6"/>
            </a:xfrm>
            <a:custGeom>
              <a:avLst/>
              <a:gdLst>
                <a:gd name="T0" fmla="*/ 4 w 9"/>
                <a:gd name="T1" fmla="*/ 0 h 6"/>
                <a:gd name="T2" fmla="*/ 7 w 9"/>
                <a:gd name="T3" fmla="*/ 3 h 6"/>
                <a:gd name="T4" fmla="*/ 9 w 9"/>
                <a:gd name="T5" fmla="*/ 6 h 6"/>
                <a:gd name="T6" fmla="*/ 6 w 9"/>
                <a:gd name="T7" fmla="*/ 6 h 6"/>
                <a:gd name="T8" fmla="*/ 3 w 9"/>
                <a:gd name="T9" fmla="*/ 6 h 6"/>
                <a:gd name="T10" fmla="*/ 1 w 9"/>
                <a:gd name="T11" fmla="*/ 4 h 6"/>
                <a:gd name="T12" fmla="*/ 0 w 9"/>
                <a:gd name="T13" fmla="*/ 3 h 6"/>
                <a:gd name="T14" fmla="*/ 1 w 9"/>
                <a:gd name="T15" fmla="*/ 3 h 6"/>
                <a:gd name="T16" fmla="*/ 3 w 9"/>
                <a:gd name="T17" fmla="*/ 3 h 6"/>
                <a:gd name="T18" fmla="*/ 4 w 9"/>
                <a:gd name="T19" fmla="*/ 1 h 6"/>
                <a:gd name="T20" fmla="*/ 4 w 9"/>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6">
                  <a:moveTo>
                    <a:pt x="4" y="0"/>
                  </a:moveTo>
                  <a:lnTo>
                    <a:pt x="7" y="3"/>
                  </a:lnTo>
                  <a:lnTo>
                    <a:pt x="9" y="6"/>
                  </a:lnTo>
                  <a:lnTo>
                    <a:pt x="6" y="6"/>
                  </a:lnTo>
                  <a:lnTo>
                    <a:pt x="3" y="6"/>
                  </a:lnTo>
                  <a:lnTo>
                    <a:pt x="1" y="4"/>
                  </a:lnTo>
                  <a:lnTo>
                    <a:pt x="0" y="3"/>
                  </a:lnTo>
                  <a:lnTo>
                    <a:pt x="1" y="3"/>
                  </a:lnTo>
                  <a:lnTo>
                    <a:pt x="3" y="3"/>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91" name="Freeform 489"/>
            <p:cNvSpPr>
              <a:spLocks/>
            </p:cNvSpPr>
            <p:nvPr/>
          </p:nvSpPr>
          <p:spPr bwMode="auto">
            <a:xfrm>
              <a:off x="5273" y="3148"/>
              <a:ext cx="9" cy="4"/>
            </a:xfrm>
            <a:custGeom>
              <a:avLst/>
              <a:gdLst>
                <a:gd name="T0" fmla="*/ 0 w 9"/>
                <a:gd name="T1" fmla="*/ 0 h 4"/>
                <a:gd name="T2" fmla="*/ 4 w 9"/>
                <a:gd name="T3" fmla="*/ 1 h 4"/>
                <a:gd name="T4" fmla="*/ 9 w 9"/>
                <a:gd name="T5" fmla="*/ 3 h 4"/>
                <a:gd name="T6" fmla="*/ 9 w 9"/>
                <a:gd name="T7" fmla="*/ 4 h 4"/>
                <a:gd name="T8" fmla="*/ 9 w 9"/>
                <a:gd name="T9" fmla="*/ 4 h 4"/>
                <a:gd name="T10" fmla="*/ 6 w 9"/>
                <a:gd name="T11" fmla="*/ 4 h 4"/>
                <a:gd name="T12" fmla="*/ 4 w 9"/>
                <a:gd name="T13" fmla="*/ 4 h 4"/>
                <a:gd name="T14" fmla="*/ 2 w 9"/>
                <a:gd name="T15" fmla="*/ 3 h 4"/>
                <a:gd name="T16" fmla="*/ 0 w 9"/>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4">
                  <a:moveTo>
                    <a:pt x="0" y="0"/>
                  </a:moveTo>
                  <a:lnTo>
                    <a:pt x="4" y="1"/>
                  </a:lnTo>
                  <a:lnTo>
                    <a:pt x="9" y="3"/>
                  </a:lnTo>
                  <a:lnTo>
                    <a:pt x="9" y="4"/>
                  </a:lnTo>
                  <a:lnTo>
                    <a:pt x="9" y="4"/>
                  </a:lnTo>
                  <a:lnTo>
                    <a:pt x="6" y="4"/>
                  </a:lnTo>
                  <a:lnTo>
                    <a:pt x="4" y="4"/>
                  </a:lnTo>
                  <a:lnTo>
                    <a:pt x="2" y="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92" name="Freeform 490"/>
            <p:cNvSpPr>
              <a:spLocks/>
            </p:cNvSpPr>
            <p:nvPr/>
          </p:nvSpPr>
          <p:spPr bwMode="auto">
            <a:xfrm>
              <a:off x="5245" y="3155"/>
              <a:ext cx="8" cy="14"/>
            </a:xfrm>
            <a:custGeom>
              <a:avLst/>
              <a:gdLst>
                <a:gd name="T0" fmla="*/ 1 w 8"/>
                <a:gd name="T1" fmla="*/ 0 h 14"/>
                <a:gd name="T2" fmla="*/ 4 w 8"/>
                <a:gd name="T3" fmla="*/ 4 h 14"/>
                <a:gd name="T4" fmla="*/ 7 w 8"/>
                <a:gd name="T5" fmla="*/ 7 h 14"/>
                <a:gd name="T6" fmla="*/ 8 w 8"/>
                <a:gd name="T7" fmla="*/ 10 h 14"/>
                <a:gd name="T8" fmla="*/ 8 w 8"/>
                <a:gd name="T9" fmla="*/ 14 h 14"/>
                <a:gd name="T10" fmla="*/ 8 w 8"/>
                <a:gd name="T11" fmla="*/ 14 h 14"/>
                <a:gd name="T12" fmla="*/ 7 w 8"/>
                <a:gd name="T13" fmla="*/ 14 h 14"/>
                <a:gd name="T14" fmla="*/ 2 w 8"/>
                <a:gd name="T15" fmla="*/ 13 h 14"/>
                <a:gd name="T16" fmla="*/ 0 w 8"/>
                <a:gd name="T17" fmla="*/ 13 h 14"/>
                <a:gd name="T18" fmla="*/ 0 w 8"/>
                <a:gd name="T19" fmla="*/ 7 h 14"/>
                <a:gd name="T20" fmla="*/ 1 w 8"/>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4">
                  <a:moveTo>
                    <a:pt x="1" y="0"/>
                  </a:moveTo>
                  <a:lnTo>
                    <a:pt x="4" y="4"/>
                  </a:lnTo>
                  <a:lnTo>
                    <a:pt x="7" y="7"/>
                  </a:lnTo>
                  <a:lnTo>
                    <a:pt x="8" y="10"/>
                  </a:lnTo>
                  <a:lnTo>
                    <a:pt x="8" y="14"/>
                  </a:lnTo>
                  <a:lnTo>
                    <a:pt x="8" y="14"/>
                  </a:lnTo>
                  <a:lnTo>
                    <a:pt x="7" y="14"/>
                  </a:lnTo>
                  <a:lnTo>
                    <a:pt x="2" y="13"/>
                  </a:lnTo>
                  <a:lnTo>
                    <a:pt x="0" y="13"/>
                  </a:lnTo>
                  <a:lnTo>
                    <a:pt x="0" y="7"/>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93" name="Freeform 491"/>
            <p:cNvSpPr>
              <a:spLocks/>
            </p:cNvSpPr>
            <p:nvPr/>
          </p:nvSpPr>
          <p:spPr bwMode="auto">
            <a:xfrm>
              <a:off x="5269" y="3158"/>
              <a:ext cx="14" cy="7"/>
            </a:xfrm>
            <a:custGeom>
              <a:avLst/>
              <a:gdLst>
                <a:gd name="T0" fmla="*/ 8 w 14"/>
                <a:gd name="T1" fmla="*/ 0 h 7"/>
                <a:gd name="T2" fmla="*/ 11 w 14"/>
                <a:gd name="T3" fmla="*/ 1 h 7"/>
                <a:gd name="T4" fmla="*/ 13 w 14"/>
                <a:gd name="T5" fmla="*/ 3 h 7"/>
                <a:gd name="T6" fmla="*/ 13 w 14"/>
                <a:gd name="T7" fmla="*/ 3 h 7"/>
                <a:gd name="T8" fmla="*/ 14 w 14"/>
                <a:gd name="T9" fmla="*/ 7 h 7"/>
                <a:gd name="T10" fmla="*/ 10 w 14"/>
                <a:gd name="T11" fmla="*/ 7 h 7"/>
                <a:gd name="T12" fmla="*/ 4 w 14"/>
                <a:gd name="T13" fmla="*/ 7 h 7"/>
                <a:gd name="T14" fmla="*/ 3 w 14"/>
                <a:gd name="T15" fmla="*/ 4 h 7"/>
                <a:gd name="T16" fmla="*/ 0 w 14"/>
                <a:gd name="T17" fmla="*/ 3 h 7"/>
                <a:gd name="T18" fmla="*/ 4 w 14"/>
                <a:gd name="T19" fmla="*/ 1 h 7"/>
                <a:gd name="T20" fmla="*/ 8 w 14"/>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7">
                  <a:moveTo>
                    <a:pt x="8" y="0"/>
                  </a:moveTo>
                  <a:lnTo>
                    <a:pt x="11" y="1"/>
                  </a:lnTo>
                  <a:lnTo>
                    <a:pt x="13" y="3"/>
                  </a:lnTo>
                  <a:lnTo>
                    <a:pt x="13" y="3"/>
                  </a:lnTo>
                  <a:lnTo>
                    <a:pt x="14" y="7"/>
                  </a:lnTo>
                  <a:lnTo>
                    <a:pt x="10" y="7"/>
                  </a:lnTo>
                  <a:lnTo>
                    <a:pt x="4" y="7"/>
                  </a:lnTo>
                  <a:lnTo>
                    <a:pt x="3" y="4"/>
                  </a:lnTo>
                  <a:lnTo>
                    <a:pt x="0" y="3"/>
                  </a:lnTo>
                  <a:lnTo>
                    <a:pt x="4" y="1"/>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94" name="Freeform 492"/>
            <p:cNvSpPr>
              <a:spLocks/>
            </p:cNvSpPr>
            <p:nvPr/>
          </p:nvSpPr>
          <p:spPr bwMode="auto">
            <a:xfrm>
              <a:off x="5253" y="3172"/>
              <a:ext cx="9" cy="16"/>
            </a:xfrm>
            <a:custGeom>
              <a:avLst/>
              <a:gdLst>
                <a:gd name="T0" fmla="*/ 6 w 9"/>
                <a:gd name="T1" fmla="*/ 0 h 16"/>
                <a:gd name="T2" fmla="*/ 9 w 9"/>
                <a:gd name="T3" fmla="*/ 1 h 16"/>
                <a:gd name="T4" fmla="*/ 9 w 9"/>
                <a:gd name="T5" fmla="*/ 6 h 16"/>
                <a:gd name="T6" fmla="*/ 6 w 9"/>
                <a:gd name="T7" fmla="*/ 10 h 16"/>
                <a:gd name="T8" fmla="*/ 3 w 9"/>
                <a:gd name="T9" fmla="*/ 16 h 16"/>
                <a:gd name="T10" fmla="*/ 3 w 9"/>
                <a:gd name="T11" fmla="*/ 14 h 16"/>
                <a:gd name="T12" fmla="*/ 3 w 9"/>
                <a:gd name="T13" fmla="*/ 13 h 16"/>
                <a:gd name="T14" fmla="*/ 2 w 9"/>
                <a:gd name="T15" fmla="*/ 7 h 16"/>
                <a:gd name="T16" fmla="*/ 0 w 9"/>
                <a:gd name="T17" fmla="*/ 3 h 16"/>
                <a:gd name="T18" fmla="*/ 3 w 9"/>
                <a:gd name="T19" fmla="*/ 1 h 16"/>
                <a:gd name="T20" fmla="*/ 6 w 9"/>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6">
                  <a:moveTo>
                    <a:pt x="6" y="0"/>
                  </a:moveTo>
                  <a:lnTo>
                    <a:pt x="9" y="1"/>
                  </a:lnTo>
                  <a:lnTo>
                    <a:pt x="9" y="6"/>
                  </a:lnTo>
                  <a:lnTo>
                    <a:pt x="6" y="10"/>
                  </a:lnTo>
                  <a:lnTo>
                    <a:pt x="3" y="16"/>
                  </a:lnTo>
                  <a:lnTo>
                    <a:pt x="3" y="14"/>
                  </a:lnTo>
                  <a:lnTo>
                    <a:pt x="3" y="13"/>
                  </a:lnTo>
                  <a:lnTo>
                    <a:pt x="2" y="7"/>
                  </a:lnTo>
                  <a:lnTo>
                    <a:pt x="0" y="3"/>
                  </a:lnTo>
                  <a:lnTo>
                    <a:pt x="3" y="1"/>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95" name="Freeform 493"/>
            <p:cNvSpPr>
              <a:spLocks/>
            </p:cNvSpPr>
            <p:nvPr/>
          </p:nvSpPr>
          <p:spPr bwMode="auto">
            <a:xfrm>
              <a:off x="4778" y="3181"/>
              <a:ext cx="24" cy="48"/>
            </a:xfrm>
            <a:custGeom>
              <a:avLst/>
              <a:gdLst>
                <a:gd name="T0" fmla="*/ 3 w 24"/>
                <a:gd name="T1" fmla="*/ 0 h 48"/>
                <a:gd name="T2" fmla="*/ 10 w 24"/>
                <a:gd name="T3" fmla="*/ 4 h 48"/>
                <a:gd name="T4" fmla="*/ 14 w 24"/>
                <a:gd name="T5" fmla="*/ 12 h 48"/>
                <a:gd name="T6" fmla="*/ 18 w 24"/>
                <a:gd name="T7" fmla="*/ 20 h 48"/>
                <a:gd name="T8" fmla="*/ 24 w 24"/>
                <a:gd name="T9" fmla="*/ 28 h 48"/>
                <a:gd name="T10" fmla="*/ 20 w 24"/>
                <a:gd name="T11" fmla="*/ 40 h 48"/>
                <a:gd name="T12" fmla="*/ 14 w 24"/>
                <a:gd name="T13" fmla="*/ 48 h 48"/>
                <a:gd name="T14" fmla="*/ 14 w 24"/>
                <a:gd name="T15" fmla="*/ 48 h 48"/>
                <a:gd name="T16" fmla="*/ 13 w 24"/>
                <a:gd name="T17" fmla="*/ 48 h 48"/>
                <a:gd name="T18" fmla="*/ 7 w 24"/>
                <a:gd name="T19" fmla="*/ 47 h 48"/>
                <a:gd name="T20" fmla="*/ 1 w 24"/>
                <a:gd name="T21" fmla="*/ 47 h 48"/>
                <a:gd name="T22" fmla="*/ 0 w 24"/>
                <a:gd name="T23" fmla="*/ 34 h 48"/>
                <a:gd name="T24" fmla="*/ 0 w 24"/>
                <a:gd name="T25" fmla="*/ 22 h 48"/>
                <a:gd name="T26" fmla="*/ 0 w 24"/>
                <a:gd name="T27" fmla="*/ 11 h 48"/>
                <a:gd name="T28" fmla="*/ 3 w 24"/>
                <a:gd name="T2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48">
                  <a:moveTo>
                    <a:pt x="3" y="0"/>
                  </a:moveTo>
                  <a:lnTo>
                    <a:pt x="10" y="4"/>
                  </a:lnTo>
                  <a:lnTo>
                    <a:pt x="14" y="12"/>
                  </a:lnTo>
                  <a:lnTo>
                    <a:pt x="18" y="20"/>
                  </a:lnTo>
                  <a:lnTo>
                    <a:pt x="24" y="28"/>
                  </a:lnTo>
                  <a:lnTo>
                    <a:pt x="20" y="40"/>
                  </a:lnTo>
                  <a:lnTo>
                    <a:pt x="14" y="48"/>
                  </a:lnTo>
                  <a:lnTo>
                    <a:pt x="14" y="48"/>
                  </a:lnTo>
                  <a:lnTo>
                    <a:pt x="13" y="48"/>
                  </a:lnTo>
                  <a:lnTo>
                    <a:pt x="7" y="47"/>
                  </a:lnTo>
                  <a:lnTo>
                    <a:pt x="1" y="47"/>
                  </a:lnTo>
                  <a:lnTo>
                    <a:pt x="0" y="34"/>
                  </a:lnTo>
                  <a:lnTo>
                    <a:pt x="0" y="22"/>
                  </a:lnTo>
                  <a:lnTo>
                    <a:pt x="0" y="1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96" name="Freeform 494"/>
            <p:cNvSpPr>
              <a:spLocks/>
            </p:cNvSpPr>
            <p:nvPr/>
          </p:nvSpPr>
          <p:spPr bwMode="auto">
            <a:xfrm>
              <a:off x="5269" y="3182"/>
              <a:ext cx="27" cy="47"/>
            </a:xfrm>
            <a:custGeom>
              <a:avLst/>
              <a:gdLst>
                <a:gd name="T0" fmla="*/ 21 w 27"/>
                <a:gd name="T1" fmla="*/ 47 h 47"/>
                <a:gd name="T2" fmla="*/ 16 w 27"/>
                <a:gd name="T3" fmla="*/ 47 h 47"/>
                <a:gd name="T4" fmla="*/ 10 w 27"/>
                <a:gd name="T5" fmla="*/ 46 h 47"/>
                <a:gd name="T6" fmla="*/ 7 w 27"/>
                <a:gd name="T7" fmla="*/ 43 h 47"/>
                <a:gd name="T8" fmla="*/ 4 w 27"/>
                <a:gd name="T9" fmla="*/ 40 h 47"/>
                <a:gd name="T10" fmla="*/ 1 w 27"/>
                <a:gd name="T11" fmla="*/ 31 h 47"/>
                <a:gd name="T12" fmla="*/ 0 w 27"/>
                <a:gd name="T13" fmla="*/ 20 h 47"/>
                <a:gd name="T14" fmla="*/ 10 w 27"/>
                <a:gd name="T15" fmla="*/ 10 h 47"/>
                <a:gd name="T16" fmla="*/ 18 w 27"/>
                <a:gd name="T17" fmla="*/ 0 h 47"/>
                <a:gd name="T18" fmla="*/ 18 w 27"/>
                <a:gd name="T19" fmla="*/ 1 h 47"/>
                <a:gd name="T20" fmla="*/ 18 w 27"/>
                <a:gd name="T21" fmla="*/ 3 h 47"/>
                <a:gd name="T22" fmla="*/ 23 w 27"/>
                <a:gd name="T23" fmla="*/ 16 h 47"/>
                <a:gd name="T24" fmla="*/ 27 w 27"/>
                <a:gd name="T25" fmla="*/ 27 h 47"/>
                <a:gd name="T26" fmla="*/ 23 w 27"/>
                <a:gd name="T27" fmla="*/ 31 h 47"/>
                <a:gd name="T28" fmla="*/ 18 w 27"/>
                <a:gd name="T29" fmla="*/ 36 h 47"/>
                <a:gd name="T30" fmla="*/ 20 w 27"/>
                <a:gd name="T31" fmla="*/ 41 h 47"/>
                <a:gd name="T32" fmla="*/ 21 w 27"/>
                <a:gd name="T33"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47">
                  <a:moveTo>
                    <a:pt x="21" y="47"/>
                  </a:moveTo>
                  <a:lnTo>
                    <a:pt x="16" y="47"/>
                  </a:lnTo>
                  <a:lnTo>
                    <a:pt x="10" y="46"/>
                  </a:lnTo>
                  <a:lnTo>
                    <a:pt x="7" y="43"/>
                  </a:lnTo>
                  <a:lnTo>
                    <a:pt x="4" y="40"/>
                  </a:lnTo>
                  <a:lnTo>
                    <a:pt x="1" y="31"/>
                  </a:lnTo>
                  <a:lnTo>
                    <a:pt x="0" y="20"/>
                  </a:lnTo>
                  <a:lnTo>
                    <a:pt x="10" y="10"/>
                  </a:lnTo>
                  <a:lnTo>
                    <a:pt x="18" y="0"/>
                  </a:lnTo>
                  <a:lnTo>
                    <a:pt x="18" y="1"/>
                  </a:lnTo>
                  <a:lnTo>
                    <a:pt x="18" y="3"/>
                  </a:lnTo>
                  <a:lnTo>
                    <a:pt x="23" y="16"/>
                  </a:lnTo>
                  <a:lnTo>
                    <a:pt x="27" y="27"/>
                  </a:lnTo>
                  <a:lnTo>
                    <a:pt x="23" y="31"/>
                  </a:lnTo>
                  <a:lnTo>
                    <a:pt x="18" y="36"/>
                  </a:lnTo>
                  <a:lnTo>
                    <a:pt x="20" y="41"/>
                  </a:lnTo>
                  <a:lnTo>
                    <a:pt x="2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97" name="Freeform 495"/>
            <p:cNvSpPr>
              <a:spLocks/>
            </p:cNvSpPr>
            <p:nvPr/>
          </p:nvSpPr>
          <p:spPr bwMode="auto">
            <a:xfrm>
              <a:off x="5252" y="3195"/>
              <a:ext cx="14" cy="13"/>
            </a:xfrm>
            <a:custGeom>
              <a:avLst/>
              <a:gdLst>
                <a:gd name="T0" fmla="*/ 11 w 14"/>
                <a:gd name="T1" fmla="*/ 0 h 13"/>
                <a:gd name="T2" fmla="*/ 14 w 14"/>
                <a:gd name="T3" fmla="*/ 3 h 13"/>
                <a:gd name="T4" fmla="*/ 14 w 14"/>
                <a:gd name="T5" fmla="*/ 6 h 13"/>
                <a:gd name="T6" fmla="*/ 14 w 14"/>
                <a:gd name="T7" fmla="*/ 10 h 13"/>
                <a:gd name="T8" fmla="*/ 13 w 14"/>
                <a:gd name="T9" fmla="*/ 13 h 13"/>
                <a:gd name="T10" fmla="*/ 13 w 14"/>
                <a:gd name="T11" fmla="*/ 13 h 13"/>
                <a:gd name="T12" fmla="*/ 11 w 14"/>
                <a:gd name="T13" fmla="*/ 13 h 13"/>
                <a:gd name="T14" fmla="*/ 5 w 14"/>
                <a:gd name="T15" fmla="*/ 13 h 13"/>
                <a:gd name="T16" fmla="*/ 0 w 14"/>
                <a:gd name="T17" fmla="*/ 11 h 13"/>
                <a:gd name="T18" fmla="*/ 5 w 14"/>
                <a:gd name="T19" fmla="*/ 6 h 13"/>
                <a:gd name="T20" fmla="*/ 11 w 14"/>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3">
                  <a:moveTo>
                    <a:pt x="11" y="0"/>
                  </a:moveTo>
                  <a:lnTo>
                    <a:pt x="14" y="3"/>
                  </a:lnTo>
                  <a:lnTo>
                    <a:pt x="14" y="6"/>
                  </a:lnTo>
                  <a:lnTo>
                    <a:pt x="14" y="10"/>
                  </a:lnTo>
                  <a:lnTo>
                    <a:pt x="13" y="13"/>
                  </a:lnTo>
                  <a:lnTo>
                    <a:pt x="13" y="13"/>
                  </a:lnTo>
                  <a:lnTo>
                    <a:pt x="11" y="13"/>
                  </a:lnTo>
                  <a:lnTo>
                    <a:pt x="5" y="13"/>
                  </a:lnTo>
                  <a:lnTo>
                    <a:pt x="0" y="11"/>
                  </a:lnTo>
                  <a:lnTo>
                    <a:pt x="5" y="6"/>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98" name="Freeform 496"/>
            <p:cNvSpPr>
              <a:spLocks/>
            </p:cNvSpPr>
            <p:nvPr/>
          </p:nvSpPr>
          <p:spPr bwMode="auto">
            <a:xfrm>
              <a:off x="5102" y="3218"/>
              <a:ext cx="114" cy="137"/>
            </a:xfrm>
            <a:custGeom>
              <a:avLst/>
              <a:gdLst>
                <a:gd name="T0" fmla="*/ 88 w 114"/>
                <a:gd name="T1" fmla="*/ 0 h 137"/>
                <a:gd name="T2" fmla="*/ 101 w 114"/>
                <a:gd name="T3" fmla="*/ 8 h 137"/>
                <a:gd name="T4" fmla="*/ 114 w 114"/>
                <a:gd name="T5" fmla="*/ 18 h 137"/>
                <a:gd name="T6" fmla="*/ 114 w 114"/>
                <a:gd name="T7" fmla="*/ 20 h 137"/>
                <a:gd name="T8" fmla="*/ 114 w 114"/>
                <a:gd name="T9" fmla="*/ 23 h 137"/>
                <a:gd name="T10" fmla="*/ 111 w 114"/>
                <a:gd name="T11" fmla="*/ 30 h 137"/>
                <a:gd name="T12" fmla="*/ 107 w 114"/>
                <a:gd name="T13" fmla="*/ 34 h 137"/>
                <a:gd name="T14" fmla="*/ 103 w 114"/>
                <a:gd name="T15" fmla="*/ 38 h 137"/>
                <a:gd name="T16" fmla="*/ 97 w 114"/>
                <a:gd name="T17" fmla="*/ 43 h 137"/>
                <a:gd name="T18" fmla="*/ 104 w 114"/>
                <a:gd name="T19" fmla="*/ 58 h 137"/>
                <a:gd name="T20" fmla="*/ 110 w 114"/>
                <a:gd name="T21" fmla="*/ 75 h 137"/>
                <a:gd name="T22" fmla="*/ 104 w 114"/>
                <a:gd name="T23" fmla="*/ 81 h 137"/>
                <a:gd name="T24" fmla="*/ 100 w 114"/>
                <a:gd name="T25" fmla="*/ 88 h 137"/>
                <a:gd name="T26" fmla="*/ 95 w 114"/>
                <a:gd name="T27" fmla="*/ 97 h 137"/>
                <a:gd name="T28" fmla="*/ 94 w 114"/>
                <a:gd name="T29" fmla="*/ 105 h 137"/>
                <a:gd name="T30" fmla="*/ 91 w 114"/>
                <a:gd name="T31" fmla="*/ 114 h 137"/>
                <a:gd name="T32" fmla="*/ 88 w 114"/>
                <a:gd name="T33" fmla="*/ 123 h 137"/>
                <a:gd name="T34" fmla="*/ 84 w 114"/>
                <a:gd name="T35" fmla="*/ 130 h 137"/>
                <a:gd name="T36" fmla="*/ 80 w 114"/>
                <a:gd name="T37" fmla="*/ 137 h 137"/>
                <a:gd name="T38" fmla="*/ 68 w 114"/>
                <a:gd name="T39" fmla="*/ 133 h 137"/>
                <a:gd name="T40" fmla="*/ 58 w 114"/>
                <a:gd name="T41" fmla="*/ 127 h 137"/>
                <a:gd name="T42" fmla="*/ 37 w 114"/>
                <a:gd name="T43" fmla="*/ 125 h 137"/>
                <a:gd name="T44" fmla="*/ 17 w 114"/>
                <a:gd name="T45" fmla="*/ 124 h 137"/>
                <a:gd name="T46" fmla="*/ 16 w 114"/>
                <a:gd name="T47" fmla="*/ 113 h 137"/>
                <a:gd name="T48" fmla="*/ 11 w 114"/>
                <a:gd name="T49" fmla="*/ 104 h 137"/>
                <a:gd name="T50" fmla="*/ 7 w 114"/>
                <a:gd name="T51" fmla="*/ 97 h 137"/>
                <a:gd name="T52" fmla="*/ 0 w 114"/>
                <a:gd name="T53" fmla="*/ 90 h 137"/>
                <a:gd name="T54" fmla="*/ 0 w 114"/>
                <a:gd name="T55" fmla="*/ 83 h 137"/>
                <a:gd name="T56" fmla="*/ 1 w 114"/>
                <a:gd name="T57" fmla="*/ 77 h 137"/>
                <a:gd name="T58" fmla="*/ 4 w 114"/>
                <a:gd name="T59" fmla="*/ 71 h 137"/>
                <a:gd name="T60" fmla="*/ 6 w 114"/>
                <a:gd name="T61" fmla="*/ 67 h 137"/>
                <a:gd name="T62" fmla="*/ 13 w 114"/>
                <a:gd name="T63" fmla="*/ 68 h 137"/>
                <a:gd name="T64" fmla="*/ 21 w 114"/>
                <a:gd name="T65" fmla="*/ 70 h 137"/>
                <a:gd name="T66" fmla="*/ 27 w 114"/>
                <a:gd name="T67" fmla="*/ 61 h 137"/>
                <a:gd name="T68" fmla="*/ 33 w 114"/>
                <a:gd name="T69" fmla="*/ 54 h 137"/>
                <a:gd name="T70" fmla="*/ 44 w 114"/>
                <a:gd name="T71" fmla="*/ 47 h 137"/>
                <a:gd name="T72" fmla="*/ 55 w 114"/>
                <a:gd name="T73" fmla="*/ 41 h 137"/>
                <a:gd name="T74" fmla="*/ 73 w 114"/>
                <a:gd name="T75" fmla="*/ 20 h 137"/>
                <a:gd name="T76" fmla="*/ 88 w 114"/>
                <a:gd name="T7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4" h="137">
                  <a:moveTo>
                    <a:pt x="88" y="0"/>
                  </a:moveTo>
                  <a:lnTo>
                    <a:pt x="101" y="8"/>
                  </a:lnTo>
                  <a:lnTo>
                    <a:pt x="114" y="18"/>
                  </a:lnTo>
                  <a:lnTo>
                    <a:pt x="114" y="20"/>
                  </a:lnTo>
                  <a:lnTo>
                    <a:pt x="114" y="23"/>
                  </a:lnTo>
                  <a:lnTo>
                    <a:pt x="111" y="30"/>
                  </a:lnTo>
                  <a:lnTo>
                    <a:pt x="107" y="34"/>
                  </a:lnTo>
                  <a:lnTo>
                    <a:pt x="103" y="38"/>
                  </a:lnTo>
                  <a:lnTo>
                    <a:pt x="97" y="43"/>
                  </a:lnTo>
                  <a:lnTo>
                    <a:pt x="104" y="58"/>
                  </a:lnTo>
                  <a:lnTo>
                    <a:pt x="110" y="75"/>
                  </a:lnTo>
                  <a:lnTo>
                    <a:pt x="104" y="81"/>
                  </a:lnTo>
                  <a:lnTo>
                    <a:pt x="100" y="88"/>
                  </a:lnTo>
                  <a:lnTo>
                    <a:pt x="95" y="97"/>
                  </a:lnTo>
                  <a:lnTo>
                    <a:pt x="94" y="105"/>
                  </a:lnTo>
                  <a:lnTo>
                    <a:pt x="91" y="114"/>
                  </a:lnTo>
                  <a:lnTo>
                    <a:pt x="88" y="123"/>
                  </a:lnTo>
                  <a:lnTo>
                    <a:pt x="84" y="130"/>
                  </a:lnTo>
                  <a:lnTo>
                    <a:pt x="80" y="137"/>
                  </a:lnTo>
                  <a:lnTo>
                    <a:pt x="68" y="133"/>
                  </a:lnTo>
                  <a:lnTo>
                    <a:pt x="58" y="127"/>
                  </a:lnTo>
                  <a:lnTo>
                    <a:pt x="37" y="125"/>
                  </a:lnTo>
                  <a:lnTo>
                    <a:pt x="17" y="124"/>
                  </a:lnTo>
                  <a:lnTo>
                    <a:pt x="16" y="113"/>
                  </a:lnTo>
                  <a:lnTo>
                    <a:pt x="11" y="104"/>
                  </a:lnTo>
                  <a:lnTo>
                    <a:pt x="7" y="97"/>
                  </a:lnTo>
                  <a:lnTo>
                    <a:pt x="0" y="90"/>
                  </a:lnTo>
                  <a:lnTo>
                    <a:pt x="0" y="83"/>
                  </a:lnTo>
                  <a:lnTo>
                    <a:pt x="1" y="77"/>
                  </a:lnTo>
                  <a:lnTo>
                    <a:pt x="4" y="71"/>
                  </a:lnTo>
                  <a:lnTo>
                    <a:pt x="6" y="67"/>
                  </a:lnTo>
                  <a:lnTo>
                    <a:pt x="13" y="68"/>
                  </a:lnTo>
                  <a:lnTo>
                    <a:pt x="21" y="70"/>
                  </a:lnTo>
                  <a:lnTo>
                    <a:pt x="27" y="61"/>
                  </a:lnTo>
                  <a:lnTo>
                    <a:pt x="33" y="54"/>
                  </a:lnTo>
                  <a:lnTo>
                    <a:pt x="44" y="47"/>
                  </a:lnTo>
                  <a:lnTo>
                    <a:pt x="55" y="41"/>
                  </a:lnTo>
                  <a:lnTo>
                    <a:pt x="73" y="20"/>
                  </a:lnTo>
                  <a:lnTo>
                    <a:pt x="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99" name="Freeform 497"/>
            <p:cNvSpPr>
              <a:spLocks/>
            </p:cNvSpPr>
            <p:nvPr/>
          </p:nvSpPr>
          <p:spPr bwMode="auto">
            <a:xfrm>
              <a:off x="4945" y="3229"/>
              <a:ext cx="127" cy="150"/>
            </a:xfrm>
            <a:custGeom>
              <a:avLst/>
              <a:gdLst>
                <a:gd name="T0" fmla="*/ 3 w 127"/>
                <a:gd name="T1" fmla="*/ 0 h 150"/>
                <a:gd name="T2" fmla="*/ 17 w 127"/>
                <a:gd name="T3" fmla="*/ 4 h 150"/>
                <a:gd name="T4" fmla="*/ 33 w 127"/>
                <a:gd name="T5" fmla="*/ 9 h 150"/>
                <a:gd name="T6" fmla="*/ 37 w 127"/>
                <a:gd name="T7" fmla="*/ 17 h 150"/>
                <a:gd name="T8" fmla="*/ 43 w 127"/>
                <a:gd name="T9" fmla="*/ 26 h 150"/>
                <a:gd name="T10" fmla="*/ 50 w 127"/>
                <a:gd name="T11" fmla="*/ 32 h 150"/>
                <a:gd name="T12" fmla="*/ 57 w 127"/>
                <a:gd name="T13" fmla="*/ 37 h 150"/>
                <a:gd name="T14" fmla="*/ 65 w 127"/>
                <a:gd name="T15" fmla="*/ 43 h 150"/>
                <a:gd name="T16" fmla="*/ 74 w 127"/>
                <a:gd name="T17" fmla="*/ 47 h 150"/>
                <a:gd name="T18" fmla="*/ 81 w 127"/>
                <a:gd name="T19" fmla="*/ 53 h 150"/>
                <a:gd name="T20" fmla="*/ 88 w 127"/>
                <a:gd name="T21" fmla="*/ 60 h 150"/>
                <a:gd name="T22" fmla="*/ 100 w 127"/>
                <a:gd name="T23" fmla="*/ 80 h 150"/>
                <a:gd name="T24" fmla="*/ 108 w 127"/>
                <a:gd name="T25" fmla="*/ 103 h 150"/>
                <a:gd name="T26" fmla="*/ 115 w 127"/>
                <a:gd name="T27" fmla="*/ 107 h 150"/>
                <a:gd name="T28" fmla="*/ 124 w 127"/>
                <a:gd name="T29" fmla="*/ 112 h 150"/>
                <a:gd name="T30" fmla="*/ 125 w 127"/>
                <a:gd name="T31" fmla="*/ 120 h 150"/>
                <a:gd name="T32" fmla="*/ 127 w 127"/>
                <a:gd name="T33" fmla="*/ 130 h 150"/>
                <a:gd name="T34" fmla="*/ 125 w 127"/>
                <a:gd name="T35" fmla="*/ 142 h 150"/>
                <a:gd name="T36" fmla="*/ 124 w 127"/>
                <a:gd name="T37" fmla="*/ 150 h 150"/>
                <a:gd name="T38" fmla="*/ 114 w 127"/>
                <a:gd name="T39" fmla="*/ 150 h 150"/>
                <a:gd name="T40" fmla="*/ 105 w 127"/>
                <a:gd name="T41" fmla="*/ 150 h 150"/>
                <a:gd name="T42" fmla="*/ 97 w 127"/>
                <a:gd name="T43" fmla="*/ 139 h 150"/>
                <a:gd name="T44" fmla="*/ 87 w 127"/>
                <a:gd name="T45" fmla="*/ 127 h 150"/>
                <a:gd name="T46" fmla="*/ 78 w 127"/>
                <a:gd name="T47" fmla="*/ 117 h 150"/>
                <a:gd name="T48" fmla="*/ 70 w 127"/>
                <a:gd name="T49" fmla="*/ 106 h 150"/>
                <a:gd name="T50" fmla="*/ 63 w 127"/>
                <a:gd name="T51" fmla="*/ 93 h 150"/>
                <a:gd name="T52" fmla="*/ 58 w 127"/>
                <a:gd name="T53" fmla="*/ 80 h 150"/>
                <a:gd name="T54" fmla="*/ 54 w 127"/>
                <a:gd name="T55" fmla="*/ 66 h 150"/>
                <a:gd name="T56" fmla="*/ 47 w 127"/>
                <a:gd name="T57" fmla="*/ 53 h 150"/>
                <a:gd name="T58" fmla="*/ 43 w 127"/>
                <a:gd name="T59" fmla="*/ 46 h 150"/>
                <a:gd name="T60" fmla="*/ 37 w 127"/>
                <a:gd name="T61" fmla="*/ 40 h 150"/>
                <a:gd name="T62" fmla="*/ 30 w 127"/>
                <a:gd name="T63" fmla="*/ 36 h 150"/>
                <a:gd name="T64" fmla="*/ 24 w 127"/>
                <a:gd name="T65" fmla="*/ 30 h 150"/>
                <a:gd name="T66" fmla="*/ 17 w 127"/>
                <a:gd name="T67" fmla="*/ 26 h 150"/>
                <a:gd name="T68" fmla="*/ 10 w 127"/>
                <a:gd name="T69" fmla="*/ 20 h 150"/>
                <a:gd name="T70" fmla="*/ 4 w 127"/>
                <a:gd name="T71" fmla="*/ 14 h 150"/>
                <a:gd name="T72" fmla="*/ 0 w 127"/>
                <a:gd name="T73" fmla="*/ 7 h 150"/>
                <a:gd name="T74" fmla="*/ 1 w 127"/>
                <a:gd name="T75" fmla="*/ 3 h 150"/>
                <a:gd name="T76" fmla="*/ 3 w 127"/>
                <a:gd name="T7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7" h="150">
                  <a:moveTo>
                    <a:pt x="3" y="0"/>
                  </a:moveTo>
                  <a:lnTo>
                    <a:pt x="17" y="4"/>
                  </a:lnTo>
                  <a:lnTo>
                    <a:pt x="33" y="9"/>
                  </a:lnTo>
                  <a:lnTo>
                    <a:pt x="37" y="17"/>
                  </a:lnTo>
                  <a:lnTo>
                    <a:pt x="43" y="26"/>
                  </a:lnTo>
                  <a:lnTo>
                    <a:pt x="50" y="32"/>
                  </a:lnTo>
                  <a:lnTo>
                    <a:pt x="57" y="37"/>
                  </a:lnTo>
                  <a:lnTo>
                    <a:pt x="65" y="43"/>
                  </a:lnTo>
                  <a:lnTo>
                    <a:pt x="74" y="47"/>
                  </a:lnTo>
                  <a:lnTo>
                    <a:pt x="81" y="53"/>
                  </a:lnTo>
                  <a:lnTo>
                    <a:pt x="88" y="60"/>
                  </a:lnTo>
                  <a:lnTo>
                    <a:pt x="100" y="80"/>
                  </a:lnTo>
                  <a:lnTo>
                    <a:pt x="108" y="103"/>
                  </a:lnTo>
                  <a:lnTo>
                    <a:pt x="115" y="107"/>
                  </a:lnTo>
                  <a:lnTo>
                    <a:pt x="124" y="112"/>
                  </a:lnTo>
                  <a:lnTo>
                    <a:pt x="125" y="120"/>
                  </a:lnTo>
                  <a:lnTo>
                    <a:pt x="127" y="130"/>
                  </a:lnTo>
                  <a:lnTo>
                    <a:pt x="125" y="142"/>
                  </a:lnTo>
                  <a:lnTo>
                    <a:pt x="124" y="150"/>
                  </a:lnTo>
                  <a:lnTo>
                    <a:pt x="114" y="150"/>
                  </a:lnTo>
                  <a:lnTo>
                    <a:pt x="105" y="150"/>
                  </a:lnTo>
                  <a:lnTo>
                    <a:pt x="97" y="139"/>
                  </a:lnTo>
                  <a:lnTo>
                    <a:pt x="87" y="127"/>
                  </a:lnTo>
                  <a:lnTo>
                    <a:pt x="78" y="117"/>
                  </a:lnTo>
                  <a:lnTo>
                    <a:pt x="70" y="106"/>
                  </a:lnTo>
                  <a:lnTo>
                    <a:pt x="63" y="93"/>
                  </a:lnTo>
                  <a:lnTo>
                    <a:pt x="58" y="80"/>
                  </a:lnTo>
                  <a:lnTo>
                    <a:pt x="54" y="66"/>
                  </a:lnTo>
                  <a:lnTo>
                    <a:pt x="47" y="53"/>
                  </a:lnTo>
                  <a:lnTo>
                    <a:pt x="43" y="46"/>
                  </a:lnTo>
                  <a:lnTo>
                    <a:pt x="37" y="40"/>
                  </a:lnTo>
                  <a:lnTo>
                    <a:pt x="30" y="36"/>
                  </a:lnTo>
                  <a:lnTo>
                    <a:pt x="24" y="30"/>
                  </a:lnTo>
                  <a:lnTo>
                    <a:pt x="17" y="26"/>
                  </a:lnTo>
                  <a:lnTo>
                    <a:pt x="10" y="20"/>
                  </a:lnTo>
                  <a:lnTo>
                    <a:pt x="4" y="14"/>
                  </a:lnTo>
                  <a:lnTo>
                    <a:pt x="0" y="7"/>
                  </a:lnTo>
                  <a:lnTo>
                    <a:pt x="1"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00" name="Freeform 498"/>
            <p:cNvSpPr>
              <a:spLocks/>
            </p:cNvSpPr>
            <p:nvPr/>
          </p:nvSpPr>
          <p:spPr bwMode="auto">
            <a:xfrm>
              <a:off x="5317" y="3273"/>
              <a:ext cx="6" cy="6"/>
            </a:xfrm>
            <a:custGeom>
              <a:avLst/>
              <a:gdLst>
                <a:gd name="T0" fmla="*/ 3 w 6"/>
                <a:gd name="T1" fmla="*/ 0 h 6"/>
                <a:gd name="T2" fmla="*/ 5 w 6"/>
                <a:gd name="T3" fmla="*/ 0 h 6"/>
                <a:gd name="T4" fmla="*/ 6 w 6"/>
                <a:gd name="T5" fmla="*/ 0 h 6"/>
                <a:gd name="T6" fmla="*/ 6 w 6"/>
                <a:gd name="T7" fmla="*/ 3 h 6"/>
                <a:gd name="T8" fmla="*/ 5 w 6"/>
                <a:gd name="T9" fmla="*/ 5 h 6"/>
                <a:gd name="T10" fmla="*/ 5 w 6"/>
                <a:gd name="T11" fmla="*/ 5 h 6"/>
                <a:gd name="T12" fmla="*/ 0 w 6"/>
                <a:gd name="T13" fmla="*/ 6 h 6"/>
                <a:gd name="T14" fmla="*/ 2 w 6"/>
                <a:gd name="T15" fmla="*/ 3 h 6"/>
                <a:gd name="T16" fmla="*/ 3 w 6"/>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3" y="0"/>
                  </a:moveTo>
                  <a:lnTo>
                    <a:pt x="5" y="0"/>
                  </a:lnTo>
                  <a:lnTo>
                    <a:pt x="6" y="0"/>
                  </a:lnTo>
                  <a:lnTo>
                    <a:pt x="6" y="3"/>
                  </a:lnTo>
                  <a:lnTo>
                    <a:pt x="5" y="5"/>
                  </a:lnTo>
                  <a:lnTo>
                    <a:pt x="5" y="5"/>
                  </a:lnTo>
                  <a:lnTo>
                    <a:pt x="0" y="6"/>
                  </a:lnTo>
                  <a:lnTo>
                    <a:pt x="2"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01" name="Freeform 499"/>
            <p:cNvSpPr>
              <a:spLocks/>
            </p:cNvSpPr>
            <p:nvPr/>
          </p:nvSpPr>
          <p:spPr bwMode="auto">
            <a:xfrm>
              <a:off x="5312" y="3283"/>
              <a:ext cx="5" cy="29"/>
            </a:xfrm>
            <a:custGeom>
              <a:avLst/>
              <a:gdLst>
                <a:gd name="T0" fmla="*/ 0 w 5"/>
                <a:gd name="T1" fmla="*/ 0 h 29"/>
                <a:gd name="T2" fmla="*/ 3 w 5"/>
                <a:gd name="T3" fmla="*/ 0 h 29"/>
                <a:gd name="T4" fmla="*/ 4 w 5"/>
                <a:gd name="T5" fmla="*/ 0 h 29"/>
                <a:gd name="T6" fmla="*/ 5 w 5"/>
                <a:gd name="T7" fmla="*/ 15 h 29"/>
                <a:gd name="T8" fmla="*/ 5 w 5"/>
                <a:gd name="T9" fmla="*/ 29 h 29"/>
                <a:gd name="T10" fmla="*/ 4 w 5"/>
                <a:gd name="T11" fmla="*/ 29 h 29"/>
                <a:gd name="T12" fmla="*/ 3 w 5"/>
                <a:gd name="T13" fmla="*/ 29 h 29"/>
                <a:gd name="T14" fmla="*/ 0 w 5"/>
                <a:gd name="T15" fmla="*/ 15 h 29"/>
                <a:gd name="T16" fmla="*/ 0 w 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9">
                  <a:moveTo>
                    <a:pt x="0" y="0"/>
                  </a:moveTo>
                  <a:lnTo>
                    <a:pt x="3" y="0"/>
                  </a:lnTo>
                  <a:lnTo>
                    <a:pt x="4" y="0"/>
                  </a:lnTo>
                  <a:lnTo>
                    <a:pt x="5" y="15"/>
                  </a:lnTo>
                  <a:lnTo>
                    <a:pt x="5" y="29"/>
                  </a:lnTo>
                  <a:lnTo>
                    <a:pt x="4" y="29"/>
                  </a:lnTo>
                  <a:lnTo>
                    <a:pt x="3" y="29"/>
                  </a:lnTo>
                  <a:lnTo>
                    <a:pt x="0" y="1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02" name="Freeform 500"/>
            <p:cNvSpPr>
              <a:spLocks/>
            </p:cNvSpPr>
            <p:nvPr/>
          </p:nvSpPr>
          <p:spPr bwMode="auto">
            <a:xfrm>
              <a:off x="5262" y="3286"/>
              <a:ext cx="21" cy="15"/>
            </a:xfrm>
            <a:custGeom>
              <a:avLst/>
              <a:gdLst>
                <a:gd name="T0" fmla="*/ 20 w 21"/>
                <a:gd name="T1" fmla="*/ 0 h 15"/>
                <a:gd name="T2" fmla="*/ 21 w 21"/>
                <a:gd name="T3" fmla="*/ 3 h 15"/>
                <a:gd name="T4" fmla="*/ 21 w 21"/>
                <a:gd name="T5" fmla="*/ 5 h 15"/>
                <a:gd name="T6" fmla="*/ 21 w 21"/>
                <a:gd name="T7" fmla="*/ 7 h 15"/>
                <a:gd name="T8" fmla="*/ 20 w 21"/>
                <a:gd name="T9" fmla="*/ 9 h 15"/>
                <a:gd name="T10" fmla="*/ 15 w 21"/>
                <a:gd name="T11" fmla="*/ 12 h 15"/>
                <a:gd name="T12" fmla="*/ 10 w 21"/>
                <a:gd name="T13" fmla="*/ 15 h 15"/>
                <a:gd name="T14" fmla="*/ 5 w 21"/>
                <a:gd name="T15" fmla="*/ 12 h 15"/>
                <a:gd name="T16" fmla="*/ 0 w 21"/>
                <a:gd name="T17" fmla="*/ 9 h 15"/>
                <a:gd name="T18" fmla="*/ 0 w 21"/>
                <a:gd name="T19" fmla="*/ 9 h 15"/>
                <a:gd name="T20" fmla="*/ 0 w 21"/>
                <a:gd name="T21" fmla="*/ 7 h 15"/>
                <a:gd name="T22" fmla="*/ 8 w 21"/>
                <a:gd name="T23" fmla="*/ 7 h 15"/>
                <a:gd name="T24" fmla="*/ 18 w 21"/>
                <a:gd name="T25" fmla="*/ 6 h 15"/>
                <a:gd name="T26" fmla="*/ 18 w 21"/>
                <a:gd name="T27" fmla="*/ 3 h 15"/>
                <a:gd name="T28" fmla="*/ 20 w 21"/>
                <a:gd name="T2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15">
                  <a:moveTo>
                    <a:pt x="20" y="0"/>
                  </a:moveTo>
                  <a:lnTo>
                    <a:pt x="21" y="3"/>
                  </a:lnTo>
                  <a:lnTo>
                    <a:pt x="21" y="5"/>
                  </a:lnTo>
                  <a:lnTo>
                    <a:pt x="21" y="7"/>
                  </a:lnTo>
                  <a:lnTo>
                    <a:pt x="20" y="9"/>
                  </a:lnTo>
                  <a:lnTo>
                    <a:pt x="15" y="12"/>
                  </a:lnTo>
                  <a:lnTo>
                    <a:pt x="10" y="15"/>
                  </a:lnTo>
                  <a:lnTo>
                    <a:pt x="5" y="12"/>
                  </a:lnTo>
                  <a:lnTo>
                    <a:pt x="0" y="9"/>
                  </a:lnTo>
                  <a:lnTo>
                    <a:pt x="0" y="9"/>
                  </a:lnTo>
                  <a:lnTo>
                    <a:pt x="0" y="7"/>
                  </a:lnTo>
                  <a:lnTo>
                    <a:pt x="8" y="7"/>
                  </a:lnTo>
                  <a:lnTo>
                    <a:pt x="18" y="6"/>
                  </a:lnTo>
                  <a:lnTo>
                    <a:pt x="18" y="3"/>
                  </a:lnTo>
                  <a:lnTo>
                    <a:pt x="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03" name="Freeform 501"/>
            <p:cNvSpPr>
              <a:spLocks/>
            </p:cNvSpPr>
            <p:nvPr/>
          </p:nvSpPr>
          <p:spPr bwMode="auto">
            <a:xfrm>
              <a:off x="5232" y="3292"/>
              <a:ext cx="27" cy="9"/>
            </a:xfrm>
            <a:custGeom>
              <a:avLst/>
              <a:gdLst>
                <a:gd name="T0" fmla="*/ 15 w 27"/>
                <a:gd name="T1" fmla="*/ 0 h 9"/>
                <a:gd name="T2" fmla="*/ 21 w 27"/>
                <a:gd name="T3" fmla="*/ 1 h 9"/>
                <a:gd name="T4" fmla="*/ 27 w 27"/>
                <a:gd name="T5" fmla="*/ 1 h 9"/>
                <a:gd name="T6" fmla="*/ 27 w 27"/>
                <a:gd name="T7" fmla="*/ 3 h 9"/>
                <a:gd name="T8" fmla="*/ 27 w 27"/>
                <a:gd name="T9" fmla="*/ 3 h 9"/>
                <a:gd name="T10" fmla="*/ 18 w 27"/>
                <a:gd name="T11" fmla="*/ 4 h 9"/>
                <a:gd name="T12" fmla="*/ 11 w 27"/>
                <a:gd name="T13" fmla="*/ 7 h 9"/>
                <a:gd name="T14" fmla="*/ 8 w 27"/>
                <a:gd name="T15" fmla="*/ 9 h 9"/>
                <a:gd name="T16" fmla="*/ 5 w 27"/>
                <a:gd name="T17" fmla="*/ 9 h 9"/>
                <a:gd name="T18" fmla="*/ 3 w 27"/>
                <a:gd name="T19" fmla="*/ 7 h 9"/>
                <a:gd name="T20" fmla="*/ 0 w 27"/>
                <a:gd name="T21" fmla="*/ 6 h 9"/>
                <a:gd name="T22" fmla="*/ 0 w 27"/>
                <a:gd name="T23" fmla="*/ 4 h 9"/>
                <a:gd name="T24" fmla="*/ 1 w 27"/>
                <a:gd name="T25" fmla="*/ 1 h 9"/>
                <a:gd name="T26" fmla="*/ 8 w 27"/>
                <a:gd name="T27" fmla="*/ 1 h 9"/>
                <a:gd name="T28" fmla="*/ 15 w 27"/>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9">
                  <a:moveTo>
                    <a:pt x="15" y="0"/>
                  </a:moveTo>
                  <a:lnTo>
                    <a:pt x="21" y="1"/>
                  </a:lnTo>
                  <a:lnTo>
                    <a:pt x="27" y="1"/>
                  </a:lnTo>
                  <a:lnTo>
                    <a:pt x="27" y="3"/>
                  </a:lnTo>
                  <a:lnTo>
                    <a:pt x="27" y="3"/>
                  </a:lnTo>
                  <a:lnTo>
                    <a:pt x="18" y="4"/>
                  </a:lnTo>
                  <a:lnTo>
                    <a:pt x="11" y="7"/>
                  </a:lnTo>
                  <a:lnTo>
                    <a:pt x="8" y="9"/>
                  </a:lnTo>
                  <a:lnTo>
                    <a:pt x="5" y="9"/>
                  </a:lnTo>
                  <a:lnTo>
                    <a:pt x="3" y="7"/>
                  </a:lnTo>
                  <a:lnTo>
                    <a:pt x="0" y="6"/>
                  </a:lnTo>
                  <a:lnTo>
                    <a:pt x="0" y="4"/>
                  </a:lnTo>
                  <a:lnTo>
                    <a:pt x="1" y="1"/>
                  </a:lnTo>
                  <a:lnTo>
                    <a:pt x="8" y="1"/>
                  </a:ln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04" name="Freeform 502"/>
            <p:cNvSpPr>
              <a:spLocks/>
            </p:cNvSpPr>
            <p:nvPr/>
          </p:nvSpPr>
          <p:spPr bwMode="auto">
            <a:xfrm>
              <a:off x="5355" y="3308"/>
              <a:ext cx="211" cy="128"/>
            </a:xfrm>
            <a:custGeom>
              <a:avLst/>
              <a:gdLst>
                <a:gd name="T0" fmla="*/ 71 w 211"/>
                <a:gd name="T1" fmla="*/ 97 h 128"/>
                <a:gd name="T2" fmla="*/ 77 w 211"/>
                <a:gd name="T3" fmla="*/ 91 h 128"/>
                <a:gd name="T4" fmla="*/ 82 w 211"/>
                <a:gd name="T5" fmla="*/ 85 h 128"/>
                <a:gd name="T6" fmla="*/ 69 w 211"/>
                <a:gd name="T7" fmla="*/ 70 h 128"/>
                <a:gd name="T8" fmla="*/ 57 w 211"/>
                <a:gd name="T9" fmla="*/ 55 h 128"/>
                <a:gd name="T10" fmla="*/ 44 w 211"/>
                <a:gd name="T11" fmla="*/ 55 h 128"/>
                <a:gd name="T12" fmla="*/ 34 w 211"/>
                <a:gd name="T13" fmla="*/ 58 h 128"/>
                <a:gd name="T14" fmla="*/ 31 w 211"/>
                <a:gd name="T15" fmla="*/ 48 h 128"/>
                <a:gd name="T16" fmla="*/ 28 w 211"/>
                <a:gd name="T17" fmla="*/ 40 h 128"/>
                <a:gd name="T18" fmla="*/ 18 w 211"/>
                <a:gd name="T19" fmla="*/ 37 h 128"/>
                <a:gd name="T20" fmla="*/ 10 w 211"/>
                <a:gd name="T21" fmla="*/ 35 h 128"/>
                <a:gd name="T22" fmla="*/ 11 w 211"/>
                <a:gd name="T23" fmla="*/ 33 h 128"/>
                <a:gd name="T24" fmla="*/ 20 w 211"/>
                <a:gd name="T25" fmla="*/ 30 h 128"/>
                <a:gd name="T26" fmla="*/ 25 w 211"/>
                <a:gd name="T27" fmla="*/ 25 h 128"/>
                <a:gd name="T28" fmla="*/ 17 w 211"/>
                <a:gd name="T29" fmla="*/ 24 h 128"/>
                <a:gd name="T30" fmla="*/ 7 w 211"/>
                <a:gd name="T31" fmla="*/ 20 h 128"/>
                <a:gd name="T32" fmla="*/ 1 w 211"/>
                <a:gd name="T33" fmla="*/ 14 h 128"/>
                <a:gd name="T34" fmla="*/ 8 w 211"/>
                <a:gd name="T35" fmla="*/ 5 h 128"/>
                <a:gd name="T36" fmla="*/ 21 w 211"/>
                <a:gd name="T37" fmla="*/ 3 h 128"/>
                <a:gd name="T38" fmla="*/ 31 w 211"/>
                <a:gd name="T39" fmla="*/ 10 h 128"/>
                <a:gd name="T40" fmla="*/ 32 w 211"/>
                <a:gd name="T41" fmla="*/ 20 h 128"/>
                <a:gd name="T42" fmla="*/ 30 w 211"/>
                <a:gd name="T43" fmla="*/ 27 h 128"/>
                <a:gd name="T44" fmla="*/ 32 w 211"/>
                <a:gd name="T45" fmla="*/ 34 h 128"/>
                <a:gd name="T46" fmla="*/ 42 w 211"/>
                <a:gd name="T47" fmla="*/ 37 h 128"/>
                <a:gd name="T48" fmla="*/ 54 w 211"/>
                <a:gd name="T49" fmla="*/ 33 h 128"/>
                <a:gd name="T50" fmla="*/ 62 w 211"/>
                <a:gd name="T51" fmla="*/ 25 h 128"/>
                <a:gd name="T52" fmla="*/ 71 w 211"/>
                <a:gd name="T53" fmla="*/ 18 h 128"/>
                <a:gd name="T54" fmla="*/ 94 w 211"/>
                <a:gd name="T55" fmla="*/ 23 h 128"/>
                <a:gd name="T56" fmla="*/ 132 w 211"/>
                <a:gd name="T57" fmla="*/ 40 h 128"/>
                <a:gd name="T58" fmla="*/ 154 w 211"/>
                <a:gd name="T59" fmla="*/ 54 h 128"/>
                <a:gd name="T60" fmla="*/ 165 w 211"/>
                <a:gd name="T61" fmla="*/ 68 h 128"/>
                <a:gd name="T62" fmla="*/ 178 w 211"/>
                <a:gd name="T63" fmla="*/ 94 h 128"/>
                <a:gd name="T64" fmla="*/ 199 w 211"/>
                <a:gd name="T65" fmla="*/ 118 h 128"/>
                <a:gd name="T66" fmla="*/ 209 w 211"/>
                <a:gd name="T67" fmla="*/ 128 h 128"/>
                <a:gd name="T68" fmla="*/ 195 w 211"/>
                <a:gd name="T69" fmla="*/ 127 h 128"/>
                <a:gd name="T70" fmla="*/ 167 w 211"/>
                <a:gd name="T71" fmla="*/ 110 h 128"/>
                <a:gd name="T72" fmla="*/ 144 w 211"/>
                <a:gd name="T73" fmla="*/ 92 h 128"/>
                <a:gd name="T74" fmla="*/ 135 w 211"/>
                <a:gd name="T75" fmla="*/ 97 h 128"/>
                <a:gd name="T76" fmla="*/ 129 w 211"/>
                <a:gd name="T77" fmla="*/ 108 h 128"/>
                <a:gd name="T78" fmla="*/ 111 w 211"/>
                <a:gd name="T79" fmla="*/ 111 h 128"/>
                <a:gd name="T80" fmla="*/ 92 w 211"/>
                <a:gd name="T81" fmla="*/ 104 h 128"/>
                <a:gd name="T82" fmla="*/ 79 w 211"/>
                <a:gd name="T83" fmla="*/ 10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1" h="128">
                  <a:moveTo>
                    <a:pt x="69" y="101"/>
                  </a:moveTo>
                  <a:lnTo>
                    <a:pt x="71" y="97"/>
                  </a:lnTo>
                  <a:lnTo>
                    <a:pt x="71" y="91"/>
                  </a:lnTo>
                  <a:lnTo>
                    <a:pt x="77" y="91"/>
                  </a:lnTo>
                  <a:lnTo>
                    <a:pt x="82" y="91"/>
                  </a:lnTo>
                  <a:lnTo>
                    <a:pt x="82" y="85"/>
                  </a:lnTo>
                  <a:lnTo>
                    <a:pt x="82" y="80"/>
                  </a:lnTo>
                  <a:lnTo>
                    <a:pt x="69" y="70"/>
                  </a:lnTo>
                  <a:lnTo>
                    <a:pt x="61" y="58"/>
                  </a:lnTo>
                  <a:lnTo>
                    <a:pt x="57" y="55"/>
                  </a:lnTo>
                  <a:lnTo>
                    <a:pt x="51" y="54"/>
                  </a:lnTo>
                  <a:lnTo>
                    <a:pt x="44" y="55"/>
                  </a:lnTo>
                  <a:lnTo>
                    <a:pt x="37" y="60"/>
                  </a:lnTo>
                  <a:lnTo>
                    <a:pt x="34" y="58"/>
                  </a:lnTo>
                  <a:lnTo>
                    <a:pt x="31" y="55"/>
                  </a:lnTo>
                  <a:lnTo>
                    <a:pt x="31" y="48"/>
                  </a:lnTo>
                  <a:lnTo>
                    <a:pt x="30" y="44"/>
                  </a:lnTo>
                  <a:lnTo>
                    <a:pt x="28" y="40"/>
                  </a:lnTo>
                  <a:lnTo>
                    <a:pt x="22" y="35"/>
                  </a:lnTo>
                  <a:lnTo>
                    <a:pt x="18" y="37"/>
                  </a:lnTo>
                  <a:lnTo>
                    <a:pt x="14" y="37"/>
                  </a:lnTo>
                  <a:lnTo>
                    <a:pt x="10" y="35"/>
                  </a:lnTo>
                  <a:lnTo>
                    <a:pt x="7" y="31"/>
                  </a:lnTo>
                  <a:lnTo>
                    <a:pt x="11" y="33"/>
                  </a:lnTo>
                  <a:lnTo>
                    <a:pt x="14" y="35"/>
                  </a:lnTo>
                  <a:lnTo>
                    <a:pt x="20" y="30"/>
                  </a:lnTo>
                  <a:lnTo>
                    <a:pt x="25" y="27"/>
                  </a:lnTo>
                  <a:lnTo>
                    <a:pt x="25" y="25"/>
                  </a:lnTo>
                  <a:lnTo>
                    <a:pt x="25" y="25"/>
                  </a:lnTo>
                  <a:lnTo>
                    <a:pt x="17" y="24"/>
                  </a:lnTo>
                  <a:lnTo>
                    <a:pt x="10" y="21"/>
                  </a:lnTo>
                  <a:lnTo>
                    <a:pt x="7" y="20"/>
                  </a:lnTo>
                  <a:lnTo>
                    <a:pt x="4" y="17"/>
                  </a:lnTo>
                  <a:lnTo>
                    <a:pt x="1" y="14"/>
                  </a:lnTo>
                  <a:lnTo>
                    <a:pt x="0" y="10"/>
                  </a:lnTo>
                  <a:lnTo>
                    <a:pt x="8" y="5"/>
                  </a:lnTo>
                  <a:lnTo>
                    <a:pt x="15" y="0"/>
                  </a:lnTo>
                  <a:lnTo>
                    <a:pt x="21" y="3"/>
                  </a:lnTo>
                  <a:lnTo>
                    <a:pt x="27" y="5"/>
                  </a:lnTo>
                  <a:lnTo>
                    <a:pt x="31" y="10"/>
                  </a:lnTo>
                  <a:lnTo>
                    <a:pt x="35" y="15"/>
                  </a:lnTo>
                  <a:lnTo>
                    <a:pt x="32" y="20"/>
                  </a:lnTo>
                  <a:lnTo>
                    <a:pt x="30" y="24"/>
                  </a:lnTo>
                  <a:lnTo>
                    <a:pt x="30" y="27"/>
                  </a:lnTo>
                  <a:lnTo>
                    <a:pt x="31" y="31"/>
                  </a:lnTo>
                  <a:lnTo>
                    <a:pt x="32" y="34"/>
                  </a:lnTo>
                  <a:lnTo>
                    <a:pt x="35" y="35"/>
                  </a:lnTo>
                  <a:lnTo>
                    <a:pt x="42" y="37"/>
                  </a:lnTo>
                  <a:lnTo>
                    <a:pt x="48" y="35"/>
                  </a:lnTo>
                  <a:lnTo>
                    <a:pt x="54" y="33"/>
                  </a:lnTo>
                  <a:lnTo>
                    <a:pt x="58" y="30"/>
                  </a:lnTo>
                  <a:lnTo>
                    <a:pt x="62" y="25"/>
                  </a:lnTo>
                  <a:lnTo>
                    <a:pt x="67" y="21"/>
                  </a:lnTo>
                  <a:lnTo>
                    <a:pt x="71" y="18"/>
                  </a:lnTo>
                  <a:lnTo>
                    <a:pt x="77" y="17"/>
                  </a:lnTo>
                  <a:lnTo>
                    <a:pt x="94" y="23"/>
                  </a:lnTo>
                  <a:lnTo>
                    <a:pt x="114" y="31"/>
                  </a:lnTo>
                  <a:lnTo>
                    <a:pt x="132" y="40"/>
                  </a:lnTo>
                  <a:lnTo>
                    <a:pt x="148" y="48"/>
                  </a:lnTo>
                  <a:lnTo>
                    <a:pt x="154" y="54"/>
                  </a:lnTo>
                  <a:lnTo>
                    <a:pt x="159" y="61"/>
                  </a:lnTo>
                  <a:lnTo>
                    <a:pt x="165" y="68"/>
                  </a:lnTo>
                  <a:lnTo>
                    <a:pt x="169" y="77"/>
                  </a:lnTo>
                  <a:lnTo>
                    <a:pt x="178" y="94"/>
                  </a:lnTo>
                  <a:lnTo>
                    <a:pt x="188" y="108"/>
                  </a:lnTo>
                  <a:lnTo>
                    <a:pt x="199" y="118"/>
                  </a:lnTo>
                  <a:lnTo>
                    <a:pt x="211" y="128"/>
                  </a:lnTo>
                  <a:lnTo>
                    <a:pt x="209" y="128"/>
                  </a:lnTo>
                  <a:lnTo>
                    <a:pt x="209" y="128"/>
                  </a:lnTo>
                  <a:lnTo>
                    <a:pt x="195" y="127"/>
                  </a:lnTo>
                  <a:lnTo>
                    <a:pt x="181" y="127"/>
                  </a:lnTo>
                  <a:lnTo>
                    <a:pt x="167" y="110"/>
                  </a:lnTo>
                  <a:lnTo>
                    <a:pt x="151" y="92"/>
                  </a:lnTo>
                  <a:lnTo>
                    <a:pt x="144" y="92"/>
                  </a:lnTo>
                  <a:lnTo>
                    <a:pt x="138" y="94"/>
                  </a:lnTo>
                  <a:lnTo>
                    <a:pt x="135" y="97"/>
                  </a:lnTo>
                  <a:lnTo>
                    <a:pt x="129" y="98"/>
                  </a:lnTo>
                  <a:lnTo>
                    <a:pt x="129" y="108"/>
                  </a:lnTo>
                  <a:lnTo>
                    <a:pt x="127" y="114"/>
                  </a:lnTo>
                  <a:lnTo>
                    <a:pt x="111" y="111"/>
                  </a:lnTo>
                  <a:lnTo>
                    <a:pt x="98" y="107"/>
                  </a:lnTo>
                  <a:lnTo>
                    <a:pt x="92" y="104"/>
                  </a:lnTo>
                  <a:lnTo>
                    <a:pt x="87" y="102"/>
                  </a:lnTo>
                  <a:lnTo>
                    <a:pt x="79" y="101"/>
                  </a:lnTo>
                  <a:lnTo>
                    <a:pt x="69" y="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05" name="Freeform 503"/>
            <p:cNvSpPr>
              <a:spLocks/>
            </p:cNvSpPr>
            <p:nvPr/>
          </p:nvSpPr>
          <p:spPr bwMode="auto">
            <a:xfrm>
              <a:off x="3317" y="3312"/>
              <a:ext cx="14" cy="10"/>
            </a:xfrm>
            <a:custGeom>
              <a:avLst/>
              <a:gdLst>
                <a:gd name="T0" fmla="*/ 4 w 14"/>
                <a:gd name="T1" fmla="*/ 0 h 10"/>
                <a:gd name="T2" fmla="*/ 9 w 14"/>
                <a:gd name="T3" fmla="*/ 0 h 10"/>
                <a:gd name="T4" fmla="*/ 14 w 14"/>
                <a:gd name="T5" fmla="*/ 0 h 10"/>
                <a:gd name="T6" fmla="*/ 14 w 14"/>
                <a:gd name="T7" fmla="*/ 3 h 10"/>
                <a:gd name="T8" fmla="*/ 14 w 14"/>
                <a:gd name="T9" fmla="*/ 6 h 10"/>
                <a:gd name="T10" fmla="*/ 13 w 14"/>
                <a:gd name="T11" fmla="*/ 9 h 10"/>
                <a:gd name="T12" fmla="*/ 12 w 14"/>
                <a:gd name="T13" fmla="*/ 10 h 10"/>
                <a:gd name="T14" fmla="*/ 10 w 14"/>
                <a:gd name="T15" fmla="*/ 10 h 10"/>
                <a:gd name="T16" fmla="*/ 10 w 14"/>
                <a:gd name="T17" fmla="*/ 10 h 10"/>
                <a:gd name="T18" fmla="*/ 4 w 14"/>
                <a:gd name="T19" fmla="*/ 9 h 10"/>
                <a:gd name="T20" fmla="*/ 0 w 14"/>
                <a:gd name="T21" fmla="*/ 6 h 10"/>
                <a:gd name="T22" fmla="*/ 2 w 14"/>
                <a:gd name="T23" fmla="*/ 3 h 10"/>
                <a:gd name="T24" fmla="*/ 4 w 14"/>
                <a:gd name="T2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0">
                  <a:moveTo>
                    <a:pt x="4" y="0"/>
                  </a:moveTo>
                  <a:lnTo>
                    <a:pt x="9" y="0"/>
                  </a:lnTo>
                  <a:lnTo>
                    <a:pt x="14" y="0"/>
                  </a:lnTo>
                  <a:lnTo>
                    <a:pt x="14" y="3"/>
                  </a:lnTo>
                  <a:lnTo>
                    <a:pt x="14" y="6"/>
                  </a:lnTo>
                  <a:lnTo>
                    <a:pt x="13" y="9"/>
                  </a:lnTo>
                  <a:lnTo>
                    <a:pt x="12" y="10"/>
                  </a:lnTo>
                  <a:lnTo>
                    <a:pt x="10" y="10"/>
                  </a:lnTo>
                  <a:lnTo>
                    <a:pt x="10" y="10"/>
                  </a:lnTo>
                  <a:lnTo>
                    <a:pt x="4" y="9"/>
                  </a:lnTo>
                  <a:lnTo>
                    <a:pt x="0" y="6"/>
                  </a:lnTo>
                  <a:lnTo>
                    <a:pt x="2" y="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06" name="Freeform 504"/>
            <p:cNvSpPr>
              <a:spLocks/>
            </p:cNvSpPr>
            <p:nvPr/>
          </p:nvSpPr>
          <p:spPr bwMode="auto">
            <a:xfrm>
              <a:off x="5215" y="3313"/>
              <a:ext cx="48" cy="55"/>
            </a:xfrm>
            <a:custGeom>
              <a:avLst/>
              <a:gdLst>
                <a:gd name="T0" fmla="*/ 48 w 48"/>
                <a:gd name="T1" fmla="*/ 12 h 55"/>
                <a:gd name="T2" fmla="*/ 42 w 48"/>
                <a:gd name="T3" fmla="*/ 12 h 55"/>
                <a:gd name="T4" fmla="*/ 35 w 48"/>
                <a:gd name="T5" fmla="*/ 13 h 55"/>
                <a:gd name="T6" fmla="*/ 35 w 48"/>
                <a:gd name="T7" fmla="*/ 22 h 55"/>
                <a:gd name="T8" fmla="*/ 37 w 48"/>
                <a:gd name="T9" fmla="*/ 30 h 55"/>
                <a:gd name="T10" fmla="*/ 40 w 48"/>
                <a:gd name="T11" fmla="*/ 40 h 55"/>
                <a:gd name="T12" fmla="*/ 42 w 48"/>
                <a:gd name="T13" fmla="*/ 50 h 55"/>
                <a:gd name="T14" fmla="*/ 40 w 48"/>
                <a:gd name="T15" fmla="*/ 50 h 55"/>
                <a:gd name="T16" fmla="*/ 37 w 48"/>
                <a:gd name="T17" fmla="*/ 49 h 55"/>
                <a:gd name="T18" fmla="*/ 28 w 48"/>
                <a:gd name="T19" fmla="*/ 38 h 55"/>
                <a:gd name="T20" fmla="*/ 20 w 48"/>
                <a:gd name="T21" fmla="*/ 26 h 55"/>
                <a:gd name="T22" fmla="*/ 17 w 48"/>
                <a:gd name="T23" fmla="*/ 28 h 55"/>
                <a:gd name="T24" fmla="*/ 15 w 48"/>
                <a:gd name="T25" fmla="*/ 29 h 55"/>
                <a:gd name="T26" fmla="*/ 14 w 48"/>
                <a:gd name="T27" fmla="*/ 42 h 55"/>
                <a:gd name="T28" fmla="*/ 17 w 48"/>
                <a:gd name="T29" fmla="*/ 55 h 55"/>
                <a:gd name="T30" fmla="*/ 14 w 48"/>
                <a:gd name="T31" fmla="*/ 53 h 55"/>
                <a:gd name="T32" fmla="*/ 11 w 48"/>
                <a:gd name="T33" fmla="*/ 52 h 55"/>
                <a:gd name="T34" fmla="*/ 8 w 48"/>
                <a:gd name="T35" fmla="*/ 52 h 55"/>
                <a:gd name="T36" fmla="*/ 7 w 48"/>
                <a:gd name="T37" fmla="*/ 49 h 55"/>
                <a:gd name="T38" fmla="*/ 4 w 48"/>
                <a:gd name="T39" fmla="*/ 36 h 55"/>
                <a:gd name="T40" fmla="*/ 0 w 48"/>
                <a:gd name="T41" fmla="*/ 23 h 55"/>
                <a:gd name="T42" fmla="*/ 5 w 48"/>
                <a:gd name="T43" fmla="*/ 12 h 55"/>
                <a:gd name="T44" fmla="*/ 11 w 48"/>
                <a:gd name="T45" fmla="*/ 0 h 55"/>
                <a:gd name="T46" fmla="*/ 17 w 48"/>
                <a:gd name="T47" fmla="*/ 5 h 55"/>
                <a:gd name="T48" fmla="*/ 24 w 48"/>
                <a:gd name="T49" fmla="*/ 9 h 55"/>
                <a:gd name="T50" fmla="*/ 30 w 48"/>
                <a:gd name="T51" fmla="*/ 6 h 55"/>
                <a:gd name="T52" fmla="*/ 35 w 48"/>
                <a:gd name="T53" fmla="*/ 3 h 55"/>
                <a:gd name="T54" fmla="*/ 41 w 48"/>
                <a:gd name="T55" fmla="*/ 3 h 55"/>
                <a:gd name="T56" fmla="*/ 48 w 48"/>
                <a:gd name="T57" fmla="*/ 3 h 55"/>
                <a:gd name="T58" fmla="*/ 48 w 48"/>
                <a:gd name="T59" fmla="*/ 8 h 55"/>
                <a:gd name="T60" fmla="*/ 48 w 48"/>
                <a:gd name="T61" fmla="*/ 1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8" h="55">
                  <a:moveTo>
                    <a:pt x="48" y="12"/>
                  </a:moveTo>
                  <a:lnTo>
                    <a:pt x="42" y="12"/>
                  </a:lnTo>
                  <a:lnTo>
                    <a:pt x="35" y="13"/>
                  </a:lnTo>
                  <a:lnTo>
                    <a:pt x="35" y="22"/>
                  </a:lnTo>
                  <a:lnTo>
                    <a:pt x="37" y="30"/>
                  </a:lnTo>
                  <a:lnTo>
                    <a:pt x="40" y="40"/>
                  </a:lnTo>
                  <a:lnTo>
                    <a:pt x="42" y="50"/>
                  </a:lnTo>
                  <a:lnTo>
                    <a:pt x="40" y="50"/>
                  </a:lnTo>
                  <a:lnTo>
                    <a:pt x="37" y="49"/>
                  </a:lnTo>
                  <a:lnTo>
                    <a:pt x="28" y="38"/>
                  </a:lnTo>
                  <a:lnTo>
                    <a:pt x="20" y="26"/>
                  </a:lnTo>
                  <a:lnTo>
                    <a:pt x="17" y="28"/>
                  </a:lnTo>
                  <a:lnTo>
                    <a:pt x="15" y="29"/>
                  </a:lnTo>
                  <a:lnTo>
                    <a:pt x="14" y="42"/>
                  </a:lnTo>
                  <a:lnTo>
                    <a:pt x="17" y="55"/>
                  </a:lnTo>
                  <a:lnTo>
                    <a:pt x="14" y="53"/>
                  </a:lnTo>
                  <a:lnTo>
                    <a:pt x="11" y="52"/>
                  </a:lnTo>
                  <a:lnTo>
                    <a:pt x="8" y="52"/>
                  </a:lnTo>
                  <a:lnTo>
                    <a:pt x="7" y="49"/>
                  </a:lnTo>
                  <a:lnTo>
                    <a:pt x="4" y="36"/>
                  </a:lnTo>
                  <a:lnTo>
                    <a:pt x="0" y="23"/>
                  </a:lnTo>
                  <a:lnTo>
                    <a:pt x="5" y="12"/>
                  </a:lnTo>
                  <a:lnTo>
                    <a:pt x="11" y="0"/>
                  </a:lnTo>
                  <a:lnTo>
                    <a:pt x="17" y="5"/>
                  </a:lnTo>
                  <a:lnTo>
                    <a:pt x="24" y="9"/>
                  </a:lnTo>
                  <a:lnTo>
                    <a:pt x="30" y="6"/>
                  </a:lnTo>
                  <a:lnTo>
                    <a:pt x="35" y="3"/>
                  </a:lnTo>
                  <a:lnTo>
                    <a:pt x="41" y="3"/>
                  </a:lnTo>
                  <a:lnTo>
                    <a:pt x="48" y="3"/>
                  </a:lnTo>
                  <a:lnTo>
                    <a:pt x="48" y="8"/>
                  </a:lnTo>
                  <a:lnTo>
                    <a:pt x="4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07" name="Freeform 505"/>
            <p:cNvSpPr>
              <a:spLocks/>
            </p:cNvSpPr>
            <p:nvPr/>
          </p:nvSpPr>
          <p:spPr bwMode="auto">
            <a:xfrm>
              <a:off x="5066" y="3381"/>
              <a:ext cx="100" cy="32"/>
            </a:xfrm>
            <a:custGeom>
              <a:avLst/>
              <a:gdLst>
                <a:gd name="T0" fmla="*/ 0 w 100"/>
                <a:gd name="T1" fmla="*/ 0 h 32"/>
                <a:gd name="T2" fmla="*/ 12 w 100"/>
                <a:gd name="T3" fmla="*/ 0 h 32"/>
                <a:gd name="T4" fmla="*/ 23 w 100"/>
                <a:gd name="T5" fmla="*/ 0 h 32"/>
                <a:gd name="T6" fmla="*/ 32 w 100"/>
                <a:gd name="T7" fmla="*/ 5 h 32"/>
                <a:gd name="T8" fmla="*/ 40 w 100"/>
                <a:gd name="T9" fmla="*/ 12 h 32"/>
                <a:gd name="T10" fmla="*/ 54 w 100"/>
                <a:gd name="T11" fmla="*/ 10 h 32"/>
                <a:gd name="T12" fmla="*/ 69 w 100"/>
                <a:gd name="T13" fmla="*/ 8 h 32"/>
                <a:gd name="T14" fmla="*/ 84 w 100"/>
                <a:gd name="T15" fmla="*/ 18 h 32"/>
                <a:gd name="T16" fmla="*/ 100 w 100"/>
                <a:gd name="T17" fmla="*/ 29 h 32"/>
                <a:gd name="T18" fmla="*/ 100 w 100"/>
                <a:gd name="T19" fmla="*/ 31 h 32"/>
                <a:gd name="T20" fmla="*/ 99 w 100"/>
                <a:gd name="T21" fmla="*/ 32 h 32"/>
                <a:gd name="T22" fmla="*/ 77 w 100"/>
                <a:gd name="T23" fmla="*/ 29 h 32"/>
                <a:gd name="T24" fmla="*/ 56 w 100"/>
                <a:gd name="T25" fmla="*/ 27 h 32"/>
                <a:gd name="T26" fmla="*/ 33 w 100"/>
                <a:gd name="T27" fmla="*/ 24 h 32"/>
                <a:gd name="T28" fmla="*/ 12 w 100"/>
                <a:gd name="T29" fmla="*/ 21 h 32"/>
                <a:gd name="T30" fmla="*/ 7 w 100"/>
                <a:gd name="T31" fmla="*/ 15 h 32"/>
                <a:gd name="T32" fmla="*/ 3 w 100"/>
                <a:gd name="T33" fmla="*/ 11 h 32"/>
                <a:gd name="T34" fmla="*/ 0 w 100"/>
                <a:gd name="T35" fmla="*/ 5 h 32"/>
                <a:gd name="T36" fmla="*/ 0 w 100"/>
                <a:gd name="T3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0" h="32">
                  <a:moveTo>
                    <a:pt x="0" y="0"/>
                  </a:moveTo>
                  <a:lnTo>
                    <a:pt x="12" y="0"/>
                  </a:lnTo>
                  <a:lnTo>
                    <a:pt x="23" y="0"/>
                  </a:lnTo>
                  <a:lnTo>
                    <a:pt x="32" y="5"/>
                  </a:lnTo>
                  <a:lnTo>
                    <a:pt x="40" y="12"/>
                  </a:lnTo>
                  <a:lnTo>
                    <a:pt x="54" y="10"/>
                  </a:lnTo>
                  <a:lnTo>
                    <a:pt x="69" y="8"/>
                  </a:lnTo>
                  <a:lnTo>
                    <a:pt x="84" y="18"/>
                  </a:lnTo>
                  <a:lnTo>
                    <a:pt x="100" y="29"/>
                  </a:lnTo>
                  <a:lnTo>
                    <a:pt x="100" y="31"/>
                  </a:lnTo>
                  <a:lnTo>
                    <a:pt x="99" y="32"/>
                  </a:lnTo>
                  <a:lnTo>
                    <a:pt x="77" y="29"/>
                  </a:lnTo>
                  <a:lnTo>
                    <a:pt x="56" y="27"/>
                  </a:lnTo>
                  <a:lnTo>
                    <a:pt x="33" y="24"/>
                  </a:lnTo>
                  <a:lnTo>
                    <a:pt x="12" y="21"/>
                  </a:lnTo>
                  <a:lnTo>
                    <a:pt x="7" y="15"/>
                  </a:lnTo>
                  <a:lnTo>
                    <a:pt x="3" y="11"/>
                  </a:lnTo>
                  <a:lnTo>
                    <a:pt x="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08" name="Freeform 506"/>
            <p:cNvSpPr>
              <a:spLocks/>
            </p:cNvSpPr>
            <p:nvPr/>
          </p:nvSpPr>
          <p:spPr bwMode="auto">
            <a:xfrm>
              <a:off x="5108" y="3443"/>
              <a:ext cx="446" cy="356"/>
            </a:xfrm>
            <a:custGeom>
              <a:avLst/>
              <a:gdLst>
                <a:gd name="T0" fmla="*/ 145 w 446"/>
                <a:gd name="T1" fmla="*/ 70 h 356"/>
                <a:gd name="T2" fmla="*/ 158 w 446"/>
                <a:gd name="T3" fmla="*/ 57 h 356"/>
                <a:gd name="T4" fmla="*/ 161 w 446"/>
                <a:gd name="T5" fmla="*/ 45 h 356"/>
                <a:gd name="T6" fmla="*/ 199 w 446"/>
                <a:gd name="T7" fmla="*/ 46 h 356"/>
                <a:gd name="T8" fmla="*/ 217 w 446"/>
                <a:gd name="T9" fmla="*/ 53 h 356"/>
                <a:gd name="T10" fmla="*/ 219 w 446"/>
                <a:gd name="T11" fmla="*/ 33 h 356"/>
                <a:gd name="T12" fmla="*/ 237 w 446"/>
                <a:gd name="T13" fmla="*/ 15 h 356"/>
                <a:gd name="T14" fmla="*/ 249 w 446"/>
                <a:gd name="T15" fmla="*/ 16 h 356"/>
                <a:gd name="T16" fmla="*/ 252 w 446"/>
                <a:gd name="T17" fmla="*/ 2 h 356"/>
                <a:gd name="T18" fmla="*/ 285 w 446"/>
                <a:gd name="T19" fmla="*/ 15 h 356"/>
                <a:gd name="T20" fmla="*/ 299 w 446"/>
                <a:gd name="T21" fmla="*/ 23 h 356"/>
                <a:gd name="T22" fmla="*/ 289 w 446"/>
                <a:gd name="T23" fmla="*/ 35 h 356"/>
                <a:gd name="T24" fmla="*/ 326 w 446"/>
                <a:gd name="T25" fmla="*/ 20 h 356"/>
                <a:gd name="T26" fmla="*/ 368 w 446"/>
                <a:gd name="T27" fmla="*/ 9 h 356"/>
                <a:gd name="T28" fmla="*/ 376 w 446"/>
                <a:gd name="T29" fmla="*/ 40 h 356"/>
                <a:gd name="T30" fmla="*/ 386 w 446"/>
                <a:gd name="T31" fmla="*/ 59 h 356"/>
                <a:gd name="T32" fmla="*/ 389 w 446"/>
                <a:gd name="T33" fmla="*/ 89 h 356"/>
                <a:gd name="T34" fmla="*/ 404 w 446"/>
                <a:gd name="T35" fmla="*/ 109 h 356"/>
                <a:gd name="T36" fmla="*/ 419 w 446"/>
                <a:gd name="T37" fmla="*/ 137 h 356"/>
                <a:gd name="T38" fmla="*/ 435 w 446"/>
                <a:gd name="T39" fmla="*/ 162 h 356"/>
                <a:gd name="T40" fmla="*/ 446 w 446"/>
                <a:gd name="T41" fmla="*/ 189 h 356"/>
                <a:gd name="T42" fmla="*/ 444 w 446"/>
                <a:gd name="T43" fmla="*/ 216 h 356"/>
                <a:gd name="T44" fmla="*/ 419 w 446"/>
                <a:gd name="T45" fmla="*/ 259 h 356"/>
                <a:gd name="T46" fmla="*/ 379 w 446"/>
                <a:gd name="T47" fmla="*/ 299 h 356"/>
                <a:gd name="T48" fmla="*/ 346 w 446"/>
                <a:gd name="T49" fmla="*/ 340 h 356"/>
                <a:gd name="T50" fmla="*/ 309 w 446"/>
                <a:gd name="T51" fmla="*/ 353 h 356"/>
                <a:gd name="T52" fmla="*/ 295 w 446"/>
                <a:gd name="T53" fmla="*/ 346 h 356"/>
                <a:gd name="T54" fmla="*/ 261 w 446"/>
                <a:gd name="T55" fmla="*/ 349 h 356"/>
                <a:gd name="T56" fmla="*/ 242 w 446"/>
                <a:gd name="T57" fmla="*/ 336 h 356"/>
                <a:gd name="T58" fmla="*/ 247 w 446"/>
                <a:gd name="T59" fmla="*/ 317 h 356"/>
                <a:gd name="T60" fmla="*/ 241 w 446"/>
                <a:gd name="T61" fmla="*/ 310 h 356"/>
                <a:gd name="T62" fmla="*/ 234 w 446"/>
                <a:gd name="T63" fmla="*/ 304 h 356"/>
                <a:gd name="T64" fmla="*/ 227 w 446"/>
                <a:gd name="T65" fmla="*/ 307 h 356"/>
                <a:gd name="T66" fmla="*/ 238 w 446"/>
                <a:gd name="T67" fmla="*/ 302 h 356"/>
                <a:gd name="T68" fmla="*/ 247 w 446"/>
                <a:gd name="T69" fmla="*/ 293 h 356"/>
                <a:gd name="T70" fmla="*/ 229 w 446"/>
                <a:gd name="T71" fmla="*/ 293 h 356"/>
                <a:gd name="T72" fmla="*/ 212 w 446"/>
                <a:gd name="T73" fmla="*/ 282 h 356"/>
                <a:gd name="T74" fmla="*/ 195 w 446"/>
                <a:gd name="T75" fmla="*/ 266 h 356"/>
                <a:gd name="T76" fmla="*/ 171 w 446"/>
                <a:gd name="T77" fmla="*/ 264 h 356"/>
                <a:gd name="T78" fmla="*/ 114 w 446"/>
                <a:gd name="T79" fmla="*/ 282 h 356"/>
                <a:gd name="T80" fmla="*/ 54 w 446"/>
                <a:gd name="T81" fmla="*/ 293 h 356"/>
                <a:gd name="T82" fmla="*/ 27 w 446"/>
                <a:gd name="T83" fmla="*/ 307 h 356"/>
                <a:gd name="T84" fmla="*/ 5 w 446"/>
                <a:gd name="T85" fmla="*/ 303 h 356"/>
                <a:gd name="T86" fmla="*/ 5 w 446"/>
                <a:gd name="T87" fmla="*/ 287 h 356"/>
                <a:gd name="T88" fmla="*/ 15 w 446"/>
                <a:gd name="T89" fmla="*/ 263 h 356"/>
                <a:gd name="T90" fmla="*/ 15 w 446"/>
                <a:gd name="T91" fmla="*/ 199 h 356"/>
                <a:gd name="T92" fmla="*/ 18 w 446"/>
                <a:gd name="T93" fmla="*/ 157 h 356"/>
                <a:gd name="T94" fmla="*/ 30 w 446"/>
                <a:gd name="T95" fmla="*/ 140 h 356"/>
                <a:gd name="T96" fmla="*/ 41 w 446"/>
                <a:gd name="T97" fmla="*/ 135 h 356"/>
                <a:gd name="T98" fmla="*/ 84 w 446"/>
                <a:gd name="T99" fmla="*/ 116 h 356"/>
                <a:gd name="T100" fmla="*/ 114 w 446"/>
                <a:gd name="T101" fmla="*/ 100 h 356"/>
                <a:gd name="T102" fmla="*/ 138 w 446"/>
                <a:gd name="T103" fmla="*/ 77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6" h="356">
                  <a:moveTo>
                    <a:pt x="145" y="77"/>
                  </a:moveTo>
                  <a:lnTo>
                    <a:pt x="145" y="75"/>
                  </a:lnTo>
                  <a:lnTo>
                    <a:pt x="145" y="70"/>
                  </a:lnTo>
                  <a:lnTo>
                    <a:pt x="151" y="67"/>
                  </a:lnTo>
                  <a:lnTo>
                    <a:pt x="157" y="62"/>
                  </a:lnTo>
                  <a:lnTo>
                    <a:pt x="158" y="57"/>
                  </a:lnTo>
                  <a:lnTo>
                    <a:pt x="161" y="53"/>
                  </a:lnTo>
                  <a:lnTo>
                    <a:pt x="161" y="49"/>
                  </a:lnTo>
                  <a:lnTo>
                    <a:pt x="161" y="45"/>
                  </a:lnTo>
                  <a:lnTo>
                    <a:pt x="177" y="40"/>
                  </a:lnTo>
                  <a:lnTo>
                    <a:pt x="192" y="37"/>
                  </a:lnTo>
                  <a:lnTo>
                    <a:pt x="199" y="46"/>
                  </a:lnTo>
                  <a:lnTo>
                    <a:pt x="207" y="55"/>
                  </a:lnTo>
                  <a:lnTo>
                    <a:pt x="212" y="53"/>
                  </a:lnTo>
                  <a:lnTo>
                    <a:pt x="217" y="53"/>
                  </a:lnTo>
                  <a:lnTo>
                    <a:pt x="218" y="45"/>
                  </a:lnTo>
                  <a:lnTo>
                    <a:pt x="218" y="39"/>
                  </a:lnTo>
                  <a:lnTo>
                    <a:pt x="219" y="33"/>
                  </a:lnTo>
                  <a:lnTo>
                    <a:pt x="222" y="29"/>
                  </a:lnTo>
                  <a:lnTo>
                    <a:pt x="228" y="22"/>
                  </a:lnTo>
                  <a:lnTo>
                    <a:pt x="237" y="15"/>
                  </a:lnTo>
                  <a:lnTo>
                    <a:pt x="242" y="16"/>
                  </a:lnTo>
                  <a:lnTo>
                    <a:pt x="247" y="16"/>
                  </a:lnTo>
                  <a:lnTo>
                    <a:pt x="249" y="16"/>
                  </a:lnTo>
                  <a:lnTo>
                    <a:pt x="254" y="15"/>
                  </a:lnTo>
                  <a:lnTo>
                    <a:pt x="252" y="9"/>
                  </a:lnTo>
                  <a:lnTo>
                    <a:pt x="252" y="2"/>
                  </a:lnTo>
                  <a:lnTo>
                    <a:pt x="262" y="7"/>
                  </a:lnTo>
                  <a:lnTo>
                    <a:pt x="274" y="12"/>
                  </a:lnTo>
                  <a:lnTo>
                    <a:pt x="285" y="15"/>
                  </a:lnTo>
                  <a:lnTo>
                    <a:pt x="299" y="17"/>
                  </a:lnTo>
                  <a:lnTo>
                    <a:pt x="299" y="20"/>
                  </a:lnTo>
                  <a:lnTo>
                    <a:pt x="299" y="23"/>
                  </a:lnTo>
                  <a:lnTo>
                    <a:pt x="295" y="26"/>
                  </a:lnTo>
                  <a:lnTo>
                    <a:pt x="291" y="30"/>
                  </a:lnTo>
                  <a:lnTo>
                    <a:pt x="289" y="35"/>
                  </a:lnTo>
                  <a:lnTo>
                    <a:pt x="288" y="42"/>
                  </a:lnTo>
                  <a:lnTo>
                    <a:pt x="308" y="30"/>
                  </a:lnTo>
                  <a:lnTo>
                    <a:pt x="326" y="20"/>
                  </a:lnTo>
                  <a:lnTo>
                    <a:pt x="346" y="10"/>
                  </a:lnTo>
                  <a:lnTo>
                    <a:pt x="366" y="0"/>
                  </a:lnTo>
                  <a:lnTo>
                    <a:pt x="368" y="9"/>
                  </a:lnTo>
                  <a:lnTo>
                    <a:pt x="371" y="22"/>
                  </a:lnTo>
                  <a:lnTo>
                    <a:pt x="374" y="33"/>
                  </a:lnTo>
                  <a:lnTo>
                    <a:pt x="376" y="40"/>
                  </a:lnTo>
                  <a:lnTo>
                    <a:pt x="382" y="43"/>
                  </a:lnTo>
                  <a:lnTo>
                    <a:pt x="388" y="46"/>
                  </a:lnTo>
                  <a:lnTo>
                    <a:pt x="386" y="59"/>
                  </a:lnTo>
                  <a:lnTo>
                    <a:pt x="386" y="70"/>
                  </a:lnTo>
                  <a:lnTo>
                    <a:pt x="388" y="80"/>
                  </a:lnTo>
                  <a:lnTo>
                    <a:pt x="389" y="89"/>
                  </a:lnTo>
                  <a:lnTo>
                    <a:pt x="392" y="96"/>
                  </a:lnTo>
                  <a:lnTo>
                    <a:pt x="396" y="102"/>
                  </a:lnTo>
                  <a:lnTo>
                    <a:pt x="404" y="109"/>
                  </a:lnTo>
                  <a:lnTo>
                    <a:pt x="412" y="116"/>
                  </a:lnTo>
                  <a:lnTo>
                    <a:pt x="415" y="127"/>
                  </a:lnTo>
                  <a:lnTo>
                    <a:pt x="419" y="137"/>
                  </a:lnTo>
                  <a:lnTo>
                    <a:pt x="425" y="146"/>
                  </a:lnTo>
                  <a:lnTo>
                    <a:pt x="429" y="155"/>
                  </a:lnTo>
                  <a:lnTo>
                    <a:pt x="435" y="162"/>
                  </a:lnTo>
                  <a:lnTo>
                    <a:pt x="439" y="170"/>
                  </a:lnTo>
                  <a:lnTo>
                    <a:pt x="444" y="179"/>
                  </a:lnTo>
                  <a:lnTo>
                    <a:pt x="446" y="189"/>
                  </a:lnTo>
                  <a:lnTo>
                    <a:pt x="446" y="197"/>
                  </a:lnTo>
                  <a:lnTo>
                    <a:pt x="446" y="206"/>
                  </a:lnTo>
                  <a:lnTo>
                    <a:pt x="444" y="216"/>
                  </a:lnTo>
                  <a:lnTo>
                    <a:pt x="441" y="224"/>
                  </a:lnTo>
                  <a:lnTo>
                    <a:pt x="432" y="242"/>
                  </a:lnTo>
                  <a:lnTo>
                    <a:pt x="419" y="259"/>
                  </a:lnTo>
                  <a:lnTo>
                    <a:pt x="406" y="274"/>
                  </a:lnTo>
                  <a:lnTo>
                    <a:pt x="392" y="287"/>
                  </a:lnTo>
                  <a:lnTo>
                    <a:pt x="379" y="299"/>
                  </a:lnTo>
                  <a:lnTo>
                    <a:pt x="369" y="309"/>
                  </a:lnTo>
                  <a:lnTo>
                    <a:pt x="358" y="324"/>
                  </a:lnTo>
                  <a:lnTo>
                    <a:pt x="346" y="340"/>
                  </a:lnTo>
                  <a:lnTo>
                    <a:pt x="336" y="344"/>
                  </a:lnTo>
                  <a:lnTo>
                    <a:pt x="322" y="349"/>
                  </a:lnTo>
                  <a:lnTo>
                    <a:pt x="309" y="353"/>
                  </a:lnTo>
                  <a:lnTo>
                    <a:pt x="299" y="356"/>
                  </a:lnTo>
                  <a:lnTo>
                    <a:pt x="296" y="350"/>
                  </a:lnTo>
                  <a:lnTo>
                    <a:pt x="295" y="346"/>
                  </a:lnTo>
                  <a:lnTo>
                    <a:pt x="282" y="347"/>
                  </a:lnTo>
                  <a:lnTo>
                    <a:pt x="271" y="352"/>
                  </a:lnTo>
                  <a:lnTo>
                    <a:pt x="261" y="349"/>
                  </a:lnTo>
                  <a:lnTo>
                    <a:pt x="248" y="344"/>
                  </a:lnTo>
                  <a:lnTo>
                    <a:pt x="245" y="340"/>
                  </a:lnTo>
                  <a:lnTo>
                    <a:pt x="242" y="336"/>
                  </a:lnTo>
                  <a:lnTo>
                    <a:pt x="247" y="327"/>
                  </a:lnTo>
                  <a:lnTo>
                    <a:pt x="248" y="320"/>
                  </a:lnTo>
                  <a:lnTo>
                    <a:pt x="247" y="317"/>
                  </a:lnTo>
                  <a:lnTo>
                    <a:pt x="245" y="314"/>
                  </a:lnTo>
                  <a:lnTo>
                    <a:pt x="244" y="313"/>
                  </a:lnTo>
                  <a:lnTo>
                    <a:pt x="241" y="310"/>
                  </a:lnTo>
                  <a:lnTo>
                    <a:pt x="239" y="307"/>
                  </a:lnTo>
                  <a:lnTo>
                    <a:pt x="238" y="303"/>
                  </a:lnTo>
                  <a:lnTo>
                    <a:pt x="234" y="304"/>
                  </a:lnTo>
                  <a:lnTo>
                    <a:pt x="231" y="307"/>
                  </a:lnTo>
                  <a:lnTo>
                    <a:pt x="229" y="307"/>
                  </a:lnTo>
                  <a:lnTo>
                    <a:pt x="227" y="307"/>
                  </a:lnTo>
                  <a:lnTo>
                    <a:pt x="229" y="303"/>
                  </a:lnTo>
                  <a:lnTo>
                    <a:pt x="234" y="302"/>
                  </a:lnTo>
                  <a:lnTo>
                    <a:pt x="238" y="302"/>
                  </a:lnTo>
                  <a:lnTo>
                    <a:pt x="244" y="302"/>
                  </a:lnTo>
                  <a:lnTo>
                    <a:pt x="245" y="297"/>
                  </a:lnTo>
                  <a:lnTo>
                    <a:pt x="247" y="293"/>
                  </a:lnTo>
                  <a:lnTo>
                    <a:pt x="245" y="289"/>
                  </a:lnTo>
                  <a:lnTo>
                    <a:pt x="245" y="283"/>
                  </a:lnTo>
                  <a:lnTo>
                    <a:pt x="229" y="293"/>
                  </a:lnTo>
                  <a:lnTo>
                    <a:pt x="214" y="303"/>
                  </a:lnTo>
                  <a:lnTo>
                    <a:pt x="214" y="290"/>
                  </a:lnTo>
                  <a:lnTo>
                    <a:pt x="212" y="282"/>
                  </a:lnTo>
                  <a:lnTo>
                    <a:pt x="209" y="276"/>
                  </a:lnTo>
                  <a:lnTo>
                    <a:pt x="204" y="269"/>
                  </a:lnTo>
                  <a:lnTo>
                    <a:pt x="195" y="266"/>
                  </a:lnTo>
                  <a:lnTo>
                    <a:pt x="187" y="266"/>
                  </a:lnTo>
                  <a:lnTo>
                    <a:pt x="178" y="264"/>
                  </a:lnTo>
                  <a:lnTo>
                    <a:pt x="171" y="264"/>
                  </a:lnTo>
                  <a:lnTo>
                    <a:pt x="155" y="267"/>
                  </a:lnTo>
                  <a:lnTo>
                    <a:pt x="141" y="270"/>
                  </a:lnTo>
                  <a:lnTo>
                    <a:pt x="114" y="282"/>
                  </a:lnTo>
                  <a:lnTo>
                    <a:pt x="88" y="292"/>
                  </a:lnTo>
                  <a:lnTo>
                    <a:pt x="71" y="293"/>
                  </a:lnTo>
                  <a:lnTo>
                    <a:pt x="54" y="293"/>
                  </a:lnTo>
                  <a:lnTo>
                    <a:pt x="47" y="299"/>
                  </a:lnTo>
                  <a:lnTo>
                    <a:pt x="38" y="304"/>
                  </a:lnTo>
                  <a:lnTo>
                    <a:pt x="27" y="307"/>
                  </a:lnTo>
                  <a:lnTo>
                    <a:pt x="15" y="307"/>
                  </a:lnTo>
                  <a:lnTo>
                    <a:pt x="10" y="306"/>
                  </a:lnTo>
                  <a:lnTo>
                    <a:pt x="5" y="303"/>
                  </a:lnTo>
                  <a:lnTo>
                    <a:pt x="2" y="299"/>
                  </a:lnTo>
                  <a:lnTo>
                    <a:pt x="0" y="293"/>
                  </a:lnTo>
                  <a:lnTo>
                    <a:pt x="5" y="287"/>
                  </a:lnTo>
                  <a:lnTo>
                    <a:pt x="10" y="280"/>
                  </a:lnTo>
                  <a:lnTo>
                    <a:pt x="12" y="272"/>
                  </a:lnTo>
                  <a:lnTo>
                    <a:pt x="15" y="263"/>
                  </a:lnTo>
                  <a:lnTo>
                    <a:pt x="17" y="243"/>
                  </a:lnTo>
                  <a:lnTo>
                    <a:pt x="17" y="220"/>
                  </a:lnTo>
                  <a:lnTo>
                    <a:pt x="15" y="199"/>
                  </a:lnTo>
                  <a:lnTo>
                    <a:pt x="15" y="177"/>
                  </a:lnTo>
                  <a:lnTo>
                    <a:pt x="17" y="167"/>
                  </a:lnTo>
                  <a:lnTo>
                    <a:pt x="18" y="157"/>
                  </a:lnTo>
                  <a:lnTo>
                    <a:pt x="20" y="149"/>
                  </a:lnTo>
                  <a:lnTo>
                    <a:pt x="24" y="140"/>
                  </a:lnTo>
                  <a:lnTo>
                    <a:pt x="30" y="140"/>
                  </a:lnTo>
                  <a:lnTo>
                    <a:pt x="34" y="139"/>
                  </a:lnTo>
                  <a:lnTo>
                    <a:pt x="38" y="136"/>
                  </a:lnTo>
                  <a:lnTo>
                    <a:pt x="41" y="135"/>
                  </a:lnTo>
                  <a:lnTo>
                    <a:pt x="47" y="129"/>
                  </a:lnTo>
                  <a:lnTo>
                    <a:pt x="54" y="125"/>
                  </a:lnTo>
                  <a:lnTo>
                    <a:pt x="84" y="116"/>
                  </a:lnTo>
                  <a:lnTo>
                    <a:pt x="101" y="110"/>
                  </a:lnTo>
                  <a:lnTo>
                    <a:pt x="108" y="106"/>
                  </a:lnTo>
                  <a:lnTo>
                    <a:pt x="114" y="100"/>
                  </a:lnTo>
                  <a:lnTo>
                    <a:pt x="121" y="90"/>
                  </a:lnTo>
                  <a:lnTo>
                    <a:pt x="131" y="76"/>
                  </a:lnTo>
                  <a:lnTo>
                    <a:pt x="138" y="77"/>
                  </a:lnTo>
                  <a:lnTo>
                    <a:pt x="145"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09" name="Freeform 507"/>
            <p:cNvSpPr>
              <a:spLocks/>
            </p:cNvSpPr>
            <p:nvPr/>
          </p:nvSpPr>
          <p:spPr bwMode="auto">
            <a:xfrm>
              <a:off x="4357" y="3449"/>
              <a:ext cx="88" cy="183"/>
            </a:xfrm>
            <a:custGeom>
              <a:avLst/>
              <a:gdLst>
                <a:gd name="T0" fmla="*/ 72 w 88"/>
                <a:gd name="T1" fmla="*/ 0 h 183"/>
                <a:gd name="T2" fmla="*/ 77 w 88"/>
                <a:gd name="T3" fmla="*/ 10 h 183"/>
                <a:gd name="T4" fmla="*/ 82 w 88"/>
                <a:gd name="T5" fmla="*/ 23 h 183"/>
                <a:gd name="T6" fmla="*/ 85 w 88"/>
                <a:gd name="T7" fmla="*/ 36 h 183"/>
                <a:gd name="T8" fmla="*/ 88 w 88"/>
                <a:gd name="T9" fmla="*/ 49 h 183"/>
                <a:gd name="T10" fmla="*/ 79 w 88"/>
                <a:gd name="T11" fmla="*/ 61 h 183"/>
                <a:gd name="T12" fmla="*/ 72 w 88"/>
                <a:gd name="T13" fmla="*/ 73 h 183"/>
                <a:gd name="T14" fmla="*/ 71 w 88"/>
                <a:gd name="T15" fmla="*/ 87 h 183"/>
                <a:gd name="T16" fmla="*/ 69 w 88"/>
                <a:gd name="T17" fmla="*/ 101 h 183"/>
                <a:gd name="T18" fmla="*/ 60 w 88"/>
                <a:gd name="T19" fmla="*/ 119 h 183"/>
                <a:gd name="T20" fmla="*/ 50 w 88"/>
                <a:gd name="T21" fmla="*/ 134 h 183"/>
                <a:gd name="T22" fmla="*/ 44 w 88"/>
                <a:gd name="T23" fmla="*/ 154 h 183"/>
                <a:gd name="T24" fmla="*/ 38 w 88"/>
                <a:gd name="T25" fmla="*/ 173 h 183"/>
                <a:gd name="T26" fmla="*/ 35 w 88"/>
                <a:gd name="T27" fmla="*/ 176 h 183"/>
                <a:gd name="T28" fmla="*/ 34 w 88"/>
                <a:gd name="T29" fmla="*/ 179 h 183"/>
                <a:gd name="T30" fmla="*/ 31 w 88"/>
                <a:gd name="T31" fmla="*/ 181 h 183"/>
                <a:gd name="T32" fmla="*/ 27 w 88"/>
                <a:gd name="T33" fmla="*/ 181 h 183"/>
                <a:gd name="T34" fmla="*/ 22 w 88"/>
                <a:gd name="T35" fmla="*/ 183 h 183"/>
                <a:gd name="T36" fmla="*/ 18 w 88"/>
                <a:gd name="T37" fmla="*/ 181 h 183"/>
                <a:gd name="T38" fmla="*/ 14 w 88"/>
                <a:gd name="T39" fmla="*/ 180 h 183"/>
                <a:gd name="T40" fmla="*/ 7 w 88"/>
                <a:gd name="T41" fmla="*/ 176 h 183"/>
                <a:gd name="T42" fmla="*/ 7 w 88"/>
                <a:gd name="T43" fmla="*/ 161 h 183"/>
                <a:gd name="T44" fmla="*/ 4 w 88"/>
                <a:gd name="T45" fmla="*/ 151 h 183"/>
                <a:gd name="T46" fmla="*/ 1 w 88"/>
                <a:gd name="T47" fmla="*/ 140 h 183"/>
                <a:gd name="T48" fmla="*/ 0 w 88"/>
                <a:gd name="T49" fmla="*/ 126 h 183"/>
                <a:gd name="T50" fmla="*/ 4 w 88"/>
                <a:gd name="T51" fmla="*/ 123 h 183"/>
                <a:gd name="T52" fmla="*/ 7 w 88"/>
                <a:gd name="T53" fmla="*/ 120 h 183"/>
                <a:gd name="T54" fmla="*/ 10 w 88"/>
                <a:gd name="T55" fmla="*/ 116 h 183"/>
                <a:gd name="T56" fmla="*/ 11 w 88"/>
                <a:gd name="T57" fmla="*/ 113 h 183"/>
                <a:gd name="T58" fmla="*/ 14 w 88"/>
                <a:gd name="T59" fmla="*/ 104 h 183"/>
                <a:gd name="T60" fmla="*/ 15 w 88"/>
                <a:gd name="T61" fmla="*/ 94 h 183"/>
                <a:gd name="T62" fmla="*/ 15 w 88"/>
                <a:gd name="T63" fmla="*/ 86 h 183"/>
                <a:gd name="T64" fmla="*/ 15 w 88"/>
                <a:gd name="T65" fmla="*/ 76 h 183"/>
                <a:gd name="T66" fmla="*/ 18 w 88"/>
                <a:gd name="T67" fmla="*/ 67 h 183"/>
                <a:gd name="T68" fmla="*/ 22 w 88"/>
                <a:gd name="T69" fmla="*/ 59 h 183"/>
                <a:gd name="T70" fmla="*/ 32 w 88"/>
                <a:gd name="T71" fmla="*/ 56 h 183"/>
                <a:gd name="T72" fmla="*/ 42 w 88"/>
                <a:gd name="T73" fmla="*/ 51 h 183"/>
                <a:gd name="T74" fmla="*/ 51 w 88"/>
                <a:gd name="T75" fmla="*/ 46 h 183"/>
                <a:gd name="T76" fmla="*/ 58 w 88"/>
                <a:gd name="T77" fmla="*/ 39 h 183"/>
                <a:gd name="T78" fmla="*/ 65 w 88"/>
                <a:gd name="T79" fmla="*/ 31 h 183"/>
                <a:gd name="T80" fmla="*/ 69 w 88"/>
                <a:gd name="T81" fmla="*/ 23 h 183"/>
                <a:gd name="T82" fmla="*/ 72 w 88"/>
                <a:gd name="T83" fmla="*/ 11 h 183"/>
                <a:gd name="T84" fmla="*/ 72 w 88"/>
                <a:gd name="T85"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183">
                  <a:moveTo>
                    <a:pt x="72" y="0"/>
                  </a:moveTo>
                  <a:lnTo>
                    <a:pt x="77" y="10"/>
                  </a:lnTo>
                  <a:lnTo>
                    <a:pt x="82" y="23"/>
                  </a:lnTo>
                  <a:lnTo>
                    <a:pt x="85" y="36"/>
                  </a:lnTo>
                  <a:lnTo>
                    <a:pt x="88" y="49"/>
                  </a:lnTo>
                  <a:lnTo>
                    <a:pt x="79" y="61"/>
                  </a:lnTo>
                  <a:lnTo>
                    <a:pt x="72" y="73"/>
                  </a:lnTo>
                  <a:lnTo>
                    <a:pt x="71" y="87"/>
                  </a:lnTo>
                  <a:lnTo>
                    <a:pt x="69" y="101"/>
                  </a:lnTo>
                  <a:lnTo>
                    <a:pt x="60" y="119"/>
                  </a:lnTo>
                  <a:lnTo>
                    <a:pt x="50" y="134"/>
                  </a:lnTo>
                  <a:lnTo>
                    <a:pt x="44" y="154"/>
                  </a:lnTo>
                  <a:lnTo>
                    <a:pt x="38" y="173"/>
                  </a:lnTo>
                  <a:lnTo>
                    <a:pt x="35" y="176"/>
                  </a:lnTo>
                  <a:lnTo>
                    <a:pt x="34" y="179"/>
                  </a:lnTo>
                  <a:lnTo>
                    <a:pt x="31" y="181"/>
                  </a:lnTo>
                  <a:lnTo>
                    <a:pt x="27" y="181"/>
                  </a:lnTo>
                  <a:lnTo>
                    <a:pt x="22" y="183"/>
                  </a:lnTo>
                  <a:lnTo>
                    <a:pt x="18" y="181"/>
                  </a:lnTo>
                  <a:lnTo>
                    <a:pt x="14" y="180"/>
                  </a:lnTo>
                  <a:lnTo>
                    <a:pt x="7" y="176"/>
                  </a:lnTo>
                  <a:lnTo>
                    <a:pt x="7" y="161"/>
                  </a:lnTo>
                  <a:lnTo>
                    <a:pt x="4" y="151"/>
                  </a:lnTo>
                  <a:lnTo>
                    <a:pt x="1" y="140"/>
                  </a:lnTo>
                  <a:lnTo>
                    <a:pt x="0" y="126"/>
                  </a:lnTo>
                  <a:lnTo>
                    <a:pt x="4" y="123"/>
                  </a:lnTo>
                  <a:lnTo>
                    <a:pt x="7" y="120"/>
                  </a:lnTo>
                  <a:lnTo>
                    <a:pt x="10" y="116"/>
                  </a:lnTo>
                  <a:lnTo>
                    <a:pt x="11" y="113"/>
                  </a:lnTo>
                  <a:lnTo>
                    <a:pt x="14" y="104"/>
                  </a:lnTo>
                  <a:lnTo>
                    <a:pt x="15" y="94"/>
                  </a:lnTo>
                  <a:lnTo>
                    <a:pt x="15" y="86"/>
                  </a:lnTo>
                  <a:lnTo>
                    <a:pt x="15" y="76"/>
                  </a:lnTo>
                  <a:lnTo>
                    <a:pt x="18" y="67"/>
                  </a:lnTo>
                  <a:lnTo>
                    <a:pt x="22" y="59"/>
                  </a:lnTo>
                  <a:lnTo>
                    <a:pt x="32" y="56"/>
                  </a:lnTo>
                  <a:lnTo>
                    <a:pt x="42" y="51"/>
                  </a:lnTo>
                  <a:lnTo>
                    <a:pt x="51" y="46"/>
                  </a:lnTo>
                  <a:lnTo>
                    <a:pt x="58" y="39"/>
                  </a:lnTo>
                  <a:lnTo>
                    <a:pt x="65" y="31"/>
                  </a:lnTo>
                  <a:lnTo>
                    <a:pt x="69" y="23"/>
                  </a:lnTo>
                  <a:lnTo>
                    <a:pt x="72" y="11"/>
                  </a:lnTo>
                  <a:lnTo>
                    <a:pt x="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10" name="Freeform 508"/>
            <p:cNvSpPr>
              <a:spLocks/>
            </p:cNvSpPr>
            <p:nvPr/>
          </p:nvSpPr>
          <p:spPr bwMode="auto">
            <a:xfrm>
              <a:off x="5560" y="3740"/>
              <a:ext cx="193" cy="153"/>
            </a:xfrm>
            <a:custGeom>
              <a:avLst/>
              <a:gdLst>
                <a:gd name="T0" fmla="*/ 156 w 193"/>
                <a:gd name="T1" fmla="*/ 0 h 153"/>
                <a:gd name="T2" fmla="*/ 164 w 193"/>
                <a:gd name="T3" fmla="*/ 5 h 153"/>
                <a:gd name="T4" fmla="*/ 170 w 193"/>
                <a:gd name="T5" fmla="*/ 10 h 153"/>
                <a:gd name="T6" fmla="*/ 169 w 193"/>
                <a:gd name="T7" fmla="*/ 27 h 153"/>
                <a:gd name="T8" fmla="*/ 170 w 193"/>
                <a:gd name="T9" fmla="*/ 42 h 153"/>
                <a:gd name="T10" fmla="*/ 171 w 193"/>
                <a:gd name="T11" fmla="*/ 45 h 153"/>
                <a:gd name="T12" fmla="*/ 173 w 193"/>
                <a:gd name="T13" fmla="*/ 46 h 153"/>
                <a:gd name="T14" fmla="*/ 183 w 193"/>
                <a:gd name="T15" fmla="*/ 45 h 153"/>
                <a:gd name="T16" fmla="*/ 193 w 193"/>
                <a:gd name="T17" fmla="*/ 42 h 153"/>
                <a:gd name="T18" fmla="*/ 193 w 193"/>
                <a:gd name="T19" fmla="*/ 46 h 153"/>
                <a:gd name="T20" fmla="*/ 191 w 193"/>
                <a:gd name="T21" fmla="*/ 50 h 153"/>
                <a:gd name="T22" fmla="*/ 180 w 193"/>
                <a:gd name="T23" fmla="*/ 60 h 153"/>
                <a:gd name="T24" fmla="*/ 164 w 193"/>
                <a:gd name="T25" fmla="*/ 72 h 153"/>
                <a:gd name="T26" fmla="*/ 150 w 193"/>
                <a:gd name="T27" fmla="*/ 82 h 153"/>
                <a:gd name="T28" fmla="*/ 137 w 193"/>
                <a:gd name="T29" fmla="*/ 89 h 153"/>
                <a:gd name="T30" fmla="*/ 127 w 193"/>
                <a:gd name="T31" fmla="*/ 90 h 153"/>
                <a:gd name="T32" fmla="*/ 117 w 193"/>
                <a:gd name="T33" fmla="*/ 92 h 153"/>
                <a:gd name="T34" fmla="*/ 116 w 193"/>
                <a:gd name="T35" fmla="*/ 97 h 153"/>
                <a:gd name="T36" fmla="*/ 113 w 193"/>
                <a:gd name="T37" fmla="*/ 102 h 153"/>
                <a:gd name="T38" fmla="*/ 104 w 193"/>
                <a:gd name="T39" fmla="*/ 103 h 153"/>
                <a:gd name="T40" fmla="*/ 96 w 193"/>
                <a:gd name="T41" fmla="*/ 103 h 153"/>
                <a:gd name="T42" fmla="*/ 77 w 193"/>
                <a:gd name="T43" fmla="*/ 119 h 153"/>
                <a:gd name="T44" fmla="*/ 57 w 193"/>
                <a:gd name="T45" fmla="*/ 135 h 153"/>
                <a:gd name="T46" fmla="*/ 47 w 193"/>
                <a:gd name="T47" fmla="*/ 142 h 153"/>
                <a:gd name="T48" fmla="*/ 36 w 193"/>
                <a:gd name="T49" fmla="*/ 147 h 153"/>
                <a:gd name="T50" fmla="*/ 23 w 193"/>
                <a:gd name="T51" fmla="*/ 152 h 153"/>
                <a:gd name="T52" fmla="*/ 10 w 193"/>
                <a:gd name="T53" fmla="*/ 153 h 153"/>
                <a:gd name="T54" fmla="*/ 7 w 193"/>
                <a:gd name="T55" fmla="*/ 152 h 153"/>
                <a:gd name="T56" fmla="*/ 4 w 193"/>
                <a:gd name="T57" fmla="*/ 150 h 153"/>
                <a:gd name="T58" fmla="*/ 2 w 193"/>
                <a:gd name="T59" fmla="*/ 149 h 153"/>
                <a:gd name="T60" fmla="*/ 0 w 193"/>
                <a:gd name="T61" fmla="*/ 144 h 153"/>
                <a:gd name="T62" fmla="*/ 27 w 193"/>
                <a:gd name="T63" fmla="*/ 129 h 153"/>
                <a:gd name="T64" fmla="*/ 57 w 193"/>
                <a:gd name="T65" fmla="*/ 112 h 153"/>
                <a:gd name="T66" fmla="*/ 84 w 193"/>
                <a:gd name="T67" fmla="*/ 95 h 153"/>
                <a:gd name="T68" fmla="*/ 111 w 193"/>
                <a:gd name="T69" fmla="*/ 77 h 153"/>
                <a:gd name="T70" fmla="*/ 113 w 193"/>
                <a:gd name="T71" fmla="*/ 82 h 153"/>
                <a:gd name="T72" fmla="*/ 116 w 193"/>
                <a:gd name="T73" fmla="*/ 85 h 153"/>
                <a:gd name="T74" fmla="*/ 119 w 193"/>
                <a:gd name="T75" fmla="*/ 86 h 153"/>
                <a:gd name="T76" fmla="*/ 124 w 193"/>
                <a:gd name="T77" fmla="*/ 86 h 153"/>
                <a:gd name="T78" fmla="*/ 131 w 193"/>
                <a:gd name="T79" fmla="*/ 80 h 153"/>
                <a:gd name="T80" fmla="*/ 139 w 193"/>
                <a:gd name="T81" fmla="*/ 76 h 153"/>
                <a:gd name="T82" fmla="*/ 136 w 193"/>
                <a:gd name="T83" fmla="*/ 72 h 153"/>
                <a:gd name="T84" fmla="*/ 133 w 193"/>
                <a:gd name="T85" fmla="*/ 70 h 153"/>
                <a:gd name="T86" fmla="*/ 133 w 193"/>
                <a:gd name="T87" fmla="*/ 67 h 153"/>
                <a:gd name="T88" fmla="*/ 133 w 193"/>
                <a:gd name="T89" fmla="*/ 63 h 153"/>
                <a:gd name="T90" fmla="*/ 137 w 193"/>
                <a:gd name="T91" fmla="*/ 60 h 153"/>
                <a:gd name="T92" fmla="*/ 141 w 193"/>
                <a:gd name="T93" fmla="*/ 59 h 153"/>
                <a:gd name="T94" fmla="*/ 144 w 193"/>
                <a:gd name="T95" fmla="*/ 56 h 153"/>
                <a:gd name="T96" fmla="*/ 147 w 193"/>
                <a:gd name="T97" fmla="*/ 53 h 153"/>
                <a:gd name="T98" fmla="*/ 151 w 193"/>
                <a:gd name="T99" fmla="*/ 46 h 153"/>
                <a:gd name="T100" fmla="*/ 157 w 193"/>
                <a:gd name="T101" fmla="*/ 40 h 153"/>
                <a:gd name="T102" fmla="*/ 156 w 193"/>
                <a:gd name="T103" fmla="*/ 20 h 153"/>
                <a:gd name="T104" fmla="*/ 156 w 193"/>
                <a:gd name="T105"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3" h="153">
                  <a:moveTo>
                    <a:pt x="156" y="0"/>
                  </a:moveTo>
                  <a:lnTo>
                    <a:pt x="164" y="5"/>
                  </a:lnTo>
                  <a:lnTo>
                    <a:pt x="170" y="10"/>
                  </a:lnTo>
                  <a:lnTo>
                    <a:pt x="169" y="27"/>
                  </a:lnTo>
                  <a:lnTo>
                    <a:pt x="170" y="42"/>
                  </a:lnTo>
                  <a:lnTo>
                    <a:pt x="171" y="45"/>
                  </a:lnTo>
                  <a:lnTo>
                    <a:pt x="173" y="46"/>
                  </a:lnTo>
                  <a:lnTo>
                    <a:pt x="183" y="45"/>
                  </a:lnTo>
                  <a:lnTo>
                    <a:pt x="193" y="42"/>
                  </a:lnTo>
                  <a:lnTo>
                    <a:pt x="193" y="46"/>
                  </a:lnTo>
                  <a:lnTo>
                    <a:pt x="191" y="50"/>
                  </a:lnTo>
                  <a:lnTo>
                    <a:pt x="180" y="60"/>
                  </a:lnTo>
                  <a:lnTo>
                    <a:pt x="164" y="72"/>
                  </a:lnTo>
                  <a:lnTo>
                    <a:pt x="150" y="82"/>
                  </a:lnTo>
                  <a:lnTo>
                    <a:pt x="137" y="89"/>
                  </a:lnTo>
                  <a:lnTo>
                    <a:pt x="127" y="90"/>
                  </a:lnTo>
                  <a:lnTo>
                    <a:pt x="117" y="92"/>
                  </a:lnTo>
                  <a:lnTo>
                    <a:pt x="116" y="97"/>
                  </a:lnTo>
                  <a:lnTo>
                    <a:pt x="113" y="102"/>
                  </a:lnTo>
                  <a:lnTo>
                    <a:pt x="104" y="103"/>
                  </a:lnTo>
                  <a:lnTo>
                    <a:pt x="96" y="103"/>
                  </a:lnTo>
                  <a:lnTo>
                    <a:pt x="77" y="119"/>
                  </a:lnTo>
                  <a:lnTo>
                    <a:pt x="57" y="135"/>
                  </a:lnTo>
                  <a:lnTo>
                    <a:pt x="47" y="142"/>
                  </a:lnTo>
                  <a:lnTo>
                    <a:pt x="36" y="147"/>
                  </a:lnTo>
                  <a:lnTo>
                    <a:pt x="23" y="152"/>
                  </a:lnTo>
                  <a:lnTo>
                    <a:pt x="10" y="153"/>
                  </a:lnTo>
                  <a:lnTo>
                    <a:pt x="7" y="152"/>
                  </a:lnTo>
                  <a:lnTo>
                    <a:pt x="4" y="150"/>
                  </a:lnTo>
                  <a:lnTo>
                    <a:pt x="2" y="149"/>
                  </a:lnTo>
                  <a:lnTo>
                    <a:pt x="0" y="144"/>
                  </a:lnTo>
                  <a:lnTo>
                    <a:pt x="27" y="129"/>
                  </a:lnTo>
                  <a:lnTo>
                    <a:pt x="57" y="112"/>
                  </a:lnTo>
                  <a:lnTo>
                    <a:pt x="84" y="95"/>
                  </a:lnTo>
                  <a:lnTo>
                    <a:pt x="111" y="77"/>
                  </a:lnTo>
                  <a:lnTo>
                    <a:pt x="113" y="82"/>
                  </a:lnTo>
                  <a:lnTo>
                    <a:pt x="116" y="85"/>
                  </a:lnTo>
                  <a:lnTo>
                    <a:pt x="119" y="86"/>
                  </a:lnTo>
                  <a:lnTo>
                    <a:pt x="124" y="86"/>
                  </a:lnTo>
                  <a:lnTo>
                    <a:pt x="131" y="80"/>
                  </a:lnTo>
                  <a:lnTo>
                    <a:pt x="139" y="76"/>
                  </a:lnTo>
                  <a:lnTo>
                    <a:pt x="136" y="72"/>
                  </a:lnTo>
                  <a:lnTo>
                    <a:pt x="133" y="70"/>
                  </a:lnTo>
                  <a:lnTo>
                    <a:pt x="133" y="67"/>
                  </a:lnTo>
                  <a:lnTo>
                    <a:pt x="133" y="63"/>
                  </a:lnTo>
                  <a:lnTo>
                    <a:pt x="137" y="60"/>
                  </a:lnTo>
                  <a:lnTo>
                    <a:pt x="141" y="59"/>
                  </a:lnTo>
                  <a:lnTo>
                    <a:pt x="144" y="56"/>
                  </a:lnTo>
                  <a:lnTo>
                    <a:pt x="147" y="53"/>
                  </a:lnTo>
                  <a:lnTo>
                    <a:pt x="151" y="46"/>
                  </a:lnTo>
                  <a:lnTo>
                    <a:pt x="157" y="40"/>
                  </a:lnTo>
                  <a:lnTo>
                    <a:pt x="156" y="20"/>
                  </a:lnTo>
                  <a:lnTo>
                    <a:pt x="1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11" name="Freeform 509"/>
            <p:cNvSpPr>
              <a:spLocks/>
            </p:cNvSpPr>
            <p:nvPr/>
          </p:nvSpPr>
          <p:spPr bwMode="auto">
            <a:xfrm>
              <a:off x="5327" y="3757"/>
              <a:ext cx="16" cy="8"/>
            </a:xfrm>
            <a:custGeom>
              <a:avLst/>
              <a:gdLst>
                <a:gd name="T0" fmla="*/ 5 w 16"/>
                <a:gd name="T1" fmla="*/ 0 h 8"/>
                <a:gd name="T2" fmla="*/ 10 w 16"/>
                <a:gd name="T3" fmla="*/ 2 h 8"/>
                <a:gd name="T4" fmla="*/ 16 w 16"/>
                <a:gd name="T5" fmla="*/ 3 h 8"/>
                <a:gd name="T6" fmla="*/ 13 w 16"/>
                <a:gd name="T7" fmla="*/ 5 h 8"/>
                <a:gd name="T8" fmla="*/ 12 w 16"/>
                <a:gd name="T9" fmla="*/ 6 h 8"/>
                <a:gd name="T10" fmla="*/ 8 w 16"/>
                <a:gd name="T11" fmla="*/ 8 h 8"/>
                <a:gd name="T12" fmla="*/ 5 w 16"/>
                <a:gd name="T13" fmla="*/ 8 h 8"/>
                <a:gd name="T14" fmla="*/ 3 w 16"/>
                <a:gd name="T15" fmla="*/ 5 h 8"/>
                <a:gd name="T16" fmla="*/ 0 w 16"/>
                <a:gd name="T17" fmla="*/ 2 h 8"/>
                <a:gd name="T18" fmla="*/ 3 w 16"/>
                <a:gd name="T19" fmla="*/ 0 h 8"/>
                <a:gd name="T20" fmla="*/ 5 w 16"/>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5" y="0"/>
                  </a:moveTo>
                  <a:lnTo>
                    <a:pt x="10" y="2"/>
                  </a:lnTo>
                  <a:lnTo>
                    <a:pt x="16" y="3"/>
                  </a:lnTo>
                  <a:lnTo>
                    <a:pt x="13" y="5"/>
                  </a:lnTo>
                  <a:lnTo>
                    <a:pt x="12" y="6"/>
                  </a:lnTo>
                  <a:lnTo>
                    <a:pt x="8" y="8"/>
                  </a:lnTo>
                  <a:lnTo>
                    <a:pt x="5" y="8"/>
                  </a:lnTo>
                  <a:lnTo>
                    <a:pt x="3" y="5"/>
                  </a:lnTo>
                  <a:lnTo>
                    <a:pt x="0" y="2"/>
                  </a:lnTo>
                  <a:lnTo>
                    <a:pt x="3"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12" name="Freeform 510"/>
            <p:cNvSpPr>
              <a:spLocks/>
            </p:cNvSpPr>
            <p:nvPr/>
          </p:nvSpPr>
          <p:spPr bwMode="auto">
            <a:xfrm>
              <a:off x="5367" y="3820"/>
              <a:ext cx="46" cy="39"/>
            </a:xfrm>
            <a:custGeom>
              <a:avLst/>
              <a:gdLst>
                <a:gd name="T0" fmla="*/ 0 w 46"/>
                <a:gd name="T1" fmla="*/ 39 h 39"/>
                <a:gd name="T2" fmla="*/ 5 w 46"/>
                <a:gd name="T3" fmla="*/ 20 h 39"/>
                <a:gd name="T4" fmla="*/ 10 w 46"/>
                <a:gd name="T5" fmla="*/ 0 h 39"/>
                <a:gd name="T6" fmla="*/ 12 w 46"/>
                <a:gd name="T7" fmla="*/ 0 h 39"/>
                <a:gd name="T8" fmla="*/ 12 w 46"/>
                <a:gd name="T9" fmla="*/ 0 h 39"/>
                <a:gd name="T10" fmla="*/ 30 w 46"/>
                <a:gd name="T11" fmla="*/ 3 h 39"/>
                <a:gd name="T12" fmla="*/ 46 w 46"/>
                <a:gd name="T13" fmla="*/ 6 h 39"/>
                <a:gd name="T14" fmla="*/ 46 w 46"/>
                <a:gd name="T15" fmla="*/ 7 h 39"/>
                <a:gd name="T16" fmla="*/ 46 w 46"/>
                <a:gd name="T17" fmla="*/ 7 h 39"/>
                <a:gd name="T18" fmla="*/ 46 w 46"/>
                <a:gd name="T19" fmla="*/ 10 h 39"/>
                <a:gd name="T20" fmla="*/ 45 w 46"/>
                <a:gd name="T21" fmla="*/ 13 h 39"/>
                <a:gd name="T22" fmla="*/ 39 w 46"/>
                <a:gd name="T23" fmla="*/ 20 h 39"/>
                <a:gd name="T24" fmla="*/ 32 w 46"/>
                <a:gd name="T25" fmla="*/ 27 h 39"/>
                <a:gd name="T26" fmla="*/ 23 w 46"/>
                <a:gd name="T27" fmla="*/ 33 h 39"/>
                <a:gd name="T28" fmla="*/ 15 w 46"/>
                <a:gd name="T29" fmla="*/ 39 h 39"/>
                <a:gd name="T30" fmla="*/ 8 w 46"/>
                <a:gd name="T31" fmla="*/ 39 h 39"/>
                <a:gd name="T32" fmla="*/ 0 w 46"/>
                <a:gd name="T33"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39">
                  <a:moveTo>
                    <a:pt x="0" y="39"/>
                  </a:moveTo>
                  <a:lnTo>
                    <a:pt x="5" y="20"/>
                  </a:lnTo>
                  <a:lnTo>
                    <a:pt x="10" y="0"/>
                  </a:lnTo>
                  <a:lnTo>
                    <a:pt x="12" y="0"/>
                  </a:lnTo>
                  <a:lnTo>
                    <a:pt x="12" y="0"/>
                  </a:lnTo>
                  <a:lnTo>
                    <a:pt x="30" y="3"/>
                  </a:lnTo>
                  <a:lnTo>
                    <a:pt x="46" y="6"/>
                  </a:lnTo>
                  <a:lnTo>
                    <a:pt x="46" y="7"/>
                  </a:lnTo>
                  <a:lnTo>
                    <a:pt x="46" y="7"/>
                  </a:lnTo>
                  <a:lnTo>
                    <a:pt x="46" y="10"/>
                  </a:lnTo>
                  <a:lnTo>
                    <a:pt x="45" y="13"/>
                  </a:lnTo>
                  <a:lnTo>
                    <a:pt x="39" y="20"/>
                  </a:lnTo>
                  <a:lnTo>
                    <a:pt x="32" y="27"/>
                  </a:lnTo>
                  <a:lnTo>
                    <a:pt x="23" y="33"/>
                  </a:lnTo>
                  <a:lnTo>
                    <a:pt x="15" y="39"/>
                  </a:lnTo>
                  <a:lnTo>
                    <a:pt x="8" y="39"/>
                  </a:lnTo>
                  <a:lnTo>
                    <a:pt x="0"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grpSp>
      <p:sp>
        <p:nvSpPr>
          <p:cNvPr id="27" name="TextBox 8"/>
          <p:cNvSpPr txBox="1"/>
          <p:nvPr/>
        </p:nvSpPr>
        <p:spPr>
          <a:xfrm>
            <a:off x="1373280" y="4401005"/>
            <a:ext cx="4112023" cy="630942"/>
          </a:xfrm>
          <a:prstGeom prst="rect">
            <a:avLst/>
          </a:prstGeom>
          <a:noFill/>
        </p:spPr>
        <p:txBody>
          <a:bodyPr wrap="none" rtlCol="0">
            <a:spAutoFit/>
          </a:bodyPr>
          <a:lstStyle/>
          <a:p>
            <a:r>
              <a:rPr lang="zh-CN" altLang="en-US" sz="3500" dirty="0" smtClean="0">
                <a:solidFill>
                  <a:sysClr val="windowText" lastClr="000000"/>
                </a:solidFill>
                <a:latin typeface="华文楷体" panose="02010600040101010101" pitchFamily="2" charset="-122"/>
                <a:ea typeface="华文楷体" panose="02010600040101010101" pitchFamily="2" charset="-122"/>
              </a:rPr>
              <a:t>博学 德先 求实 创新</a:t>
            </a:r>
            <a:endParaRPr lang="zh-CN" altLang="en-US" sz="3500" dirty="0">
              <a:solidFill>
                <a:sysClr val="windowText" lastClr="000000"/>
              </a:solidFill>
              <a:latin typeface="华文楷体" panose="02010600040101010101" pitchFamily="2" charset="-122"/>
              <a:ea typeface="华文楷体" panose="02010600040101010101" pitchFamily="2" charset="-122"/>
            </a:endParaRPr>
          </a:p>
        </p:txBody>
      </p:sp>
      <p:sp>
        <p:nvSpPr>
          <p:cNvPr id="29" name="矩形 28"/>
          <p:cNvSpPr/>
          <p:nvPr/>
        </p:nvSpPr>
        <p:spPr>
          <a:xfrm>
            <a:off x="0" y="6733064"/>
            <a:ext cx="9144000" cy="124936"/>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1096266" y="4071929"/>
            <a:ext cx="305689" cy="574458"/>
          </a:xfrm>
          <a:custGeom>
            <a:avLst/>
            <a:gdLst>
              <a:gd name="connsiteX0" fmla="*/ 301625 w 301625"/>
              <a:gd name="connsiteY0" fmla="*/ 0 h 571500"/>
              <a:gd name="connsiteX1" fmla="*/ 301625 w 301625"/>
              <a:gd name="connsiteY1" fmla="*/ 288925 h 571500"/>
              <a:gd name="connsiteX2" fmla="*/ 171450 w 301625"/>
              <a:gd name="connsiteY2" fmla="*/ 288925 h 571500"/>
              <a:gd name="connsiteX3" fmla="*/ 171450 w 301625"/>
              <a:gd name="connsiteY3" fmla="*/ 377825 h 571500"/>
              <a:gd name="connsiteX4" fmla="*/ 228600 w 301625"/>
              <a:gd name="connsiteY4" fmla="*/ 434975 h 571500"/>
              <a:gd name="connsiteX5" fmla="*/ 295275 w 301625"/>
              <a:gd name="connsiteY5" fmla="*/ 434975 h 571500"/>
              <a:gd name="connsiteX6" fmla="*/ 295275 w 301625"/>
              <a:gd name="connsiteY6" fmla="*/ 571500 h 571500"/>
              <a:gd name="connsiteX7" fmla="*/ 152400 w 301625"/>
              <a:gd name="connsiteY7" fmla="*/ 571500 h 571500"/>
              <a:gd name="connsiteX8" fmla="*/ 15875 w 301625"/>
              <a:gd name="connsiteY8" fmla="*/ 434975 h 571500"/>
              <a:gd name="connsiteX9" fmla="*/ 0 w 301625"/>
              <a:gd name="connsiteY9" fmla="*/ 371475 h 571500"/>
              <a:gd name="connsiteX10" fmla="*/ 0 w 301625"/>
              <a:gd name="connsiteY10" fmla="*/ 0 h 571500"/>
              <a:gd name="connsiteX11" fmla="*/ 301625 w 301625"/>
              <a:gd name="connsiteY11" fmla="*/ 0 h 571500"/>
              <a:gd name="connsiteX0" fmla="*/ 301625 w 301625"/>
              <a:gd name="connsiteY0" fmla="*/ 0 h 571500"/>
              <a:gd name="connsiteX1" fmla="*/ 301625 w 301625"/>
              <a:gd name="connsiteY1" fmla="*/ 288925 h 571500"/>
              <a:gd name="connsiteX2" fmla="*/ 171450 w 301625"/>
              <a:gd name="connsiteY2" fmla="*/ 288925 h 571500"/>
              <a:gd name="connsiteX3" fmla="*/ 171450 w 301625"/>
              <a:gd name="connsiteY3" fmla="*/ 377825 h 571500"/>
              <a:gd name="connsiteX4" fmla="*/ 228600 w 301625"/>
              <a:gd name="connsiteY4" fmla="*/ 434975 h 571500"/>
              <a:gd name="connsiteX5" fmla="*/ 295275 w 301625"/>
              <a:gd name="connsiteY5" fmla="*/ 434975 h 571500"/>
              <a:gd name="connsiteX6" fmla="*/ 295275 w 301625"/>
              <a:gd name="connsiteY6" fmla="*/ 571500 h 571500"/>
              <a:gd name="connsiteX7" fmla="*/ 152400 w 301625"/>
              <a:gd name="connsiteY7" fmla="*/ 571500 h 571500"/>
              <a:gd name="connsiteX8" fmla="*/ 15875 w 301625"/>
              <a:gd name="connsiteY8" fmla="*/ 434975 h 571500"/>
              <a:gd name="connsiteX9" fmla="*/ 0 w 301625"/>
              <a:gd name="connsiteY9" fmla="*/ 371475 h 571500"/>
              <a:gd name="connsiteX10" fmla="*/ 0 w 301625"/>
              <a:gd name="connsiteY10" fmla="*/ 0 h 571500"/>
              <a:gd name="connsiteX11" fmla="*/ 301625 w 301625"/>
              <a:gd name="connsiteY11" fmla="*/ 0 h 571500"/>
              <a:gd name="connsiteX0" fmla="*/ 301625 w 301625"/>
              <a:gd name="connsiteY0" fmla="*/ 0 h 571500"/>
              <a:gd name="connsiteX1" fmla="*/ 301625 w 301625"/>
              <a:gd name="connsiteY1" fmla="*/ 288925 h 571500"/>
              <a:gd name="connsiteX2" fmla="*/ 171450 w 301625"/>
              <a:gd name="connsiteY2" fmla="*/ 288925 h 571500"/>
              <a:gd name="connsiteX3" fmla="*/ 171450 w 301625"/>
              <a:gd name="connsiteY3" fmla="*/ 377825 h 571500"/>
              <a:gd name="connsiteX4" fmla="*/ 228600 w 301625"/>
              <a:gd name="connsiteY4" fmla="*/ 434975 h 571500"/>
              <a:gd name="connsiteX5" fmla="*/ 295275 w 301625"/>
              <a:gd name="connsiteY5" fmla="*/ 434975 h 571500"/>
              <a:gd name="connsiteX6" fmla="*/ 295275 w 301625"/>
              <a:gd name="connsiteY6" fmla="*/ 571500 h 571500"/>
              <a:gd name="connsiteX7" fmla="*/ 152400 w 301625"/>
              <a:gd name="connsiteY7" fmla="*/ 571500 h 571500"/>
              <a:gd name="connsiteX8" fmla="*/ 15875 w 301625"/>
              <a:gd name="connsiteY8" fmla="*/ 434975 h 571500"/>
              <a:gd name="connsiteX9" fmla="*/ 0 w 301625"/>
              <a:gd name="connsiteY9" fmla="*/ 371475 h 571500"/>
              <a:gd name="connsiteX10" fmla="*/ 0 w 301625"/>
              <a:gd name="connsiteY10" fmla="*/ 0 h 571500"/>
              <a:gd name="connsiteX11" fmla="*/ 301625 w 301625"/>
              <a:gd name="connsiteY11" fmla="*/ 0 h 571500"/>
              <a:gd name="connsiteX0" fmla="*/ 301625 w 301625"/>
              <a:gd name="connsiteY0" fmla="*/ 0 h 571500"/>
              <a:gd name="connsiteX1" fmla="*/ 301625 w 301625"/>
              <a:gd name="connsiteY1" fmla="*/ 288925 h 571500"/>
              <a:gd name="connsiteX2" fmla="*/ 171450 w 301625"/>
              <a:gd name="connsiteY2" fmla="*/ 288925 h 571500"/>
              <a:gd name="connsiteX3" fmla="*/ 171450 w 301625"/>
              <a:gd name="connsiteY3" fmla="*/ 377825 h 571500"/>
              <a:gd name="connsiteX4" fmla="*/ 228600 w 301625"/>
              <a:gd name="connsiteY4" fmla="*/ 434975 h 571500"/>
              <a:gd name="connsiteX5" fmla="*/ 295275 w 301625"/>
              <a:gd name="connsiteY5" fmla="*/ 434975 h 571500"/>
              <a:gd name="connsiteX6" fmla="*/ 295275 w 301625"/>
              <a:gd name="connsiteY6" fmla="*/ 571500 h 571500"/>
              <a:gd name="connsiteX7" fmla="*/ 152400 w 301625"/>
              <a:gd name="connsiteY7" fmla="*/ 571500 h 571500"/>
              <a:gd name="connsiteX8" fmla="*/ 15875 w 301625"/>
              <a:gd name="connsiteY8" fmla="*/ 434975 h 571500"/>
              <a:gd name="connsiteX9" fmla="*/ 0 w 301625"/>
              <a:gd name="connsiteY9" fmla="*/ 371475 h 571500"/>
              <a:gd name="connsiteX10" fmla="*/ 0 w 301625"/>
              <a:gd name="connsiteY10" fmla="*/ 0 h 571500"/>
              <a:gd name="connsiteX11" fmla="*/ 301625 w 301625"/>
              <a:gd name="connsiteY11" fmla="*/ 0 h 571500"/>
              <a:gd name="connsiteX0" fmla="*/ 301625 w 301625"/>
              <a:gd name="connsiteY0" fmla="*/ 0 h 571500"/>
              <a:gd name="connsiteX1" fmla="*/ 301625 w 301625"/>
              <a:gd name="connsiteY1" fmla="*/ 288925 h 571500"/>
              <a:gd name="connsiteX2" fmla="*/ 171450 w 301625"/>
              <a:gd name="connsiteY2" fmla="*/ 288925 h 571500"/>
              <a:gd name="connsiteX3" fmla="*/ 171450 w 301625"/>
              <a:gd name="connsiteY3" fmla="*/ 377825 h 571500"/>
              <a:gd name="connsiteX4" fmla="*/ 228600 w 301625"/>
              <a:gd name="connsiteY4" fmla="*/ 434975 h 571500"/>
              <a:gd name="connsiteX5" fmla="*/ 295275 w 301625"/>
              <a:gd name="connsiteY5" fmla="*/ 434975 h 571500"/>
              <a:gd name="connsiteX6" fmla="*/ 295275 w 301625"/>
              <a:gd name="connsiteY6" fmla="*/ 571500 h 571500"/>
              <a:gd name="connsiteX7" fmla="*/ 152400 w 301625"/>
              <a:gd name="connsiteY7" fmla="*/ 571500 h 571500"/>
              <a:gd name="connsiteX8" fmla="*/ 15875 w 301625"/>
              <a:gd name="connsiteY8" fmla="*/ 434975 h 571500"/>
              <a:gd name="connsiteX9" fmla="*/ 0 w 301625"/>
              <a:gd name="connsiteY9" fmla="*/ 371475 h 571500"/>
              <a:gd name="connsiteX10" fmla="*/ 0 w 301625"/>
              <a:gd name="connsiteY10" fmla="*/ 0 h 571500"/>
              <a:gd name="connsiteX11" fmla="*/ 301625 w 301625"/>
              <a:gd name="connsiteY11" fmla="*/ 0 h 571500"/>
              <a:gd name="connsiteX0" fmla="*/ 301625 w 301625"/>
              <a:gd name="connsiteY0" fmla="*/ 0 h 582099"/>
              <a:gd name="connsiteX1" fmla="*/ 301625 w 301625"/>
              <a:gd name="connsiteY1" fmla="*/ 288925 h 582099"/>
              <a:gd name="connsiteX2" fmla="*/ 171450 w 301625"/>
              <a:gd name="connsiteY2" fmla="*/ 288925 h 582099"/>
              <a:gd name="connsiteX3" fmla="*/ 171450 w 301625"/>
              <a:gd name="connsiteY3" fmla="*/ 377825 h 582099"/>
              <a:gd name="connsiteX4" fmla="*/ 228600 w 301625"/>
              <a:gd name="connsiteY4" fmla="*/ 434975 h 582099"/>
              <a:gd name="connsiteX5" fmla="*/ 295275 w 301625"/>
              <a:gd name="connsiteY5" fmla="*/ 434975 h 582099"/>
              <a:gd name="connsiteX6" fmla="*/ 295275 w 301625"/>
              <a:gd name="connsiteY6" fmla="*/ 571500 h 582099"/>
              <a:gd name="connsiteX7" fmla="*/ 152400 w 301625"/>
              <a:gd name="connsiteY7" fmla="*/ 571500 h 582099"/>
              <a:gd name="connsiteX8" fmla="*/ 111125 w 301625"/>
              <a:gd name="connsiteY8" fmla="*/ 558800 h 582099"/>
              <a:gd name="connsiteX9" fmla="*/ 15875 w 301625"/>
              <a:gd name="connsiteY9" fmla="*/ 434975 h 582099"/>
              <a:gd name="connsiteX10" fmla="*/ 0 w 301625"/>
              <a:gd name="connsiteY10" fmla="*/ 371475 h 582099"/>
              <a:gd name="connsiteX11" fmla="*/ 0 w 301625"/>
              <a:gd name="connsiteY11" fmla="*/ 0 h 582099"/>
              <a:gd name="connsiteX12" fmla="*/ 301625 w 301625"/>
              <a:gd name="connsiteY12" fmla="*/ 0 h 582099"/>
              <a:gd name="connsiteX0" fmla="*/ 301625 w 315464"/>
              <a:gd name="connsiteY0" fmla="*/ 0 h 573722"/>
              <a:gd name="connsiteX1" fmla="*/ 301625 w 315464"/>
              <a:gd name="connsiteY1" fmla="*/ 288925 h 573722"/>
              <a:gd name="connsiteX2" fmla="*/ 171450 w 315464"/>
              <a:gd name="connsiteY2" fmla="*/ 288925 h 573722"/>
              <a:gd name="connsiteX3" fmla="*/ 171450 w 315464"/>
              <a:gd name="connsiteY3" fmla="*/ 377825 h 573722"/>
              <a:gd name="connsiteX4" fmla="*/ 228600 w 315464"/>
              <a:gd name="connsiteY4" fmla="*/ 434975 h 573722"/>
              <a:gd name="connsiteX5" fmla="*/ 295275 w 315464"/>
              <a:gd name="connsiteY5" fmla="*/ 434975 h 573722"/>
              <a:gd name="connsiteX6" fmla="*/ 295275 w 315464"/>
              <a:gd name="connsiteY6" fmla="*/ 571500 h 573722"/>
              <a:gd name="connsiteX7" fmla="*/ 152400 w 315464"/>
              <a:gd name="connsiteY7" fmla="*/ 571500 h 573722"/>
              <a:gd name="connsiteX8" fmla="*/ 111125 w 315464"/>
              <a:gd name="connsiteY8" fmla="*/ 558800 h 573722"/>
              <a:gd name="connsiteX9" fmla="*/ 15875 w 315464"/>
              <a:gd name="connsiteY9" fmla="*/ 434975 h 573722"/>
              <a:gd name="connsiteX10" fmla="*/ 0 w 315464"/>
              <a:gd name="connsiteY10" fmla="*/ 371475 h 573722"/>
              <a:gd name="connsiteX11" fmla="*/ 0 w 315464"/>
              <a:gd name="connsiteY11" fmla="*/ 0 h 573722"/>
              <a:gd name="connsiteX12" fmla="*/ 301625 w 315464"/>
              <a:gd name="connsiteY12" fmla="*/ 0 h 573722"/>
              <a:gd name="connsiteX0" fmla="*/ 301625 w 301625"/>
              <a:gd name="connsiteY0" fmla="*/ 0 h 573722"/>
              <a:gd name="connsiteX1" fmla="*/ 301625 w 301625"/>
              <a:gd name="connsiteY1" fmla="*/ 288925 h 573722"/>
              <a:gd name="connsiteX2" fmla="*/ 171450 w 301625"/>
              <a:gd name="connsiteY2" fmla="*/ 288925 h 573722"/>
              <a:gd name="connsiteX3" fmla="*/ 171450 w 301625"/>
              <a:gd name="connsiteY3" fmla="*/ 377825 h 573722"/>
              <a:gd name="connsiteX4" fmla="*/ 228600 w 301625"/>
              <a:gd name="connsiteY4" fmla="*/ 434975 h 573722"/>
              <a:gd name="connsiteX5" fmla="*/ 295275 w 301625"/>
              <a:gd name="connsiteY5" fmla="*/ 434975 h 573722"/>
              <a:gd name="connsiteX6" fmla="*/ 295275 w 301625"/>
              <a:gd name="connsiteY6" fmla="*/ 571500 h 573722"/>
              <a:gd name="connsiteX7" fmla="*/ 152400 w 301625"/>
              <a:gd name="connsiteY7" fmla="*/ 571500 h 573722"/>
              <a:gd name="connsiteX8" fmla="*/ 111125 w 301625"/>
              <a:gd name="connsiteY8" fmla="*/ 558800 h 573722"/>
              <a:gd name="connsiteX9" fmla="*/ 15875 w 301625"/>
              <a:gd name="connsiteY9" fmla="*/ 434975 h 573722"/>
              <a:gd name="connsiteX10" fmla="*/ 0 w 301625"/>
              <a:gd name="connsiteY10" fmla="*/ 371475 h 573722"/>
              <a:gd name="connsiteX11" fmla="*/ 0 w 301625"/>
              <a:gd name="connsiteY11" fmla="*/ 0 h 573722"/>
              <a:gd name="connsiteX12" fmla="*/ 301625 w 301625"/>
              <a:gd name="connsiteY12" fmla="*/ 0 h 573722"/>
              <a:gd name="connsiteX0" fmla="*/ 301625 w 301625"/>
              <a:gd name="connsiteY0" fmla="*/ 0 h 573722"/>
              <a:gd name="connsiteX1" fmla="*/ 301625 w 301625"/>
              <a:gd name="connsiteY1" fmla="*/ 288925 h 573722"/>
              <a:gd name="connsiteX2" fmla="*/ 171450 w 301625"/>
              <a:gd name="connsiteY2" fmla="*/ 288925 h 573722"/>
              <a:gd name="connsiteX3" fmla="*/ 171450 w 301625"/>
              <a:gd name="connsiteY3" fmla="*/ 377825 h 573722"/>
              <a:gd name="connsiteX4" fmla="*/ 228600 w 301625"/>
              <a:gd name="connsiteY4" fmla="*/ 434975 h 573722"/>
              <a:gd name="connsiteX5" fmla="*/ 295275 w 301625"/>
              <a:gd name="connsiteY5" fmla="*/ 434975 h 573722"/>
              <a:gd name="connsiteX6" fmla="*/ 295275 w 301625"/>
              <a:gd name="connsiteY6" fmla="*/ 571500 h 573722"/>
              <a:gd name="connsiteX7" fmla="*/ 152400 w 301625"/>
              <a:gd name="connsiteY7" fmla="*/ 571500 h 573722"/>
              <a:gd name="connsiteX8" fmla="*/ 111125 w 301625"/>
              <a:gd name="connsiteY8" fmla="*/ 558800 h 573722"/>
              <a:gd name="connsiteX9" fmla="*/ 15875 w 301625"/>
              <a:gd name="connsiteY9" fmla="*/ 434975 h 573722"/>
              <a:gd name="connsiteX10" fmla="*/ 0 w 301625"/>
              <a:gd name="connsiteY10" fmla="*/ 371475 h 573722"/>
              <a:gd name="connsiteX11" fmla="*/ 0 w 301625"/>
              <a:gd name="connsiteY11" fmla="*/ 0 h 573722"/>
              <a:gd name="connsiteX12" fmla="*/ 301625 w 301625"/>
              <a:gd name="connsiteY12" fmla="*/ 0 h 573722"/>
              <a:gd name="connsiteX0" fmla="*/ 301625 w 301625"/>
              <a:gd name="connsiteY0" fmla="*/ 0 h 573722"/>
              <a:gd name="connsiteX1" fmla="*/ 301625 w 301625"/>
              <a:gd name="connsiteY1" fmla="*/ 288925 h 573722"/>
              <a:gd name="connsiteX2" fmla="*/ 171450 w 301625"/>
              <a:gd name="connsiteY2" fmla="*/ 288925 h 573722"/>
              <a:gd name="connsiteX3" fmla="*/ 171450 w 301625"/>
              <a:gd name="connsiteY3" fmla="*/ 377825 h 573722"/>
              <a:gd name="connsiteX4" fmla="*/ 228600 w 301625"/>
              <a:gd name="connsiteY4" fmla="*/ 434975 h 573722"/>
              <a:gd name="connsiteX5" fmla="*/ 295275 w 301625"/>
              <a:gd name="connsiteY5" fmla="*/ 434975 h 573722"/>
              <a:gd name="connsiteX6" fmla="*/ 295275 w 301625"/>
              <a:gd name="connsiteY6" fmla="*/ 571500 h 573722"/>
              <a:gd name="connsiteX7" fmla="*/ 152400 w 301625"/>
              <a:gd name="connsiteY7" fmla="*/ 571500 h 573722"/>
              <a:gd name="connsiteX8" fmla="*/ 111125 w 301625"/>
              <a:gd name="connsiteY8" fmla="*/ 558800 h 573722"/>
              <a:gd name="connsiteX9" fmla="*/ 15875 w 301625"/>
              <a:gd name="connsiteY9" fmla="*/ 434975 h 573722"/>
              <a:gd name="connsiteX10" fmla="*/ 0 w 301625"/>
              <a:gd name="connsiteY10" fmla="*/ 371475 h 573722"/>
              <a:gd name="connsiteX11" fmla="*/ 0 w 301625"/>
              <a:gd name="connsiteY11" fmla="*/ 0 h 573722"/>
              <a:gd name="connsiteX12" fmla="*/ 301625 w 301625"/>
              <a:gd name="connsiteY12" fmla="*/ 0 h 573722"/>
              <a:gd name="connsiteX0" fmla="*/ 301625 w 301625"/>
              <a:gd name="connsiteY0" fmla="*/ 0 h 573722"/>
              <a:gd name="connsiteX1" fmla="*/ 301625 w 301625"/>
              <a:gd name="connsiteY1" fmla="*/ 288925 h 573722"/>
              <a:gd name="connsiteX2" fmla="*/ 171450 w 301625"/>
              <a:gd name="connsiteY2" fmla="*/ 288925 h 573722"/>
              <a:gd name="connsiteX3" fmla="*/ 171450 w 301625"/>
              <a:gd name="connsiteY3" fmla="*/ 377825 h 573722"/>
              <a:gd name="connsiteX4" fmla="*/ 228600 w 301625"/>
              <a:gd name="connsiteY4" fmla="*/ 434975 h 573722"/>
              <a:gd name="connsiteX5" fmla="*/ 295275 w 301625"/>
              <a:gd name="connsiteY5" fmla="*/ 434975 h 573722"/>
              <a:gd name="connsiteX6" fmla="*/ 295275 w 301625"/>
              <a:gd name="connsiteY6" fmla="*/ 571500 h 573722"/>
              <a:gd name="connsiteX7" fmla="*/ 152400 w 301625"/>
              <a:gd name="connsiteY7" fmla="*/ 571500 h 573722"/>
              <a:gd name="connsiteX8" fmla="*/ 111125 w 301625"/>
              <a:gd name="connsiteY8" fmla="*/ 558800 h 573722"/>
              <a:gd name="connsiteX9" fmla="*/ 15875 w 301625"/>
              <a:gd name="connsiteY9" fmla="*/ 434975 h 573722"/>
              <a:gd name="connsiteX10" fmla="*/ 0 w 301625"/>
              <a:gd name="connsiteY10" fmla="*/ 371475 h 573722"/>
              <a:gd name="connsiteX11" fmla="*/ 0 w 301625"/>
              <a:gd name="connsiteY11" fmla="*/ 0 h 573722"/>
              <a:gd name="connsiteX12" fmla="*/ 301625 w 301625"/>
              <a:gd name="connsiteY12" fmla="*/ 0 h 573722"/>
              <a:gd name="connsiteX0" fmla="*/ 301625 w 301625"/>
              <a:gd name="connsiteY0" fmla="*/ 0 h 573722"/>
              <a:gd name="connsiteX1" fmla="*/ 301625 w 301625"/>
              <a:gd name="connsiteY1" fmla="*/ 288925 h 573722"/>
              <a:gd name="connsiteX2" fmla="*/ 171450 w 301625"/>
              <a:gd name="connsiteY2" fmla="*/ 288925 h 573722"/>
              <a:gd name="connsiteX3" fmla="*/ 176213 w 301625"/>
              <a:gd name="connsiteY3" fmla="*/ 380206 h 573722"/>
              <a:gd name="connsiteX4" fmla="*/ 228600 w 301625"/>
              <a:gd name="connsiteY4" fmla="*/ 434975 h 573722"/>
              <a:gd name="connsiteX5" fmla="*/ 295275 w 301625"/>
              <a:gd name="connsiteY5" fmla="*/ 434975 h 573722"/>
              <a:gd name="connsiteX6" fmla="*/ 295275 w 301625"/>
              <a:gd name="connsiteY6" fmla="*/ 571500 h 573722"/>
              <a:gd name="connsiteX7" fmla="*/ 152400 w 301625"/>
              <a:gd name="connsiteY7" fmla="*/ 571500 h 573722"/>
              <a:gd name="connsiteX8" fmla="*/ 111125 w 301625"/>
              <a:gd name="connsiteY8" fmla="*/ 558800 h 573722"/>
              <a:gd name="connsiteX9" fmla="*/ 15875 w 301625"/>
              <a:gd name="connsiteY9" fmla="*/ 434975 h 573722"/>
              <a:gd name="connsiteX10" fmla="*/ 0 w 301625"/>
              <a:gd name="connsiteY10" fmla="*/ 371475 h 573722"/>
              <a:gd name="connsiteX11" fmla="*/ 0 w 301625"/>
              <a:gd name="connsiteY11" fmla="*/ 0 h 573722"/>
              <a:gd name="connsiteX12" fmla="*/ 301625 w 301625"/>
              <a:gd name="connsiteY12" fmla="*/ 0 h 573722"/>
              <a:gd name="connsiteX0" fmla="*/ 301625 w 301625"/>
              <a:gd name="connsiteY0" fmla="*/ 0 h 573722"/>
              <a:gd name="connsiteX1" fmla="*/ 301625 w 301625"/>
              <a:gd name="connsiteY1" fmla="*/ 288925 h 573722"/>
              <a:gd name="connsiteX2" fmla="*/ 171450 w 301625"/>
              <a:gd name="connsiteY2" fmla="*/ 288925 h 573722"/>
              <a:gd name="connsiteX3" fmla="*/ 176213 w 301625"/>
              <a:gd name="connsiteY3" fmla="*/ 380206 h 573722"/>
              <a:gd name="connsiteX4" fmla="*/ 295275 w 301625"/>
              <a:gd name="connsiteY4" fmla="*/ 434975 h 573722"/>
              <a:gd name="connsiteX5" fmla="*/ 295275 w 301625"/>
              <a:gd name="connsiteY5" fmla="*/ 571500 h 573722"/>
              <a:gd name="connsiteX6" fmla="*/ 152400 w 301625"/>
              <a:gd name="connsiteY6" fmla="*/ 571500 h 573722"/>
              <a:gd name="connsiteX7" fmla="*/ 111125 w 301625"/>
              <a:gd name="connsiteY7" fmla="*/ 558800 h 573722"/>
              <a:gd name="connsiteX8" fmla="*/ 15875 w 301625"/>
              <a:gd name="connsiteY8" fmla="*/ 434975 h 573722"/>
              <a:gd name="connsiteX9" fmla="*/ 0 w 301625"/>
              <a:gd name="connsiteY9" fmla="*/ 371475 h 573722"/>
              <a:gd name="connsiteX10" fmla="*/ 0 w 301625"/>
              <a:gd name="connsiteY10" fmla="*/ 0 h 573722"/>
              <a:gd name="connsiteX11" fmla="*/ 301625 w 301625"/>
              <a:gd name="connsiteY11" fmla="*/ 0 h 573722"/>
              <a:gd name="connsiteX0" fmla="*/ 301625 w 301625"/>
              <a:gd name="connsiteY0" fmla="*/ 0 h 573722"/>
              <a:gd name="connsiteX1" fmla="*/ 301625 w 301625"/>
              <a:gd name="connsiteY1" fmla="*/ 288925 h 573722"/>
              <a:gd name="connsiteX2" fmla="*/ 171450 w 301625"/>
              <a:gd name="connsiteY2" fmla="*/ 288925 h 573722"/>
              <a:gd name="connsiteX3" fmla="*/ 176213 w 301625"/>
              <a:gd name="connsiteY3" fmla="*/ 380206 h 573722"/>
              <a:gd name="connsiteX4" fmla="*/ 295275 w 301625"/>
              <a:gd name="connsiteY4" fmla="*/ 434975 h 573722"/>
              <a:gd name="connsiteX5" fmla="*/ 295275 w 301625"/>
              <a:gd name="connsiteY5" fmla="*/ 571500 h 573722"/>
              <a:gd name="connsiteX6" fmla="*/ 152400 w 301625"/>
              <a:gd name="connsiteY6" fmla="*/ 571500 h 573722"/>
              <a:gd name="connsiteX7" fmla="*/ 111125 w 301625"/>
              <a:gd name="connsiteY7" fmla="*/ 558800 h 573722"/>
              <a:gd name="connsiteX8" fmla="*/ 15875 w 301625"/>
              <a:gd name="connsiteY8" fmla="*/ 434975 h 573722"/>
              <a:gd name="connsiteX9" fmla="*/ 0 w 301625"/>
              <a:gd name="connsiteY9" fmla="*/ 371475 h 573722"/>
              <a:gd name="connsiteX10" fmla="*/ 0 w 301625"/>
              <a:gd name="connsiteY10" fmla="*/ 0 h 573722"/>
              <a:gd name="connsiteX11" fmla="*/ 301625 w 301625"/>
              <a:gd name="connsiteY11" fmla="*/ 0 h 573722"/>
              <a:gd name="connsiteX0" fmla="*/ 301625 w 301625"/>
              <a:gd name="connsiteY0" fmla="*/ 0 h 573722"/>
              <a:gd name="connsiteX1" fmla="*/ 301625 w 301625"/>
              <a:gd name="connsiteY1" fmla="*/ 288925 h 573722"/>
              <a:gd name="connsiteX2" fmla="*/ 171450 w 301625"/>
              <a:gd name="connsiteY2" fmla="*/ 288925 h 573722"/>
              <a:gd name="connsiteX3" fmla="*/ 295275 w 301625"/>
              <a:gd name="connsiteY3" fmla="*/ 434975 h 573722"/>
              <a:gd name="connsiteX4" fmla="*/ 295275 w 301625"/>
              <a:gd name="connsiteY4" fmla="*/ 571500 h 573722"/>
              <a:gd name="connsiteX5" fmla="*/ 152400 w 301625"/>
              <a:gd name="connsiteY5" fmla="*/ 571500 h 573722"/>
              <a:gd name="connsiteX6" fmla="*/ 111125 w 301625"/>
              <a:gd name="connsiteY6" fmla="*/ 558800 h 573722"/>
              <a:gd name="connsiteX7" fmla="*/ 15875 w 301625"/>
              <a:gd name="connsiteY7" fmla="*/ 434975 h 573722"/>
              <a:gd name="connsiteX8" fmla="*/ 0 w 301625"/>
              <a:gd name="connsiteY8" fmla="*/ 371475 h 573722"/>
              <a:gd name="connsiteX9" fmla="*/ 0 w 301625"/>
              <a:gd name="connsiteY9" fmla="*/ 0 h 573722"/>
              <a:gd name="connsiteX10" fmla="*/ 301625 w 301625"/>
              <a:gd name="connsiteY10" fmla="*/ 0 h 573722"/>
              <a:gd name="connsiteX0" fmla="*/ 301625 w 301625"/>
              <a:gd name="connsiteY0" fmla="*/ 0 h 573722"/>
              <a:gd name="connsiteX1" fmla="*/ 301625 w 301625"/>
              <a:gd name="connsiteY1" fmla="*/ 288925 h 573722"/>
              <a:gd name="connsiteX2" fmla="*/ 171450 w 301625"/>
              <a:gd name="connsiteY2" fmla="*/ 288925 h 573722"/>
              <a:gd name="connsiteX3" fmla="*/ 295275 w 301625"/>
              <a:gd name="connsiteY3" fmla="*/ 434975 h 573722"/>
              <a:gd name="connsiteX4" fmla="*/ 295275 w 301625"/>
              <a:gd name="connsiteY4" fmla="*/ 571500 h 573722"/>
              <a:gd name="connsiteX5" fmla="*/ 152400 w 301625"/>
              <a:gd name="connsiteY5" fmla="*/ 571500 h 573722"/>
              <a:gd name="connsiteX6" fmla="*/ 111125 w 301625"/>
              <a:gd name="connsiteY6" fmla="*/ 558800 h 573722"/>
              <a:gd name="connsiteX7" fmla="*/ 15875 w 301625"/>
              <a:gd name="connsiteY7" fmla="*/ 434975 h 573722"/>
              <a:gd name="connsiteX8" fmla="*/ 0 w 301625"/>
              <a:gd name="connsiteY8" fmla="*/ 371475 h 573722"/>
              <a:gd name="connsiteX9" fmla="*/ 0 w 301625"/>
              <a:gd name="connsiteY9" fmla="*/ 0 h 573722"/>
              <a:gd name="connsiteX10" fmla="*/ 301625 w 301625"/>
              <a:gd name="connsiteY10" fmla="*/ 0 h 573722"/>
              <a:gd name="connsiteX0" fmla="*/ 301625 w 301625"/>
              <a:gd name="connsiteY0" fmla="*/ 0 h 573722"/>
              <a:gd name="connsiteX1" fmla="*/ 301625 w 301625"/>
              <a:gd name="connsiteY1" fmla="*/ 288925 h 573722"/>
              <a:gd name="connsiteX2" fmla="*/ 171450 w 301625"/>
              <a:gd name="connsiteY2" fmla="*/ 288925 h 573722"/>
              <a:gd name="connsiteX3" fmla="*/ 295275 w 301625"/>
              <a:gd name="connsiteY3" fmla="*/ 434975 h 573722"/>
              <a:gd name="connsiteX4" fmla="*/ 295275 w 301625"/>
              <a:gd name="connsiteY4" fmla="*/ 571500 h 573722"/>
              <a:gd name="connsiteX5" fmla="*/ 152400 w 301625"/>
              <a:gd name="connsiteY5" fmla="*/ 571500 h 573722"/>
              <a:gd name="connsiteX6" fmla="*/ 111125 w 301625"/>
              <a:gd name="connsiteY6" fmla="*/ 558800 h 573722"/>
              <a:gd name="connsiteX7" fmla="*/ 15875 w 301625"/>
              <a:gd name="connsiteY7" fmla="*/ 434975 h 573722"/>
              <a:gd name="connsiteX8" fmla="*/ 0 w 301625"/>
              <a:gd name="connsiteY8" fmla="*/ 371475 h 573722"/>
              <a:gd name="connsiteX9" fmla="*/ 0 w 301625"/>
              <a:gd name="connsiteY9" fmla="*/ 0 h 573722"/>
              <a:gd name="connsiteX10" fmla="*/ 301625 w 301625"/>
              <a:gd name="connsiteY10" fmla="*/ 0 h 573722"/>
              <a:gd name="connsiteX0" fmla="*/ 301625 w 301625"/>
              <a:gd name="connsiteY0" fmla="*/ 0 h 573722"/>
              <a:gd name="connsiteX1" fmla="*/ 301625 w 301625"/>
              <a:gd name="connsiteY1" fmla="*/ 288925 h 573722"/>
              <a:gd name="connsiteX2" fmla="*/ 171450 w 301625"/>
              <a:gd name="connsiteY2" fmla="*/ 288925 h 573722"/>
              <a:gd name="connsiteX3" fmla="*/ 295275 w 301625"/>
              <a:gd name="connsiteY3" fmla="*/ 434975 h 573722"/>
              <a:gd name="connsiteX4" fmla="*/ 295275 w 301625"/>
              <a:gd name="connsiteY4" fmla="*/ 571500 h 573722"/>
              <a:gd name="connsiteX5" fmla="*/ 152400 w 301625"/>
              <a:gd name="connsiteY5" fmla="*/ 571500 h 573722"/>
              <a:gd name="connsiteX6" fmla="*/ 111125 w 301625"/>
              <a:gd name="connsiteY6" fmla="*/ 558800 h 573722"/>
              <a:gd name="connsiteX7" fmla="*/ 15875 w 301625"/>
              <a:gd name="connsiteY7" fmla="*/ 434975 h 573722"/>
              <a:gd name="connsiteX8" fmla="*/ 0 w 301625"/>
              <a:gd name="connsiteY8" fmla="*/ 371475 h 573722"/>
              <a:gd name="connsiteX9" fmla="*/ 0 w 301625"/>
              <a:gd name="connsiteY9" fmla="*/ 0 h 573722"/>
              <a:gd name="connsiteX10" fmla="*/ 301625 w 301625"/>
              <a:gd name="connsiteY10" fmla="*/ 0 h 573722"/>
              <a:gd name="connsiteX0" fmla="*/ 301625 w 301625"/>
              <a:gd name="connsiteY0" fmla="*/ 0 h 573722"/>
              <a:gd name="connsiteX1" fmla="*/ 301625 w 301625"/>
              <a:gd name="connsiteY1" fmla="*/ 288925 h 573722"/>
              <a:gd name="connsiteX2" fmla="*/ 171450 w 301625"/>
              <a:gd name="connsiteY2" fmla="*/ 288925 h 573722"/>
              <a:gd name="connsiteX3" fmla="*/ 295275 w 301625"/>
              <a:gd name="connsiteY3" fmla="*/ 434975 h 573722"/>
              <a:gd name="connsiteX4" fmla="*/ 295275 w 301625"/>
              <a:gd name="connsiteY4" fmla="*/ 571500 h 573722"/>
              <a:gd name="connsiteX5" fmla="*/ 152400 w 301625"/>
              <a:gd name="connsiteY5" fmla="*/ 571500 h 573722"/>
              <a:gd name="connsiteX6" fmla="*/ 111125 w 301625"/>
              <a:gd name="connsiteY6" fmla="*/ 558800 h 573722"/>
              <a:gd name="connsiteX7" fmla="*/ 15875 w 301625"/>
              <a:gd name="connsiteY7" fmla="*/ 434975 h 573722"/>
              <a:gd name="connsiteX8" fmla="*/ 0 w 301625"/>
              <a:gd name="connsiteY8" fmla="*/ 371475 h 573722"/>
              <a:gd name="connsiteX9" fmla="*/ 0 w 301625"/>
              <a:gd name="connsiteY9" fmla="*/ 0 h 573722"/>
              <a:gd name="connsiteX10" fmla="*/ 301625 w 301625"/>
              <a:gd name="connsiteY10" fmla="*/ 0 h 573722"/>
              <a:gd name="connsiteX0" fmla="*/ 301625 w 301625"/>
              <a:gd name="connsiteY0" fmla="*/ 0 h 582550"/>
              <a:gd name="connsiteX1" fmla="*/ 301625 w 301625"/>
              <a:gd name="connsiteY1" fmla="*/ 288925 h 582550"/>
              <a:gd name="connsiteX2" fmla="*/ 171450 w 301625"/>
              <a:gd name="connsiteY2" fmla="*/ 288925 h 582550"/>
              <a:gd name="connsiteX3" fmla="*/ 295275 w 301625"/>
              <a:gd name="connsiteY3" fmla="*/ 434975 h 582550"/>
              <a:gd name="connsiteX4" fmla="*/ 295275 w 301625"/>
              <a:gd name="connsiteY4" fmla="*/ 571500 h 582550"/>
              <a:gd name="connsiteX5" fmla="*/ 111125 w 301625"/>
              <a:gd name="connsiteY5" fmla="*/ 558800 h 582550"/>
              <a:gd name="connsiteX6" fmla="*/ 15875 w 301625"/>
              <a:gd name="connsiteY6" fmla="*/ 434975 h 582550"/>
              <a:gd name="connsiteX7" fmla="*/ 0 w 301625"/>
              <a:gd name="connsiteY7" fmla="*/ 371475 h 582550"/>
              <a:gd name="connsiteX8" fmla="*/ 0 w 301625"/>
              <a:gd name="connsiteY8" fmla="*/ 0 h 582550"/>
              <a:gd name="connsiteX9" fmla="*/ 301625 w 301625"/>
              <a:gd name="connsiteY9" fmla="*/ 0 h 582550"/>
              <a:gd name="connsiteX0" fmla="*/ 301625 w 301625"/>
              <a:gd name="connsiteY0" fmla="*/ 0 h 573399"/>
              <a:gd name="connsiteX1" fmla="*/ 301625 w 301625"/>
              <a:gd name="connsiteY1" fmla="*/ 288925 h 573399"/>
              <a:gd name="connsiteX2" fmla="*/ 171450 w 301625"/>
              <a:gd name="connsiteY2" fmla="*/ 288925 h 573399"/>
              <a:gd name="connsiteX3" fmla="*/ 295275 w 301625"/>
              <a:gd name="connsiteY3" fmla="*/ 434975 h 573399"/>
              <a:gd name="connsiteX4" fmla="*/ 295275 w 301625"/>
              <a:gd name="connsiteY4" fmla="*/ 571500 h 573399"/>
              <a:gd name="connsiteX5" fmla="*/ 111125 w 301625"/>
              <a:gd name="connsiteY5" fmla="*/ 558800 h 573399"/>
              <a:gd name="connsiteX6" fmla="*/ 15875 w 301625"/>
              <a:gd name="connsiteY6" fmla="*/ 434975 h 573399"/>
              <a:gd name="connsiteX7" fmla="*/ 0 w 301625"/>
              <a:gd name="connsiteY7" fmla="*/ 371475 h 573399"/>
              <a:gd name="connsiteX8" fmla="*/ 0 w 301625"/>
              <a:gd name="connsiteY8" fmla="*/ 0 h 573399"/>
              <a:gd name="connsiteX9" fmla="*/ 301625 w 301625"/>
              <a:gd name="connsiteY9" fmla="*/ 0 h 573399"/>
              <a:gd name="connsiteX0" fmla="*/ 301625 w 301625"/>
              <a:gd name="connsiteY0" fmla="*/ 0 h 573399"/>
              <a:gd name="connsiteX1" fmla="*/ 301625 w 301625"/>
              <a:gd name="connsiteY1" fmla="*/ 288925 h 573399"/>
              <a:gd name="connsiteX2" fmla="*/ 171450 w 301625"/>
              <a:gd name="connsiteY2" fmla="*/ 288925 h 573399"/>
              <a:gd name="connsiteX3" fmla="*/ 295275 w 301625"/>
              <a:gd name="connsiteY3" fmla="*/ 434975 h 573399"/>
              <a:gd name="connsiteX4" fmla="*/ 295275 w 301625"/>
              <a:gd name="connsiteY4" fmla="*/ 571500 h 573399"/>
              <a:gd name="connsiteX5" fmla="*/ 111125 w 301625"/>
              <a:gd name="connsiteY5" fmla="*/ 558800 h 573399"/>
              <a:gd name="connsiteX6" fmla="*/ 15875 w 301625"/>
              <a:gd name="connsiteY6" fmla="*/ 434975 h 573399"/>
              <a:gd name="connsiteX7" fmla="*/ 0 w 301625"/>
              <a:gd name="connsiteY7" fmla="*/ 371475 h 573399"/>
              <a:gd name="connsiteX8" fmla="*/ 0 w 301625"/>
              <a:gd name="connsiteY8" fmla="*/ 0 h 573399"/>
              <a:gd name="connsiteX9" fmla="*/ 301625 w 301625"/>
              <a:gd name="connsiteY9" fmla="*/ 0 h 573399"/>
              <a:gd name="connsiteX0" fmla="*/ 301625 w 301625"/>
              <a:gd name="connsiteY0" fmla="*/ 0 h 577554"/>
              <a:gd name="connsiteX1" fmla="*/ 301625 w 301625"/>
              <a:gd name="connsiteY1" fmla="*/ 288925 h 577554"/>
              <a:gd name="connsiteX2" fmla="*/ 171450 w 301625"/>
              <a:gd name="connsiteY2" fmla="*/ 288925 h 577554"/>
              <a:gd name="connsiteX3" fmla="*/ 295275 w 301625"/>
              <a:gd name="connsiteY3" fmla="*/ 434975 h 577554"/>
              <a:gd name="connsiteX4" fmla="*/ 295275 w 301625"/>
              <a:gd name="connsiteY4" fmla="*/ 571500 h 577554"/>
              <a:gd name="connsiteX5" fmla="*/ 111125 w 301625"/>
              <a:gd name="connsiteY5" fmla="*/ 558800 h 577554"/>
              <a:gd name="connsiteX6" fmla="*/ 0 w 301625"/>
              <a:gd name="connsiteY6" fmla="*/ 371475 h 577554"/>
              <a:gd name="connsiteX7" fmla="*/ 0 w 301625"/>
              <a:gd name="connsiteY7" fmla="*/ 0 h 577554"/>
              <a:gd name="connsiteX8" fmla="*/ 301625 w 301625"/>
              <a:gd name="connsiteY8" fmla="*/ 0 h 577554"/>
              <a:gd name="connsiteX0" fmla="*/ 301625 w 301625"/>
              <a:gd name="connsiteY0" fmla="*/ 0 h 577554"/>
              <a:gd name="connsiteX1" fmla="*/ 301625 w 301625"/>
              <a:gd name="connsiteY1" fmla="*/ 288925 h 577554"/>
              <a:gd name="connsiteX2" fmla="*/ 171450 w 301625"/>
              <a:gd name="connsiteY2" fmla="*/ 288925 h 577554"/>
              <a:gd name="connsiteX3" fmla="*/ 295275 w 301625"/>
              <a:gd name="connsiteY3" fmla="*/ 434975 h 577554"/>
              <a:gd name="connsiteX4" fmla="*/ 295275 w 301625"/>
              <a:gd name="connsiteY4" fmla="*/ 571500 h 577554"/>
              <a:gd name="connsiteX5" fmla="*/ 111125 w 301625"/>
              <a:gd name="connsiteY5" fmla="*/ 558800 h 577554"/>
              <a:gd name="connsiteX6" fmla="*/ 0 w 301625"/>
              <a:gd name="connsiteY6" fmla="*/ 371475 h 577554"/>
              <a:gd name="connsiteX7" fmla="*/ 0 w 301625"/>
              <a:gd name="connsiteY7" fmla="*/ 0 h 577554"/>
              <a:gd name="connsiteX8" fmla="*/ 301625 w 301625"/>
              <a:gd name="connsiteY8" fmla="*/ 0 h 577554"/>
              <a:gd name="connsiteX0" fmla="*/ 301625 w 301625"/>
              <a:gd name="connsiteY0" fmla="*/ 0 h 571500"/>
              <a:gd name="connsiteX1" fmla="*/ 301625 w 301625"/>
              <a:gd name="connsiteY1" fmla="*/ 288925 h 571500"/>
              <a:gd name="connsiteX2" fmla="*/ 171450 w 301625"/>
              <a:gd name="connsiteY2" fmla="*/ 288925 h 571500"/>
              <a:gd name="connsiteX3" fmla="*/ 295275 w 301625"/>
              <a:gd name="connsiteY3" fmla="*/ 434975 h 571500"/>
              <a:gd name="connsiteX4" fmla="*/ 295275 w 301625"/>
              <a:gd name="connsiteY4" fmla="*/ 571500 h 571500"/>
              <a:gd name="connsiteX5" fmla="*/ 0 w 301625"/>
              <a:gd name="connsiteY5" fmla="*/ 371475 h 571500"/>
              <a:gd name="connsiteX6" fmla="*/ 0 w 301625"/>
              <a:gd name="connsiteY6" fmla="*/ 0 h 571500"/>
              <a:gd name="connsiteX7" fmla="*/ 301625 w 301625"/>
              <a:gd name="connsiteY7" fmla="*/ 0 h 571500"/>
              <a:gd name="connsiteX0" fmla="*/ 301625 w 301625"/>
              <a:gd name="connsiteY0" fmla="*/ 0 h 571512"/>
              <a:gd name="connsiteX1" fmla="*/ 301625 w 301625"/>
              <a:gd name="connsiteY1" fmla="*/ 288925 h 571512"/>
              <a:gd name="connsiteX2" fmla="*/ 171450 w 301625"/>
              <a:gd name="connsiteY2" fmla="*/ 288925 h 571512"/>
              <a:gd name="connsiteX3" fmla="*/ 295275 w 301625"/>
              <a:gd name="connsiteY3" fmla="*/ 434975 h 571512"/>
              <a:gd name="connsiteX4" fmla="*/ 295275 w 301625"/>
              <a:gd name="connsiteY4" fmla="*/ 571500 h 571512"/>
              <a:gd name="connsiteX5" fmla="*/ 0 w 301625"/>
              <a:gd name="connsiteY5" fmla="*/ 371475 h 571512"/>
              <a:gd name="connsiteX6" fmla="*/ 0 w 301625"/>
              <a:gd name="connsiteY6" fmla="*/ 0 h 571512"/>
              <a:gd name="connsiteX7" fmla="*/ 301625 w 301625"/>
              <a:gd name="connsiteY7" fmla="*/ 0 h 571512"/>
              <a:gd name="connsiteX0" fmla="*/ 301629 w 301629"/>
              <a:gd name="connsiteY0" fmla="*/ 0 h 571512"/>
              <a:gd name="connsiteX1" fmla="*/ 301629 w 301629"/>
              <a:gd name="connsiteY1" fmla="*/ 288925 h 571512"/>
              <a:gd name="connsiteX2" fmla="*/ 171454 w 301629"/>
              <a:gd name="connsiteY2" fmla="*/ 288925 h 571512"/>
              <a:gd name="connsiteX3" fmla="*/ 295279 w 301629"/>
              <a:gd name="connsiteY3" fmla="*/ 434975 h 571512"/>
              <a:gd name="connsiteX4" fmla="*/ 295279 w 301629"/>
              <a:gd name="connsiteY4" fmla="*/ 571500 h 571512"/>
              <a:gd name="connsiteX5" fmla="*/ 4 w 301629"/>
              <a:gd name="connsiteY5" fmla="*/ 371475 h 571512"/>
              <a:gd name="connsiteX6" fmla="*/ 4 w 301629"/>
              <a:gd name="connsiteY6" fmla="*/ 0 h 571512"/>
              <a:gd name="connsiteX7" fmla="*/ 301629 w 301629"/>
              <a:gd name="connsiteY7" fmla="*/ 0 h 571512"/>
              <a:gd name="connsiteX0" fmla="*/ 301629 w 301629"/>
              <a:gd name="connsiteY0" fmla="*/ 0 h 571512"/>
              <a:gd name="connsiteX1" fmla="*/ 301629 w 301629"/>
              <a:gd name="connsiteY1" fmla="*/ 288925 h 571512"/>
              <a:gd name="connsiteX2" fmla="*/ 171454 w 301629"/>
              <a:gd name="connsiteY2" fmla="*/ 288925 h 571512"/>
              <a:gd name="connsiteX3" fmla="*/ 295279 w 301629"/>
              <a:gd name="connsiteY3" fmla="*/ 434975 h 571512"/>
              <a:gd name="connsiteX4" fmla="*/ 295279 w 301629"/>
              <a:gd name="connsiteY4" fmla="*/ 571500 h 571512"/>
              <a:gd name="connsiteX5" fmla="*/ 4 w 301629"/>
              <a:gd name="connsiteY5" fmla="*/ 371475 h 571512"/>
              <a:gd name="connsiteX6" fmla="*/ 4 w 301629"/>
              <a:gd name="connsiteY6" fmla="*/ 0 h 571512"/>
              <a:gd name="connsiteX7" fmla="*/ 301629 w 301629"/>
              <a:gd name="connsiteY7" fmla="*/ 0 h 571512"/>
              <a:gd name="connsiteX0" fmla="*/ 301629 w 301629"/>
              <a:gd name="connsiteY0" fmla="*/ 0 h 571500"/>
              <a:gd name="connsiteX1" fmla="*/ 301629 w 301629"/>
              <a:gd name="connsiteY1" fmla="*/ 288925 h 571500"/>
              <a:gd name="connsiteX2" fmla="*/ 171454 w 301629"/>
              <a:gd name="connsiteY2" fmla="*/ 288925 h 571500"/>
              <a:gd name="connsiteX3" fmla="*/ 295279 w 301629"/>
              <a:gd name="connsiteY3" fmla="*/ 434975 h 571500"/>
              <a:gd name="connsiteX4" fmla="*/ 295279 w 301629"/>
              <a:gd name="connsiteY4" fmla="*/ 571500 h 571500"/>
              <a:gd name="connsiteX5" fmla="*/ 4 w 301629"/>
              <a:gd name="connsiteY5" fmla="*/ 0 h 571500"/>
              <a:gd name="connsiteX6" fmla="*/ 301629 w 301629"/>
              <a:gd name="connsiteY6" fmla="*/ 0 h 571500"/>
              <a:gd name="connsiteX0" fmla="*/ 301629 w 301629"/>
              <a:gd name="connsiteY0" fmla="*/ 0 h 571500"/>
              <a:gd name="connsiteX1" fmla="*/ 301629 w 301629"/>
              <a:gd name="connsiteY1" fmla="*/ 288925 h 571500"/>
              <a:gd name="connsiteX2" fmla="*/ 171454 w 301629"/>
              <a:gd name="connsiteY2" fmla="*/ 288925 h 571500"/>
              <a:gd name="connsiteX3" fmla="*/ 295279 w 301629"/>
              <a:gd name="connsiteY3" fmla="*/ 434975 h 571500"/>
              <a:gd name="connsiteX4" fmla="*/ 295279 w 301629"/>
              <a:gd name="connsiteY4" fmla="*/ 571500 h 571500"/>
              <a:gd name="connsiteX5" fmla="*/ 4 w 301629"/>
              <a:gd name="connsiteY5" fmla="*/ 0 h 571500"/>
              <a:gd name="connsiteX6" fmla="*/ 301629 w 301629"/>
              <a:gd name="connsiteY6" fmla="*/ 0 h 571500"/>
              <a:gd name="connsiteX0" fmla="*/ 301630 w 301630"/>
              <a:gd name="connsiteY0" fmla="*/ 0 h 576972"/>
              <a:gd name="connsiteX1" fmla="*/ 301630 w 301630"/>
              <a:gd name="connsiteY1" fmla="*/ 288925 h 576972"/>
              <a:gd name="connsiteX2" fmla="*/ 171455 w 301630"/>
              <a:gd name="connsiteY2" fmla="*/ 288925 h 576972"/>
              <a:gd name="connsiteX3" fmla="*/ 295280 w 301630"/>
              <a:gd name="connsiteY3" fmla="*/ 434975 h 576972"/>
              <a:gd name="connsiteX4" fmla="*/ 295280 w 301630"/>
              <a:gd name="connsiteY4" fmla="*/ 571500 h 576972"/>
              <a:gd name="connsiteX5" fmla="*/ 5 w 301630"/>
              <a:gd name="connsiteY5" fmla="*/ 0 h 576972"/>
              <a:gd name="connsiteX6" fmla="*/ 301630 w 301630"/>
              <a:gd name="connsiteY6" fmla="*/ 0 h 576972"/>
              <a:gd name="connsiteX0" fmla="*/ 301628 w 301628"/>
              <a:gd name="connsiteY0" fmla="*/ 0 h 574922"/>
              <a:gd name="connsiteX1" fmla="*/ 301628 w 301628"/>
              <a:gd name="connsiteY1" fmla="*/ 288925 h 574922"/>
              <a:gd name="connsiteX2" fmla="*/ 171453 w 301628"/>
              <a:gd name="connsiteY2" fmla="*/ 288925 h 574922"/>
              <a:gd name="connsiteX3" fmla="*/ 295278 w 301628"/>
              <a:gd name="connsiteY3" fmla="*/ 434975 h 574922"/>
              <a:gd name="connsiteX4" fmla="*/ 295278 w 301628"/>
              <a:gd name="connsiteY4" fmla="*/ 571500 h 574922"/>
              <a:gd name="connsiteX5" fmla="*/ 3 w 301628"/>
              <a:gd name="connsiteY5" fmla="*/ 0 h 574922"/>
              <a:gd name="connsiteX6" fmla="*/ 301628 w 301628"/>
              <a:gd name="connsiteY6" fmla="*/ 0 h 574922"/>
              <a:gd name="connsiteX0" fmla="*/ 329106 w 329106"/>
              <a:gd name="connsiteY0" fmla="*/ 0 h 571500"/>
              <a:gd name="connsiteX1" fmla="*/ 329106 w 329106"/>
              <a:gd name="connsiteY1" fmla="*/ 288925 h 571500"/>
              <a:gd name="connsiteX2" fmla="*/ 198931 w 329106"/>
              <a:gd name="connsiteY2" fmla="*/ 288925 h 571500"/>
              <a:gd name="connsiteX3" fmla="*/ 322756 w 329106"/>
              <a:gd name="connsiteY3" fmla="*/ 434975 h 571500"/>
              <a:gd name="connsiteX4" fmla="*/ 322756 w 329106"/>
              <a:gd name="connsiteY4" fmla="*/ 571500 h 571500"/>
              <a:gd name="connsiteX5" fmla="*/ 47325 w 329106"/>
              <a:gd name="connsiteY5" fmla="*/ 242888 h 571500"/>
              <a:gd name="connsiteX6" fmla="*/ 27481 w 329106"/>
              <a:gd name="connsiteY6" fmla="*/ 0 h 571500"/>
              <a:gd name="connsiteX7" fmla="*/ 329106 w 329106"/>
              <a:gd name="connsiteY7" fmla="*/ 0 h 571500"/>
              <a:gd name="connsiteX0" fmla="*/ 339776 w 339776"/>
              <a:gd name="connsiteY0" fmla="*/ 0 h 571500"/>
              <a:gd name="connsiteX1" fmla="*/ 339776 w 339776"/>
              <a:gd name="connsiteY1" fmla="*/ 288925 h 571500"/>
              <a:gd name="connsiteX2" fmla="*/ 209601 w 339776"/>
              <a:gd name="connsiteY2" fmla="*/ 288925 h 571500"/>
              <a:gd name="connsiteX3" fmla="*/ 333426 w 339776"/>
              <a:gd name="connsiteY3" fmla="*/ 434975 h 571500"/>
              <a:gd name="connsiteX4" fmla="*/ 333426 w 339776"/>
              <a:gd name="connsiteY4" fmla="*/ 571500 h 571500"/>
              <a:gd name="connsiteX5" fmla="*/ 34182 w 339776"/>
              <a:gd name="connsiteY5" fmla="*/ 273844 h 571500"/>
              <a:gd name="connsiteX6" fmla="*/ 38151 w 339776"/>
              <a:gd name="connsiteY6" fmla="*/ 0 h 571500"/>
              <a:gd name="connsiteX7" fmla="*/ 339776 w 339776"/>
              <a:gd name="connsiteY7" fmla="*/ 0 h 571500"/>
              <a:gd name="connsiteX0" fmla="*/ 322292 w 322292"/>
              <a:gd name="connsiteY0" fmla="*/ 0 h 571500"/>
              <a:gd name="connsiteX1" fmla="*/ 322292 w 322292"/>
              <a:gd name="connsiteY1" fmla="*/ 288925 h 571500"/>
              <a:gd name="connsiteX2" fmla="*/ 192117 w 322292"/>
              <a:gd name="connsiteY2" fmla="*/ 288925 h 571500"/>
              <a:gd name="connsiteX3" fmla="*/ 315942 w 322292"/>
              <a:gd name="connsiteY3" fmla="*/ 434975 h 571500"/>
              <a:gd name="connsiteX4" fmla="*/ 315942 w 322292"/>
              <a:gd name="connsiteY4" fmla="*/ 571500 h 571500"/>
              <a:gd name="connsiteX5" fmla="*/ 16698 w 322292"/>
              <a:gd name="connsiteY5" fmla="*/ 273844 h 571500"/>
              <a:gd name="connsiteX6" fmla="*/ 20667 w 322292"/>
              <a:gd name="connsiteY6" fmla="*/ 0 h 571500"/>
              <a:gd name="connsiteX7" fmla="*/ 322292 w 322292"/>
              <a:gd name="connsiteY7" fmla="*/ 0 h 571500"/>
              <a:gd name="connsiteX0" fmla="*/ 305594 w 305594"/>
              <a:gd name="connsiteY0" fmla="*/ 2826 h 574326"/>
              <a:gd name="connsiteX1" fmla="*/ 305594 w 305594"/>
              <a:gd name="connsiteY1" fmla="*/ 291751 h 574326"/>
              <a:gd name="connsiteX2" fmla="*/ 175419 w 305594"/>
              <a:gd name="connsiteY2" fmla="*/ 291751 h 574326"/>
              <a:gd name="connsiteX3" fmla="*/ 299244 w 305594"/>
              <a:gd name="connsiteY3" fmla="*/ 437801 h 574326"/>
              <a:gd name="connsiteX4" fmla="*/ 299244 w 305594"/>
              <a:gd name="connsiteY4" fmla="*/ 574326 h 574326"/>
              <a:gd name="connsiteX5" fmla="*/ 0 w 305594"/>
              <a:gd name="connsiteY5" fmla="*/ 276670 h 574326"/>
              <a:gd name="connsiteX6" fmla="*/ 3969 w 305594"/>
              <a:gd name="connsiteY6" fmla="*/ 2826 h 574326"/>
              <a:gd name="connsiteX7" fmla="*/ 305594 w 305594"/>
              <a:gd name="connsiteY7" fmla="*/ 2826 h 574326"/>
              <a:gd name="connsiteX0" fmla="*/ 305594 w 305594"/>
              <a:gd name="connsiteY0" fmla="*/ 2958 h 574458"/>
              <a:gd name="connsiteX1" fmla="*/ 305594 w 305594"/>
              <a:gd name="connsiteY1" fmla="*/ 291883 h 574458"/>
              <a:gd name="connsiteX2" fmla="*/ 175419 w 305594"/>
              <a:gd name="connsiteY2" fmla="*/ 291883 h 574458"/>
              <a:gd name="connsiteX3" fmla="*/ 299244 w 305594"/>
              <a:gd name="connsiteY3" fmla="*/ 437933 h 574458"/>
              <a:gd name="connsiteX4" fmla="*/ 299244 w 305594"/>
              <a:gd name="connsiteY4" fmla="*/ 574458 h 574458"/>
              <a:gd name="connsiteX5" fmla="*/ 0 w 305594"/>
              <a:gd name="connsiteY5" fmla="*/ 274421 h 574458"/>
              <a:gd name="connsiteX6" fmla="*/ 3969 w 305594"/>
              <a:gd name="connsiteY6" fmla="*/ 2958 h 574458"/>
              <a:gd name="connsiteX7" fmla="*/ 305594 w 305594"/>
              <a:gd name="connsiteY7" fmla="*/ 2958 h 574458"/>
              <a:gd name="connsiteX0" fmla="*/ 305594 w 305594"/>
              <a:gd name="connsiteY0" fmla="*/ 2958 h 574458"/>
              <a:gd name="connsiteX1" fmla="*/ 305594 w 305594"/>
              <a:gd name="connsiteY1" fmla="*/ 291883 h 574458"/>
              <a:gd name="connsiteX2" fmla="*/ 175419 w 305594"/>
              <a:gd name="connsiteY2" fmla="*/ 291883 h 574458"/>
              <a:gd name="connsiteX3" fmla="*/ 299244 w 305594"/>
              <a:gd name="connsiteY3" fmla="*/ 437933 h 574458"/>
              <a:gd name="connsiteX4" fmla="*/ 299244 w 305594"/>
              <a:gd name="connsiteY4" fmla="*/ 574458 h 574458"/>
              <a:gd name="connsiteX5" fmla="*/ 0 w 305594"/>
              <a:gd name="connsiteY5" fmla="*/ 274421 h 574458"/>
              <a:gd name="connsiteX6" fmla="*/ 3969 w 305594"/>
              <a:gd name="connsiteY6" fmla="*/ 2958 h 574458"/>
              <a:gd name="connsiteX7" fmla="*/ 305594 w 305594"/>
              <a:gd name="connsiteY7" fmla="*/ 2958 h 574458"/>
              <a:gd name="connsiteX0" fmla="*/ 305688 w 305688"/>
              <a:gd name="connsiteY0" fmla="*/ 2958 h 574458"/>
              <a:gd name="connsiteX1" fmla="*/ 305688 w 305688"/>
              <a:gd name="connsiteY1" fmla="*/ 291883 h 574458"/>
              <a:gd name="connsiteX2" fmla="*/ 175513 w 305688"/>
              <a:gd name="connsiteY2" fmla="*/ 291883 h 574458"/>
              <a:gd name="connsiteX3" fmla="*/ 299338 w 305688"/>
              <a:gd name="connsiteY3" fmla="*/ 437933 h 574458"/>
              <a:gd name="connsiteX4" fmla="*/ 299338 w 305688"/>
              <a:gd name="connsiteY4" fmla="*/ 574458 h 574458"/>
              <a:gd name="connsiteX5" fmla="*/ 94 w 305688"/>
              <a:gd name="connsiteY5" fmla="*/ 274421 h 574458"/>
              <a:gd name="connsiteX6" fmla="*/ 4063 w 305688"/>
              <a:gd name="connsiteY6" fmla="*/ 2958 h 574458"/>
              <a:gd name="connsiteX7" fmla="*/ 305688 w 305688"/>
              <a:gd name="connsiteY7" fmla="*/ 2958 h 574458"/>
              <a:gd name="connsiteX0" fmla="*/ 305594 w 305594"/>
              <a:gd name="connsiteY0" fmla="*/ 2958 h 574458"/>
              <a:gd name="connsiteX1" fmla="*/ 305594 w 305594"/>
              <a:gd name="connsiteY1" fmla="*/ 291883 h 574458"/>
              <a:gd name="connsiteX2" fmla="*/ 175419 w 305594"/>
              <a:gd name="connsiteY2" fmla="*/ 291883 h 574458"/>
              <a:gd name="connsiteX3" fmla="*/ 299244 w 305594"/>
              <a:gd name="connsiteY3" fmla="*/ 437933 h 574458"/>
              <a:gd name="connsiteX4" fmla="*/ 299244 w 305594"/>
              <a:gd name="connsiteY4" fmla="*/ 574458 h 574458"/>
              <a:gd name="connsiteX5" fmla="*/ 0 w 305594"/>
              <a:gd name="connsiteY5" fmla="*/ 274421 h 574458"/>
              <a:gd name="connsiteX6" fmla="*/ 3969 w 305594"/>
              <a:gd name="connsiteY6" fmla="*/ 2958 h 574458"/>
              <a:gd name="connsiteX7" fmla="*/ 305594 w 305594"/>
              <a:gd name="connsiteY7" fmla="*/ 2958 h 574458"/>
              <a:gd name="connsiteX0" fmla="*/ 308071 w 308071"/>
              <a:gd name="connsiteY0" fmla="*/ 2958 h 574458"/>
              <a:gd name="connsiteX1" fmla="*/ 308071 w 308071"/>
              <a:gd name="connsiteY1" fmla="*/ 291883 h 574458"/>
              <a:gd name="connsiteX2" fmla="*/ 177896 w 308071"/>
              <a:gd name="connsiteY2" fmla="*/ 291883 h 574458"/>
              <a:gd name="connsiteX3" fmla="*/ 301721 w 308071"/>
              <a:gd name="connsiteY3" fmla="*/ 437933 h 574458"/>
              <a:gd name="connsiteX4" fmla="*/ 301721 w 308071"/>
              <a:gd name="connsiteY4" fmla="*/ 574458 h 574458"/>
              <a:gd name="connsiteX5" fmla="*/ 2477 w 308071"/>
              <a:gd name="connsiteY5" fmla="*/ 274421 h 574458"/>
              <a:gd name="connsiteX6" fmla="*/ 6446 w 308071"/>
              <a:gd name="connsiteY6" fmla="*/ 2958 h 574458"/>
              <a:gd name="connsiteX7" fmla="*/ 308071 w 308071"/>
              <a:gd name="connsiteY7" fmla="*/ 2958 h 574458"/>
              <a:gd name="connsiteX0" fmla="*/ 305689 w 305689"/>
              <a:gd name="connsiteY0" fmla="*/ 2958 h 574458"/>
              <a:gd name="connsiteX1" fmla="*/ 305689 w 305689"/>
              <a:gd name="connsiteY1" fmla="*/ 291883 h 574458"/>
              <a:gd name="connsiteX2" fmla="*/ 175514 w 305689"/>
              <a:gd name="connsiteY2" fmla="*/ 291883 h 574458"/>
              <a:gd name="connsiteX3" fmla="*/ 299339 w 305689"/>
              <a:gd name="connsiteY3" fmla="*/ 437933 h 574458"/>
              <a:gd name="connsiteX4" fmla="*/ 299339 w 305689"/>
              <a:gd name="connsiteY4" fmla="*/ 574458 h 574458"/>
              <a:gd name="connsiteX5" fmla="*/ 95 w 305689"/>
              <a:gd name="connsiteY5" fmla="*/ 274421 h 574458"/>
              <a:gd name="connsiteX6" fmla="*/ 4064 w 305689"/>
              <a:gd name="connsiteY6" fmla="*/ 2958 h 574458"/>
              <a:gd name="connsiteX7" fmla="*/ 305689 w 305689"/>
              <a:gd name="connsiteY7" fmla="*/ 2958 h 574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5689" h="574458">
                <a:moveTo>
                  <a:pt x="305689" y="2958"/>
                </a:moveTo>
                <a:lnTo>
                  <a:pt x="305689" y="291883"/>
                </a:lnTo>
                <a:lnTo>
                  <a:pt x="175514" y="291883"/>
                </a:lnTo>
                <a:cubicBezTo>
                  <a:pt x="174456" y="401950"/>
                  <a:pt x="197740" y="433700"/>
                  <a:pt x="299339" y="437933"/>
                </a:cubicBezTo>
                <a:lnTo>
                  <a:pt x="299339" y="574458"/>
                </a:lnTo>
                <a:cubicBezTo>
                  <a:pt x="-27553" y="571019"/>
                  <a:pt x="1682" y="336335"/>
                  <a:pt x="95" y="274421"/>
                </a:cubicBezTo>
                <a:cubicBezTo>
                  <a:pt x="5651" y="2959"/>
                  <a:pt x="2345" y="-8948"/>
                  <a:pt x="4064" y="2958"/>
                </a:cubicBezTo>
                <a:lnTo>
                  <a:pt x="305689" y="2958"/>
                </a:lnTo>
                <a:close/>
              </a:path>
            </a:pathLst>
          </a:custGeom>
          <a:solidFill>
            <a:schemeClr val="bg1"/>
          </a:solidFill>
          <a:ln w="12700">
            <a:solidFill>
              <a:srgbClr val="5C30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3" name="任意多边形 32"/>
          <p:cNvSpPr/>
          <p:nvPr/>
        </p:nvSpPr>
        <p:spPr>
          <a:xfrm>
            <a:off x="705741" y="4071929"/>
            <a:ext cx="305689" cy="574458"/>
          </a:xfrm>
          <a:custGeom>
            <a:avLst/>
            <a:gdLst>
              <a:gd name="connsiteX0" fmla="*/ 301625 w 301625"/>
              <a:gd name="connsiteY0" fmla="*/ 0 h 571500"/>
              <a:gd name="connsiteX1" fmla="*/ 301625 w 301625"/>
              <a:gd name="connsiteY1" fmla="*/ 288925 h 571500"/>
              <a:gd name="connsiteX2" fmla="*/ 171450 w 301625"/>
              <a:gd name="connsiteY2" fmla="*/ 288925 h 571500"/>
              <a:gd name="connsiteX3" fmla="*/ 171450 w 301625"/>
              <a:gd name="connsiteY3" fmla="*/ 377825 h 571500"/>
              <a:gd name="connsiteX4" fmla="*/ 228600 w 301625"/>
              <a:gd name="connsiteY4" fmla="*/ 434975 h 571500"/>
              <a:gd name="connsiteX5" fmla="*/ 295275 w 301625"/>
              <a:gd name="connsiteY5" fmla="*/ 434975 h 571500"/>
              <a:gd name="connsiteX6" fmla="*/ 295275 w 301625"/>
              <a:gd name="connsiteY6" fmla="*/ 571500 h 571500"/>
              <a:gd name="connsiteX7" fmla="*/ 152400 w 301625"/>
              <a:gd name="connsiteY7" fmla="*/ 571500 h 571500"/>
              <a:gd name="connsiteX8" fmla="*/ 15875 w 301625"/>
              <a:gd name="connsiteY8" fmla="*/ 434975 h 571500"/>
              <a:gd name="connsiteX9" fmla="*/ 0 w 301625"/>
              <a:gd name="connsiteY9" fmla="*/ 371475 h 571500"/>
              <a:gd name="connsiteX10" fmla="*/ 0 w 301625"/>
              <a:gd name="connsiteY10" fmla="*/ 0 h 571500"/>
              <a:gd name="connsiteX11" fmla="*/ 301625 w 301625"/>
              <a:gd name="connsiteY11" fmla="*/ 0 h 571500"/>
              <a:gd name="connsiteX0" fmla="*/ 301625 w 301625"/>
              <a:gd name="connsiteY0" fmla="*/ 0 h 571500"/>
              <a:gd name="connsiteX1" fmla="*/ 301625 w 301625"/>
              <a:gd name="connsiteY1" fmla="*/ 288925 h 571500"/>
              <a:gd name="connsiteX2" fmla="*/ 171450 w 301625"/>
              <a:gd name="connsiteY2" fmla="*/ 288925 h 571500"/>
              <a:gd name="connsiteX3" fmla="*/ 171450 w 301625"/>
              <a:gd name="connsiteY3" fmla="*/ 377825 h 571500"/>
              <a:gd name="connsiteX4" fmla="*/ 228600 w 301625"/>
              <a:gd name="connsiteY4" fmla="*/ 434975 h 571500"/>
              <a:gd name="connsiteX5" fmla="*/ 295275 w 301625"/>
              <a:gd name="connsiteY5" fmla="*/ 434975 h 571500"/>
              <a:gd name="connsiteX6" fmla="*/ 295275 w 301625"/>
              <a:gd name="connsiteY6" fmla="*/ 571500 h 571500"/>
              <a:gd name="connsiteX7" fmla="*/ 152400 w 301625"/>
              <a:gd name="connsiteY7" fmla="*/ 571500 h 571500"/>
              <a:gd name="connsiteX8" fmla="*/ 15875 w 301625"/>
              <a:gd name="connsiteY8" fmla="*/ 434975 h 571500"/>
              <a:gd name="connsiteX9" fmla="*/ 0 w 301625"/>
              <a:gd name="connsiteY9" fmla="*/ 371475 h 571500"/>
              <a:gd name="connsiteX10" fmla="*/ 0 w 301625"/>
              <a:gd name="connsiteY10" fmla="*/ 0 h 571500"/>
              <a:gd name="connsiteX11" fmla="*/ 301625 w 301625"/>
              <a:gd name="connsiteY11" fmla="*/ 0 h 571500"/>
              <a:gd name="connsiteX0" fmla="*/ 301625 w 301625"/>
              <a:gd name="connsiteY0" fmla="*/ 0 h 571500"/>
              <a:gd name="connsiteX1" fmla="*/ 301625 w 301625"/>
              <a:gd name="connsiteY1" fmla="*/ 288925 h 571500"/>
              <a:gd name="connsiteX2" fmla="*/ 171450 w 301625"/>
              <a:gd name="connsiteY2" fmla="*/ 288925 h 571500"/>
              <a:gd name="connsiteX3" fmla="*/ 171450 w 301625"/>
              <a:gd name="connsiteY3" fmla="*/ 377825 h 571500"/>
              <a:gd name="connsiteX4" fmla="*/ 228600 w 301625"/>
              <a:gd name="connsiteY4" fmla="*/ 434975 h 571500"/>
              <a:gd name="connsiteX5" fmla="*/ 295275 w 301625"/>
              <a:gd name="connsiteY5" fmla="*/ 434975 h 571500"/>
              <a:gd name="connsiteX6" fmla="*/ 295275 w 301625"/>
              <a:gd name="connsiteY6" fmla="*/ 571500 h 571500"/>
              <a:gd name="connsiteX7" fmla="*/ 152400 w 301625"/>
              <a:gd name="connsiteY7" fmla="*/ 571500 h 571500"/>
              <a:gd name="connsiteX8" fmla="*/ 15875 w 301625"/>
              <a:gd name="connsiteY8" fmla="*/ 434975 h 571500"/>
              <a:gd name="connsiteX9" fmla="*/ 0 w 301625"/>
              <a:gd name="connsiteY9" fmla="*/ 371475 h 571500"/>
              <a:gd name="connsiteX10" fmla="*/ 0 w 301625"/>
              <a:gd name="connsiteY10" fmla="*/ 0 h 571500"/>
              <a:gd name="connsiteX11" fmla="*/ 301625 w 301625"/>
              <a:gd name="connsiteY11" fmla="*/ 0 h 571500"/>
              <a:gd name="connsiteX0" fmla="*/ 301625 w 301625"/>
              <a:gd name="connsiteY0" fmla="*/ 0 h 571500"/>
              <a:gd name="connsiteX1" fmla="*/ 301625 w 301625"/>
              <a:gd name="connsiteY1" fmla="*/ 288925 h 571500"/>
              <a:gd name="connsiteX2" fmla="*/ 171450 w 301625"/>
              <a:gd name="connsiteY2" fmla="*/ 288925 h 571500"/>
              <a:gd name="connsiteX3" fmla="*/ 171450 w 301625"/>
              <a:gd name="connsiteY3" fmla="*/ 377825 h 571500"/>
              <a:gd name="connsiteX4" fmla="*/ 228600 w 301625"/>
              <a:gd name="connsiteY4" fmla="*/ 434975 h 571500"/>
              <a:gd name="connsiteX5" fmla="*/ 295275 w 301625"/>
              <a:gd name="connsiteY5" fmla="*/ 434975 h 571500"/>
              <a:gd name="connsiteX6" fmla="*/ 295275 w 301625"/>
              <a:gd name="connsiteY6" fmla="*/ 571500 h 571500"/>
              <a:gd name="connsiteX7" fmla="*/ 152400 w 301625"/>
              <a:gd name="connsiteY7" fmla="*/ 571500 h 571500"/>
              <a:gd name="connsiteX8" fmla="*/ 15875 w 301625"/>
              <a:gd name="connsiteY8" fmla="*/ 434975 h 571500"/>
              <a:gd name="connsiteX9" fmla="*/ 0 w 301625"/>
              <a:gd name="connsiteY9" fmla="*/ 371475 h 571500"/>
              <a:gd name="connsiteX10" fmla="*/ 0 w 301625"/>
              <a:gd name="connsiteY10" fmla="*/ 0 h 571500"/>
              <a:gd name="connsiteX11" fmla="*/ 301625 w 301625"/>
              <a:gd name="connsiteY11" fmla="*/ 0 h 571500"/>
              <a:gd name="connsiteX0" fmla="*/ 301625 w 301625"/>
              <a:gd name="connsiteY0" fmla="*/ 0 h 571500"/>
              <a:gd name="connsiteX1" fmla="*/ 301625 w 301625"/>
              <a:gd name="connsiteY1" fmla="*/ 288925 h 571500"/>
              <a:gd name="connsiteX2" fmla="*/ 171450 w 301625"/>
              <a:gd name="connsiteY2" fmla="*/ 288925 h 571500"/>
              <a:gd name="connsiteX3" fmla="*/ 171450 w 301625"/>
              <a:gd name="connsiteY3" fmla="*/ 377825 h 571500"/>
              <a:gd name="connsiteX4" fmla="*/ 228600 w 301625"/>
              <a:gd name="connsiteY4" fmla="*/ 434975 h 571500"/>
              <a:gd name="connsiteX5" fmla="*/ 295275 w 301625"/>
              <a:gd name="connsiteY5" fmla="*/ 434975 h 571500"/>
              <a:gd name="connsiteX6" fmla="*/ 295275 w 301625"/>
              <a:gd name="connsiteY6" fmla="*/ 571500 h 571500"/>
              <a:gd name="connsiteX7" fmla="*/ 152400 w 301625"/>
              <a:gd name="connsiteY7" fmla="*/ 571500 h 571500"/>
              <a:gd name="connsiteX8" fmla="*/ 15875 w 301625"/>
              <a:gd name="connsiteY8" fmla="*/ 434975 h 571500"/>
              <a:gd name="connsiteX9" fmla="*/ 0 w 301625"/>
              <a:gd name="connsiteY9" fmla="*/ 371475 h 571500"/>
              <a:gd name="connsiteX10" fmla="*/ 0 w 301625"/>
              <a:gd name="connsiteY10" fmla="*/ 0 h 571500"/>
              <a:gd name="connsiteX11" fmla="*/ 301625 w 301625"/>
              <a:gd name="connsiteY11" fmla="*/ 0 h 571500"/>
              <a:gd name="connsiteX0" fmla="*/ 301625 w 301625"/>
              <a:gd name="connsiteY0" fmla="*/ 0 h 582099"/>
              <a:gd name="connsiteX1" fmla="*/ 301625 w 301625"/>
              <a:gd name="connsiteY1" fmla="*/ 288925 h 582099"/>
              <a:gd name="connsiteX2" fmla="*/ 171450 w 301625"/>
              <a:gd name="connsiteY2" fmla="*/ 288925 h 582099"/>
              <a:gd name="connsiteX3" fmla="*/ 171450 w 301625"/>
              <a:gd name="connsiteY3" fmla="*/ 377825 h 582099"/>
              <a:gd name="connsiteX4" fmla="*/ 228600 w 301625"/>
              <a:gd name="connsiteY4" fmla="*/ 434975 h 582099"/>
              <a:gd name="connsiteX5" fmla="*/ 295275 w 301625"/>
              <a:gd name="connsiteY5" fmla="*/ 434975 h 582099"/>
              <a:gd name="connsiteX6" fmla="*/ 295275 w 301625"/>
              <a:gd name="connsiteY6" fmla="*/ 571500 h 582099"/>
              <a:gd name="connsiteX7" fmla="*/ 152400 w 301625"/>
              <a:gd name="connsiteY7" fmla="*/ 571500 h 582099"/>
              <a:gd name="connsiteX8" fmla="*/ 111125 w 301625"/>
              <a:gd name="connsiteY8" fmla="*/ 558800 h 582099"/>
              <a:gd name="connsiteX9" fmla="*/ 15875 w 301625"/>
              <a:gd name="connsiteY9" fmla="*/ 434975 h 582099"/>
              <a:gd name="connsiteX10" fmla="*/ 0 w 301625"/>
              <a:gd name="connsiteY10" fmla="*/ 371475 h 582099"/>
              <a:gd name="connsiteX11" fmla="*/ 0 w 301625"/>
              <a:gd name="connsiteY11" fmla="*/ 0 h 582099"/>
              <a:gd name="connsiteX12" fmla="*/ 301625 w 301625"/>
              <a:gd name="connsiteY12" fmla="*/ 0 h 582099"/>
              <a:gd name="connsiteX0" fmla="*/ 301625 w 315464"/>
              <a:gd name="connsiteY0" fmla="*/ 0 h 573722"/>
              <a:gd name="connsiteX1" fmla="*/ 301625 w 315464"/>
              <a:gd name="connsiteY1" fmla="*/ 288925 h 573722"/>
              <a:gd name="connsiteX2" fmla="*/ 171450 w 315464"/>
              <a:gd name="connsiteY2" fmla="*/ 288925 h 573722"/>
              <a:gd name="connsiteX3" fmla="*/ 171450 w 315464"/>
              <a:gd name="connsiteY3" fmla="*/ 377825 h 573722"/>
              <a:gd name="connsiteX4" fmla="*/ 228600 w 315464"/>
              <a:gd name="connsiteY4" fmla="*/ 434975 h 573722"/>
              <a:gd name="connsiteX5" fmla="*/ 295275 w 315464"/>
              <a:gd name="connsiteY5" fmla="*/ 434975 h 573722"/>
              <a:gd name="connsiteX6" fmla="*/ 295275 w 315464"/>
              <a:gd name="connsiteY6" fmla="*/ 571500 h 573722"/>
              <a:gd name="connsiteX7" fmla="*/ 152400 w 315464"/>
              <a:gd name="connsiteY7" fmla="*/ 571500 h 573722"/>
              <a:gd name="connsiteX8" fmla="*/ 111125 w 315464"/>
              <a:gd name="connsiteY8" fmla="*/ 558800 h 573722"/>
              <a:gd name="connsiteX9" fmla="*/ 15875 w 315464"/>
              <a:gd name="connsiteY9" fmla="*/ 434975 h 573722"/>
              <a:gd name="connsiteX10" fmla="*/ 0 w 315464"/>
              <a:gd name="connsiteY10" fmla="*/ 371475 h 573722"/>
              <a:gd name="connsiteX11" fmla="*/ 0 w 315464"/>
              <a:gd name="connsiteY11" fmla="*/ 0 h 573722"/>
              <a:gd name="connsiteX12" fmla="*/ 301625 w 315464"/>
              <a:gd name="connsiteY12" fmla="*/ 0 h 573722"/>
              <a:gd name="connsiteX0" fmla="*/ 301625 w 301625"/>
              <a:gd name="connsiteY0" fmla="*/ 0 h 573722"/>
              <a:gd name="connsiteX1" fmla="*/ 301625 w 301625"/>
              <a:gd name="connsiteY1" fmla="*/ 288925 h 573722"/>
              <a:gd name="connsiteX2" fmla="*/ 171450 w 301625"/>
              <a:gd name="connsiteY2" fmla="*/ 288925 h 573722"/>
              <a:gd name="connsiteX3" fmla="*/ 171450 w 301625"/>
              <a:gd name="connsiteY3" fmla="*/ 377825 h 573722"/>
              <a:gd name="connsiteX4" fmla="*/ 228600 w 301625"/>
              <a:gd name="connsiteY4" fmla="*/ 434975 h 573722"/>
              <a:gd name="connsiteX5" fmla="*/ 295275 w 301625"/>
              <a:gd name="connsiteY5" fmla="*/ 434975 h 573722"/>
              <a:gd name="connsiteX6" fmla="*/ 295275 w 301625"/>
              <a:gd name="connsiteY6" fmla="*/ 571500 h 573722"/>
              <a:gd name="connsiteX7" fmla="*/ 152400 w 301625"/>
              <a:gd name="connsiteY7" fmla="*/ 571500 h 573722"/>
              <a:gd name="connsiteX8" fmla="*/ 111125 w 301625"/>
              <a:gd name="connsiteY8" fmla="*/ 558800 h 573722"/>
              <a:gd name="connsiteX9" fmla="*/ 15875 w 301625"/>
              <a:gd name="connsiteY9" fmla="*/ 434975 h 573722"/>
              <a:gd name="connsiteX10" fmla="*/ 0 w 301625"/>
              <a:gd name="connsiteY10" fmla="*/ 371475 h 573722"/>
              <a:gd name="connsiteX11" fmla="*/ 0 w 301625"/>
              <a:gd name="connsiteY11" fmla="*/ 0 h 573722"/>
              <a:gd name="connsiteX12" fmla="*/ 301625 w 301625"/>
              <a:gd name="connsiteY12" fmla="*/ 0 h 573722"/>
              <a:gd name="connsiteX0" fmla="*/ 301625 w 301625"/>
              <a:gd name="connsiteY0" fmla="*/ 0 h 573722"/>
              <a:gd name="connsiteX1" fmla="*/ 301625 w 301625"/>
              <a:gd name="connsiteY1" fmla="*/ 288925 h 573722"/>
              <a:gd name="connsiteX2" fmla="*/ 171450 w 301625"/>
              <a:gd name="connsiteY2" fmla="*/ 288925 h 573722"/>
              <a:gd name="connsiteX3" fmla="*/ 171450 w 301625"/>
              <a:gd name="connsiteY3" fmla="*/ 377825 h 573722"/>
              <a:gd name="connsiteX4" fmla="*/ 228600 w 301625"/>
              <a:gd name="connsiteY4" fmla="*/ 434975 h 573722"/>
              <a:gd name="connsiteX5" fmla="*/ 295275 w 301625"/>
              <a:gd name="connsiteY5" fmla="*/ 434975 h 573722"/>
              <a:gd name="connsiteX6" fmla="*/ 295275 w 301625"/>
              <a:gd name="connsiteY6" fmla="*/ 571500 h 573722"/>
              <a:gd name="connsiteX7" fmla="*/ 152400 w 301625"/>
              <a:gd name="connsiteY7" fmla="*/ 571500 h 573722"/>
              <a:gd name="connsiteX8" fmla="*/ 111125 w 301625"/>
              <a:gd name="connsiteY8" fmla="*/ 558800 h 573722"/>
              <a:gd name="connsiteX9" fmla="*/ 15875 w 301625"/>
              <a:gd name="connsiteY9" fmla="*/ 434975 h 573722"/>
              <a:gd name="connsiteX10" fmla="*/ 0 w 301625"/>
              <a:gd name="connsiteY10" fmla="*/ 371475 h 573722"/>
              <a:gd name="connsiteX11" fmla="*/ 0 w 301625"/>
              <a:gd name="connsiteY11" fmla="*/ 0 h 573722"/>
              <a:gd name="connsiteX12" fmla="*/ 301625 w 301625"/>
              <a:gd name="connsiteY12" fmla="*/ 0 h 573722"/>
              <a:gd name="connsiteX0" fmla="*/ 301625 w 301625"/>
              <a:gd name="connsiteY0" fmla="*/ 0 h 573722"/>
              <a:gd name="connsiteX1" fmla="*/ 301625 w 301625"/>
              <a:gd name="connsiteY1" fmla="*/ 288925 h 573722"/>
              <a:gd name="connsiteX2" fmla="*/ 171450 w 301625"/>
              <a:gd name="connsiteY2" fmla="*/ 288925 h 573722"/>
              <a:gd name="connsiteX3" fmla="*/ 171450 w 301625"/>
              <a:gd name="connsiteY3" fmla="*/ 377825 h 573722"/>
              <a:gd name="connsiteX4" fmla="*/ 228600 w 301625"/>
              <a:gd name="connsiteY4" fmla="*/ 434975 h 573722"/>
              <a:gd name="connsiteX5" fmla="*/ 295275 w 301625"/>
              <a:gd name="connsiteY5" fmla="*/ 434975 h 573722"/>
              <a:gd name="connsiteX6" fmla="*/ 295275 w 301625"/>
              <a:gd name="connsiteY6" fmla="*/ 571500 h 573722"/>
              <a:gd name="connsiteX7" fmla="*/ 152400 w 301625"/>
              <a:gd name="connsiteY7" fmla="*/ 571500 h 573722"/>
              <a:gd name="connsiteX8" fmla="*/ 111125 w 301625"/>
              <a:gd name="connsiteY8" fmla="*/ 558800 h 573722"/>
              <a:gd name="connsiteX9" fmla="*/ 15875 w 301625"/>
              <a:gd name="connsiteY9" fmla="*/ 434975 h 573722"/>
              <a:gd name="connsiteX10" fmla="*/ 0 w 301625"/>
              <a:gd name="connsiteY10" fmla="*/ 371475 h 573722"/>
              <a:gd name="connsiteX11" fmla="*/ 0 w 301625"/>
              <a:gd name="connsiteY11" fmla="*/ 0 h 573722"/>
              <a:gd name="connsiteX12" fmla="*/ 301625 w 301625"/>
              <a:gd name="connsiteY12" fmla="*/ 0 h 573722"/>
              <a:gd name="connsiteX0" fmla="*/ 301625 w 301625"/>
              <a:gd name="connsiteY0" fmla="*/ 0 h 573722"/>
              <a:gd name="connsiteX1" fmla="*/ 301625 w 301625"/>
              <a:gd name="connsiteY1" fmla="*/ 288925 h 573722"/>
              <a:gd name="connsiteX2" fmla="*/ 171450 w 301625"/>
              <a:gd name="connsiteY2" fmla="*/ 288925 h 573722"/>
              <a:gd name="connsiteX3" fmla="*/ 171450 w 301625"/>
              <a:gd name="connsiteY3" fmla="*/ 377825 h 573722"/>
              <a:gd name="connsiteX4" fmla="*/ 228600 w 301625"/>
              <a:gd name="connsiteY4" fmla="*/ 434975 h 573722"/>
              <a:gd name="connsiteX5" fmla="*/ 295275 w 301625"/>
              <a:gd name="connsiteY5" fmla="*/ 434975 h 573722"/>
              <a:gd name="connsiteX6" fmla="*/ 295275 w 301625"/>
              <a:gd name="connsiteY6" fmla="*/ 571500 h 573722"/>
              <a:gd name="connsiteX7" fmla="*/ 152400 w 301625"/>
              <a:gd name="connsiteY7" fmla="*/ 571500 h 573722"/>
              <a:gd name="connsiteX8" fmla="*/ 111125 w 301625"/>
              <a:gd name="connsiteY8" fmla="*/ 558800 h 573722"/>
              <a:gd name="connsiteX9" fmla="*/ 15875 w 301625"/>
              <a:gd name="connsiteY9" fmla="*/ 434975 h 573722"/>
              <a:gd name="connsiteX10" fmla="*/ 0 w 301625"/>
              <a:gd name="connsiteY10" fmla="*/ 371475 h 573722"/>
              <a:gd name="connsiteX11" fmla="*/ 0 w 301625"/>
              <a:gd name="connsiteY11" fmla="*/ 0 h 573722"/>
              <a:gd name="connsiteX12" fmla="*/ 301625 w 301625"/>
              <a:gd name="connsiteY12" fmla="*/ 0 h 573722"/>
              <a:gd name="connsiteX0" fmla="*/ 301625 w 301625"/>
              <a:gd name="connsiteY0" fmla="*/ 0 h 573722"/>
              <a:gd name="connsiteX1" fmla="*/ 301625 w 301625"/>
              <a:gd name="connsiteY1" fmla="*/ 288925 h 573722"/>
              <a:gd name="connsiteX2" fmla="*/ 171450 w 301625"/>
              <a:gd name="connsiteY2" fmla="*/ 288925 h 573722"/>
              <a:gd name="connsiteX3" fmla="*/ 176213 w 301625"/>
              <a:gd name="connsiteY3" fmla="*/ 380206 h 573722"/>
              <a:gd name="connsiteX4" fmla="*/ 228600 w 301625"/>
              <a:gd name="connsiteY4" fmla="*/ 434975 h 573722"/>
              <a:gd name="connsiteX5" fmla="*/ 295275 w 301625"/>
              <a:gd name="connsiteY5" fmla="*/ 434975 h 573722"/>
              <a:gd name="connsiteX6" fmla="*/ 295275 w 301625"/>
              <a:gd name="connsiteY6" fmla="*/ 571500 h 573722"/>
              <a:gd name="connsiteX7" fmla="*/ 152400 w 301625"/>
              <a:gd name="connsiteY7" fmla="*/ 571500 h 573722"/>
              <a:gd name="connsiteX8" fmla="*/ 111125 w 301625"/>
              <a:gd name="connsiteY8" fmla="*/ 558800 h 573722"/>
              <a:gd name="connsiteX9" fmla="*/ 15875 w 301625"/>
              <a:gd name="connsiteY9" fmla="*/ 434975 h 573722"/>
              <a:gd name="connsiteX10" fmla="*/ 0 w 301625"/>
              <a:gd name="connsiteY10" fmla="*/ 371475 h 573722"/>
              <a:gd name="connsiteX11" fmla="*/ 0 w 301625"/>
              <a:gd name="connsiteY11" fmla="*/ 0 h 573722"/>
              <a:gd name="connsiteX12" fmla="*/ 301625 w 301625"/>
              <a:gd name="connsiteY12" fmla="*/ 0 h 573722"/>
              <a:gd name="connsiteX0" fmla="*/ 301625 w 301625"/>
              <a:gd name="connsiteY0" fmla="*/ 0 h 573722"/>
              <a:gd name="connsiteX1" fmla="*/ 301625 w 301625"/>
              <a:gd name="connsiteY1" fmla="*/ 288925 h 573722"/>
              <a:gd name="connsiteX2" fmla="*/ 171450 w 301625"/>
              <a:gd name="connsiteY2" fmla="*/ 288925 h 573722"/>
              <a:gd name="connsiteX3" fmla="*/ 176213 w 301625"/>
              <a:gd name="connsiteY3" fmla="*/ 380206 h 573722"/>
              <a:gd name="connsiteX4" fmla="*/ 295275 w 301625"/>
              <a:gd name="connsiteY4" fmla="*/ 434975 h 573722"/>
              <a:gd name="connsiteX5" fmla="*/ 295275 w 301625"/>
              <a:gd name="connsiteY5" fmla="*/ 571500 h 573722"/>
              <a:gd name="connsiteX6" fmla="*/ 152400 w 301625"/>
              <a:gd name="connsiteY6" fmla="*/ 571500 h 573722"/>
              <a:gd name="connsiteX7" fmla="*/ 111125 w 301625"/>
              <a:gd name="connsiteY7" fmla="*/ 558800 h 573722"/>
              <a:gd name="connsiteX8" fmla="*/ 15875 w 301625"/>
              <a:gd name="connsiteY8" fmla="*/ 434975 h 573722"/>
              <a:gd name="connsiteX9" fmla="*/ 0 w 301625"/>
              <a:gd name="connsiteY9" fmla="*/ 371475 h 573722"/>
              <a:gd name="connsiteX10" fmla="*/ 0 w 301625"/>
              <a:gd name="connsiteY10" fmla="*/ 0 h 573722"/>
              <a:gd name="connsiteX11" fmla="*/ 301625 w 301625"/>
              <a:gd name="connsiteY11" fmla="*/ 0 h 573722"/>
              <a:gd name="connsiteX0" fmla="*/ 301625 w 301625"/>
              <a:gd name="connsiteY0" fmla="*/ 0 h 573722"/>
              <a:gd name="connsiteX1" fmla="*/ 301625 w 301625"/>
              <a:gd name="connsiteY1" fmla="*/ 288925 h 573722"/>
              <a:gd name="connsiteX2" fmla="*/ 171450 w 301625"/>
              <a:gd name="connsiteY2" fmla="*/ 288925 h 573722"/>
              <a:gd name="connsiteX3" fmla="*/ 176213 w 301625"/>
              <a:gd name="connsiteY3" fmla="*/ 380206 h 573722"/>
              <a:gd name="connsiteX4" fmla="*/ 295275 w 301625"/>
              <a:gd name="connsiteY4" fmla="*/ 434975 h 573722"/>
              <a:gd name="connsiteX5" fmla="*/ 295275 w 301625"/>
              <a:gd name="connsiteY5" fmla="*/ 571500 h 573722"/>
              <a:gd name="connsiteX6" fmla="*/ 152400 w 301625"/>
              <a:gd name="connsiteY6" fmla="*/ 571500 h 573722"/>
              <a:gd name="connsiteX7" fmla="*/ 111125 w 301625"/>
              <a:gd name="connsiteY7" fmla="*/ 558800 h 573722"/>
              <a:gd name="connsiteX8" fmla="*/ 15875 w 301625"/>
              <a:gd name="connsiteY8" fmla="*/ 434975 h 573722"/>
              <a:gd name="connsiteX9" fmla="*/ 0 w 301625"/>
              <a:gd name="connsiteY9" fmla="*/ 371475 h 573722"/>
              <a:gd name="connsiteX10" fmla="*/ 0 w 301625"/>
              <a:gd name="connsiteY10" fmla="*/ 0 h 573722"/>
              <a:gd name="connsiteX11" fmla="*/ 301625 w 301625"/>
              <a:gd name="connsiteY11" fmla="*/ 0 h 573722"/>
              <a:gd name="connsiteX0" fmla="*/ 301625 w 301625"/>
              <a:gd name="connsiteY0" fmla="*/ 0 h 573722"/>
              <a:gd name="connsiteX1" fmla="*/ 301625 w 301625"/>
              <a:gd name="connsiteY1" fmla="*/ 288925 h 573722"/>
              <a:gd name="connsiteX2" fmla="*/ 171450 w 301625"/>
              <a:gd name="connsiteY2" fmla="*/ 288925 h 573722"/>
              <a:gd name="connsiteX3" fmla="*/ 295275 w 301625"/>
              <a:gd name="connsiteY3" fmla="*/ 434975 h 573722"/>
              <a:gd name="connsiteX4" fmla="*/ 295275 w 301625"/>
              <a:gd name="connsiteY4" fmla="*/ 571500 h 573722"/>
              <a:gd name="connsiteX5" fmla="*/ 152400 w 301625"/>
              <a:gd name="connsiteY5" fmla="*/ 571500 h 573722"/>
              <a:gd name="connsiteX6" fmla="*/ 111125 w 301625"/>
              <a:gd name="connsiteY6" fmla="*/ 558800 h 573722"/>
              <a:gd name="connsiteX7" fmla="*/ 15875 w 301625"/>
              <a:gd name="connsiteY7" fmla="*/ 434975 h 573722"/>
              <a:gd name="connsiteX8" fmla="*/ 0 w 301625"/>
              <a:gd name="connsiteY8" fmla="*/ 371475 h 573722"/>
              <a:gd name="connsiteX9" fmla="*/ 0 w 301625"/>
              <a:gd name="connsiteY9" fmla="*/ 0 h 573722"/>
              <a:gd name="connsiteX10" fmla="*/ 301625 w 301625"/>
              <a:gd name="connsiteY10" fmla="*/ 0 h 573722"/>
              <a:gd name="connsiteX0" fmla="*/ 301625 w 301625"/>
              <a:gd name="connsiteY0" fmla="*/ 0 h 573722"/>
              <a:gd name="connsiteX1" fmla="*/ 301625 w 301625"/>
              <a:gd name="connsiteY1" fmla="*/ 288925 h 573722"/>
              <a:gd name="connsiteX2" fmla="*/ 171450 w 301625"/>
              <a:gd name="connsiteY2" fmla="*/ 288925 h 573722"/>
              <a:gd name="connsiteX3" fmla="*/ 295275 w 301625"/>
              <a:gd name="connsiteY3" fmla="*/ 434975 h 573722"/>
              <a:gd name="connsiteX4" fmla="*/ 295275 w 301625"/>
              <a:gd name="connsiteY4" fmla="*/ 571500 h 573722"/>
              <a:gd name="connsiteX5" fmla="*/ 152400 w 301625"/>
              <a:gd name="connsiteY5" fmla="*/ 571500 h 573722"/>
              <a:gd name="connsiteX6" fmla="*/ 111125 w 301625"/>
              <a:gd name="connsiteY6" fmla="*/ 558800 h 573722"/>
              <a:gd name="connsiteX7" fmla="*/ 15875 w 301625"/>
              <a:gd name="connsiteY7" fmla="*/ 434975 h 573722"/>
              <a:gd name="connsiteX8" fmla="*/ 0 w 301625"/>
              <a:gd name="connsiteY8" fmla="*/ 371475 h 573722"/>
              <a:gd name="connsiteX9" fmla="*/ 0 w 301625"/>
              <a:gd name="connsiteY9" fmla="*/ 0 h 573722"/>
              <a:gd name="connsiteX10" fmla="*/ 301625 w 301625"/>
              <a:gd name="connsiteY10" fmla="*/ 0 h 573722"/>
              <a:gd name="connsiteX0" fmla="*/ 301625 w 301625"/>
              <a:gd name="connsiteY0" fmla="*/ 0 h 573722"/>
              <a:gd name="connsiteX1" fmla="*/ 301625 w 301625"/>
              <a:gd name="connsiteY1" fmla="*/ 288925 h 573722"/>
              <a:gd name="connsiteX2" fmla="*/ 171450 w 301625"/>
              <a:gd name="connsiteY2" fmla="*/ 288925 h 573722"/>
              <a:gd name="connsiteX3" fmla="*/ 295275 w 301625"/>
              <a:gd name="connsiteY3" fmla="*/ 434975 h 573722"/>
              <a:gd name="connsiteX4" fmla="*/ 295275 w 301625"/>
              <a:gd name="connsiteY4" fmla="*/ 571500 h 573722"/>
              <a:gd name="connsiteX5" fmla="*/ 152400 w 301625"/>
              <a:gd name="connsiteY5" fmla="*/ 571500 h 573722"/>
              <a:gd name="connsiteX6" fmla="*/ 111125 w 301625"/>
              <a:gd name="connsiteY6" fmla="*/ 558800 h 573722"/>
              <a:gd name="connsiteX7" fmla="*/ 15875 w 301625"/>
              <a:gd name="connsiteY7" fmla="*/ 434975 h 573722"/>
              <a:gd name="connsiteX8" fmla="*/ 0 w 301625"/>
              <a:gd name="connsiteY8" fmla="*/ 371475 h 573722"/>
              <a:gd name="connsiteX9" fmla="*/ 0 w 301625"/>
              <a:gd name="connsiteY9" fmla="*/ 0 h 573722"/>
              <a:gd name="connsiteX10" fmla="*/ 301625 w 301625"/>
              <a:gd name="connsiteY10" fmla="*/ 0 h 573722"/>
              <a:gd name="connsiteX0" fmla="*/ 301625 w 301625"/>
              <a:gd name="connsiteY0" fmla="*/ 0 h 573722"/>
              <a:gd name="connsiteX1" fmla="*/ 301625 w 301625"/>
              <a:gd name="connsiteY1" fmla="*/ 288925 h 573722"/>
              <a:gd name="connsiteX2" fmla="*/ 171450 w 301625"/>
              <a:gd name="connsiteY2" fmla="*/ 288925 h 573722"/>
              <a:gd name="connsiteX3" fmla="*/ 295275 w 301625"/>
              <a:gd name="connsiteY3" fmla="*/ 434975 h 573722"/>
              <a:gd name="connsiteX4" fmla="*/ 295275 w 301625"/>
              <a:gd name="connsiteY4" fmla="*/ 571500 h 573722"/>
              <a:gd name="connsiteX5" fmla="*/ 152400 w 301625"/>
              <a:gd name="connsiteY5" fmla="*/ 571500 h 573722"/>
              <a:gd name="connsiteX6" fmla="*/ 111125 w 301625"/>
              <a:gd name="connsiteY6" fmla="*/ 558800 h 573722"/>
              <a:gd name="connsiteX7" fmla="*/ 15875 w 301625"/>
              <a:gd name="connsiteY7" fmla="*/ 434975 h 573722"/>
              <a:gd name="connsiteX8" fmla="*/ 0 w 301625"/>
              <a:gd name="connsiteY8" fmla="*/ 371475 h 573722"/>
              <a:gd name="connsiteX9" fmla="*/ 0 w 301625"/>
              <a:gd name="connsiteY9" fmla="*/ 0 h 573722"/>
              <a:gd name="connsiteX10" fmla="*/ 301625 w 301625"/>
              <a:gd name="connsiteY10" fmla="*/ 0 h 573722"/>
              <a:gd name="connsiteX0" fmla="*/ 301625 w 301625"/>
              <a:gd name="connsiteY0" fmla="*/ 0 h 573722"/>
              <a:gd name="connsiteX1" fmla="*/ 301625 w 301625"/>
              <a:gd name="connsiteY1" fmla="*/ 288925 h 573722"/>
              <a:gd name="connsiteX2" fmla="*/ 171450 w 301625"/>
              <a:gd name="connsiteY2" fmla="*/ 288925 h 573722"/>
              <a:gd name="connsiteX3" fmla="*/ 295275 w 301625"/>
              <a:gd name="connsiteY3" fmla="*/ 434975 h 573722"/>
              <a:gd name="connsiteX4" fmla="*/ 295275 w 301625"/>
              <a:gd name="connsiteY4" fmla="*/ 571500 h 573722"/>
              <a:gd name="connsiteX5" fmla="*/ 152400 w 301625"/>
              <a:gd name="connsiteY5" fmla="*/ 571500 h 573722"/>
              <a:gd name="connsiteX6" fmla="*/ 111125 w 301625"/>
              <a:gd name="connsiteY6" fmla="*/ 558800 h 573722"/>
              <a:gd name="connsiteX7" fmla="*/ 15875 w 301625"/>
              <a:gd name="connsiteY7" fmla="*/ 434975 h 573722"/>
              <a:gd name="connsiteX8" fmla="*/ 0 w 301625"/>
              <a:gd name="connsiteY8" fmla="*/ 371475 h 573722"/>
              <a:gd name="connsiteX9" fmla="*/ 0 w 301625"/>
              <a:gd name="connsiteY9" fmla="*/ 0 h 573722"/>
              <a:gd name="connsiteX10" fmla="*/ 301625 w 301625"/>
              <a:gd name="connsiteY10" fmla="*/ 0 h 573722"/>
              <a:gd name="connsiteX0" fmla="*/ 301625 w 301625"/>
              <a:gd name="connsiteY0" fmla="*/ 0 h 582550"/>
              <a:gd name="connsiteX1" fmla="*/ 301625 w 301625"/>
              <a:gd name="connsiteY1" fmla="*/ 288925 h 582550"/>
              <a:gd name="connsiteX2" fmla="*/ 171450 w 301625"/>
              <a:gd name="connsiteY2" fmla="*/ 288925 h 582550"/>
              <a:gd name="connsiteX3" fmla="*/ 295275 w 301625"/>
              <a:gd name="connsiteY3" fmla="*/ 434975 h 582550"/>
              <a:gd name="connsiteX4" fmla="*/ 295275 w 301625"/>
              <a:gd name="connsiteY4" fmla="*/ 571500 h 582550"/>
              <a:gd name="connsiteX5" fmla="*/ 111125 w 301625"/>
              <a:gd name="connsiteY5" fmla="*/ 558800 h 582550"/>
              <a:gd name="connsiteX6" fmla="*/ 15875 w 301625"/>
              <a:gd name="connsiteY6" fmla="*/ 434975 h 582550"/>
              <a:gd name="connsiteX7" fmla="*/ 0 w 301625"/>
              <a:gd name="connsiteY7" fmla="*/ 371475 h 582550"/>
              <a:gd name="connsiteX8" fmla="*/ 0 w 301625"/>
              <a:gd name="connsiteY8" fmla="*/ 0 h 582550"/>
              <a:gd name="connsiteX9" fmla="*/ 301625 w 301625"/>
              <a:gd name="connsiteY9" fmla="*/ 0 h 582550"/>
              <a:gd name="connsiteX0" fmla="*/ 301625 w 301625"/>
              <a:gd name="connsiteY0" fmla="*/ 0 h 573399"/>
              <a:gd name="connsiteX1" fmla="*/ 301625 w 301625"/>
              <a:gd name="connsiteY1" fmla="*/ 288925 h 573399"/>
              <a:gd name="connsiteX2" fmla="*/ 171450 w 301625"/>
              <a:gd name="connsiteY2" fmla="*/ 288925 h 573399"/>
              <a:gd name="connsiteX3" fmla="*/ 295275 w 301625"/>
              <a:gd name="connsiteY3" fmla="*/ 434975 h 573399"/>
              <a:gd name="connsiteX4" fmla="*/ 295275 w 301625"/>
              <a:gd name="connsiteY4" fmla="*/ 571500 h 573399"/>
              <a:gd name="connsiteX5" fmla="*/ 111125 w 301625"/>
              <a:gd name="connsiteY5" fmla="*/ 558800 h 573399"/>
              <a:gd name="connsiteX6" fmla="*/ 15875 w 301625"/>
              <a:gd name="connsiteY6" fmla="*/ 434975 h 573399"/>
              <a:gd name="connsiteX7" fmla="*/ 0 w 301625"/>
              <a:gd name="connsiteY7" fmla="*/ 371475 h 573399"/>
              <a:gd name="connsiteX8" fmla="*/ 0 w 301625"/>
              <a:gd name="connsiteY8" fmla="*/ 0 h 573399"/>
              <a:gd name="connsiteX9" fmla="*/ 301625 w 301625"/>
              <a:gd name="connsiteY9" fmla="*/ 0 h 573399"/>
              <a:gd name="connsiteX0" fmla="*/ 301625 w 301625"/>
              <a:gd name="connsiteY0" fmla="*/ 0 h 573399"/>
              <a:gd name="connsiteX1" fmla="*/ 301625 w 301625"/>
              <a:gd name="connsiteY1" fmla="*/ 288925 h 573399"/>
              <a:gd name="connsiteX2" fmla="*/ 171450 w 301625"/>
              <a:gd name="connsiteY2" fmla="*/ 288925 h 573399"/>
              <a:gd name="connsiteX3" fmla="*/ 295275 w 301625"/>
              <a:gd name="connsiteY3" fmla="*/ 434975 h 573399"/>
              <a:gd name="connsiteX4" fmla="*/ 295275 w 301625"/>
              <a:gd name="connsiteY4" fmla="*/ 571500 h 573399"/>
              <a:gd name="connsiteX5" fmla="*/ 111125 w 301625"/>
              <a:gd name="connsiteY5" fmla="*/ 558800 h 573399"/>
              <a:gd name="connsiteX6" fmla="*/ 15875 w 301625"/>
              <a:gd name="connsiteY6" fmla="*/ 434975 h 573399"/>
              <a:gd name="connsiteX7" fmla="*/ 0 w 301625"/>
              <a:gd name="connsiteY7" fmla="*/ 371475 h 573399"/>
              <a:gd name="connsiteX8" fmla="*/ 0 w 301625"/>
              <a:gd name="connsiteY8" fmla="*/ 0 h 573399"/>
              <a:gd name="connsiteX9" fmla="*/ 301625 w 301625"/>
              <a:gd name="connsiteY9" fmla="*/ 0 h 573399"/>
              <a:gd name="connsiteX0" fmla="*/ 301625 w 301625"/>
              <a:gd name="connsiteY0" fmla="*/ 0 h 577554"/>
              <a:gd name="connsiteX1" fmla="*/ 301625 w 301625"/>
              <a:gd name="connsiteY1" fmla="*/ 288925 h 577554"/>
              <a:gd name="connsiteX2" fmla="*/ 171450 w 301625"/>
              <a:gd name="connsiteY2" fmla="*/ 288925 h 577554"/>
              <a:gd name="connsiteX3" fmla="*/ 295275 w 301625"/>
              <a:gd name="connsiteY3" fmla="*/ 434975 h 577554"/>
              <a:gd name="connsiteX4" fmla="*/ 295275 w 301625"/>
              <a:gd name="connsiteY4" fmla="*/ 571500 h 577554"/>
              <a:gd name="connsiteX5" fmla="*/ 111125 w 301625"/>
              <a:gd name="connsiteY5" fmla="*/ 558800 h 577554"/>
              <a:gd name="connsiteX6" fmla="*/ 0 w 301625"/>
              <a:gd name="connsiteY6" fmla="*/ 371475 h 577554"/>
              <a:gd name="connsiteX7" fmla="*/ 0 w 301625"/>
              <a:gd name="connsiteY7" fmla="*/ 0 h 577554"/>
              <a:gd name="connsiteX8" fmla="*/ 301625 w 301625"/>
              <a:gd name="connsiteY8" fmla="*/ 0 h 577554"/>
              <a:gd name="connsiteX0" fmla="*/ 301625 w 301625"/>
              <a:gd name="connsiteY0" fmla="*/ 0 h 577554"/>
              <a:gd name="connsiteX1" fmla="*/ 301625 w 301625"/>
              <a:gd name="connsiteY1" fmla="*/ 288925 h 577554"/>
              <a:gd name="connsiteX2" fmla="*/ 171450 w 301625"/>
              <a:gd name="connsiteY2" fmla="*/ 288925 h 577554"/>
              <a:gd name="connsiteX3" fmla="*/ 295275 w 301625"/>
              <a:gd name="connsiteY3" fmla="*/ 434975 h 577554"/>
              <a:gd name="connsiteX4" fmla="*/ 295275 w 301625"/>
              <a:gd name="connsiteY4" fmla="*/ 571500 h 577554"/>
              <a:gd name="connsiteX5" fmla="*/ 111125 w 301625"/>
              <a:gd name="connsiteY5" fmla="*/ 558800 h 577554"/>
              <a:gd name="connsiteX6" fmla="*/ 0 w 301625"/>
              <a:gd name="connsiteY6" fmla="*/ 371475 h 577554"/>
              <a:gd name="connsiteX7" fmla="*/ 0 w 301625"/>
              <a:gd name="connsiteY7" fmla="*/ 0 h 577554"/>
              <a:gd name="connsiteX8" fmla="*/ 301625 w 301625"/>
              <a:gd name="connsiteY8" fmla="*/ 0 h 577554"/>
              <a:gd name="connsiteX0" fmla="*/ 301625 w 301625"/>
              <a:gd name="connsiteY0" fmla="*/ 0 h 571500"/>
              <a:gd name="connsiteX1" fmla="*/ 301625 w 301625"/>
              <a:gd name="connsiteY1" fmla="*/ 288925 h 571500"/>
              <a:gd name="connsiteX2" fmla="*/ 171450 w 301625"/>
              <a:gd name="connsiteY2" fmla="*/ 288925 h 571500"/>
              <a:gd name="connsiteX3" fmla="*/ 295275 w 301625"/>
              <a:gd name="connsiteY3" fmla="*/ 434975 h 571500"/>
              <a:gd name="connsiteX4" fmla="*/ 295275 w 301625"/>
              <a:gd name="connsiteY4" fmla="*/ 571500 h 571500"/>
              <a:gd name="connsiteX5" fmla="*/ 0 w 301625"/>
              <a:gd name="connsiteY5" fmla="*/ 371475 h 571500"/>
              <a:gd name="connsiteX6" fmla="*/ 0 w 301625"/>
              <a:gd name="connsiteY6" fmla="*/ 0 h 571500"/>
              <a:gd name="connsiteX7" fmla="*/ 301625 w 301625"/>
              <a:gd name="connsiteY7" fmla="*/ 0 h 571500"/>
              <a:gd name="connsiteX0" fmla="*/ 301625 w 301625"/>
              <a:gd name="connsiteY0" fmla="*/ 0 h 571512"/>
              <a:gd name="connsiteX1" fmla="*/ 301625 w 301625"/>
              <a:gd name="connsiteY1" fmla="*/ 288925 h 571512"/>
              <a:gd name="connsiteX2" fmla="*/ 171450 w 301625"/>
              <a:gd name="connsiteY2" fmla="*/ 288925 h 571512"/>
              <a:gd name="connsiteX3" fmla="*/ 295275 w 301625"/>
              <a:gd name="connsiteY3" fmla="*/ 434975 h 571512"/>
              <a:gd name="connsiteX4" fmla="*/ 295275 w 301625"/>
              <a:gd name="connsiteY4" fmla="*/ 571500 h 571512"/>
              <a:gd name="connsiteX5" fmla="*/ 0 w 301625"/>
              <a:gd name="connsiteY5" fmla="*/ 371475 h 571512"/>
              <a:gd name="connsiteX6" fmla="*/ 0 w 301625"/>
              <a:gd name="connsiteY6" fmla="*/ 0 h 571512"/>
              <a:gd name="connsiteX7" fmla="*/ 301625 w 301625"/>
              <a:gd name="connsiteY7" fmla="*/ 0 h 571512"/>
              <a:gd name="connsiteX0" fmla="*/ 301629 w 301629"/>
              <a:gd name="connsiteY0" fmla="*/ 0 h 571512"/>
              <a:gd name="connsiteX1" fmla="*/ 301629 w 301629"/>
              <a:gd name="connsiteY1" fmla="*/ 288925 h 571512"/>
              <a:gd name="connsiteX2" fmla="*/ 171454 w 301629"/>
              <a:gd name="connsiteY2" fmla="*/ 288925 h 571512"/>
              <a:gd name="connsiteX3" fmla="*/ 295279 w 301629"/>
              <a:gd name="connsiteY3" fmla="*/ 434975 h 571512"/>
              <a:gd name="connsiteX4" fmla="*/ 295279 w 301629"/>
              <a:gd name="connsiteY4" fmla="*/ 571500 h 571512"/>
              <a:gd name="connsiteX5" fmla="*/ 4 w 301629"/>
              <a:gd name="connsiteY5" fmla="*/ 371475 h 571512"/>
              <a:gd name="connsiteX6" fmla="*/ 4 w 301629"/>
              <a:gd name="connsiteY6" fmla="*/ 0 h 571512"/>
              <a:gd name="connsiteX7" fmla="*/ 301629 w 301629"/>
              <a:gd name="connsiteY7" fmla="*/ 0 h 571512"/>
              <a:gd name="connsiteX0" fmla="*/ 301629 w 301629"/>
              <a:gd name="connsiteY0" fmla="*/ 0 h 571512"/>
              <a:gd name="connsiteX1" fmla="*/ 301629 w 301629"/>
              <a:gd name="connsiteY1" fmla="*/ 288925 h 571512"/>
              <a:gd name="connsiteX2" fmla="*/ 171454 w 301629"/>
              <a:gd name="connsiteY2" fmla="*/ 288925 h 571512"/>
              <a:gd name="connsiteX3" fmla="*/ 295279 w 301629"/>
              <a:gd name="connsiteY3" fmla="*/ 434975 h 571512"/>
              <a:gd name="connsiteX4" fmla="*/ 295279 w 301629"/>
              <a:gd name="connsiteY4" fmla="*/ 571500 h 571512"/>
              <a:gd name="connsiteX5" fmla="*/ 4 w 301629"/>
              <a:gd name="connsiteY5" fmla="*/ 371475 h 571512"/>
              <a:gd name="connsiteX6" fmla="*/ 4 w 301629"/>
              <a:gd name="connsiteY6" fmla="*/ 0 h 571512"/>
              <a:gd name="connsiteX7" fmla="*/ 301629 w 301629"/>
              <a:gd name="connsiteY7" fmla="*/ 0 h 571512"/>
              <a:gd name="connsiteX0" fmla="*/ 301629 w 301629"/>
              <a:gd name="connsiteY0" fmla="*/ 0 h 571500"/>
              <a:gd name="connsiteX1" fmla="*/ 301629 w 301629"/>
              <a:gd name="connsiteY1" fmla="*/ 288925 h 571500"/>
              <a:gd name="connsiteX2" fmla="*/ 171454 w 301629"/>
              <a:gd name="connsiteY2" fmla="*/ 288925 h 571500"/>
              <a:gd name="connsiteX3" fmla="*/ 295279 w 301629"/>
              <a:gd name="connsiteY3" fmla="*/ 434975 h 571500"/>
              <a:gd name="connsiteX4" fmla="*/ 295279 w 301629"/>
              <a:gd name="connsiteY4" fmla="*/ 571500 h 571500"/>
              <a:gd name="connsiteX5" fmla="*/ 4 w 301629"/>
              <a:gd name="connsiteY5" fmla="*/ 0 h 571500"/>
              <a:gd name="connsiteX6" fmla="*/ 301629 w 301629"/>
              <a:gd name="connsiteY6" fmla="*/ 0 h 571500"/>
              <a:gd name="connsiteX0" fmla="*/ 301629 w 301629"/>
              <a:gd name="connsiteY0" fmla="*/ 0 h 571500"/>
              <a:gd name="connsiteX1" fmla="*/ 301629 w 301629"/>
              <a:gd name="connsiteY1" fmla="*/ 288925 h 571500"/>
              <a:gd name="connsiteX2" fmla="*/ 171454 w 301629"/>
              <a:gd name="connsiteY2" fmla="*/ 288925 h 571500"/>
              <a:gd name="connsiteX3" fmla="*/ 295279 w 301629"/>
              <a:gd name="connsiteY3" fmla="*/ 434975 h 571500"/>
              <a:gd name="connsiteX4" fmla="*/ 295279 w 301629"/>
              <a:gd name="connsiteY4" fmla="*/ 571500 h 571500"/>
              <a:gd name="connsiteX5" fmla="*/ 4 w 301629"/>
              <a:gd name="connsiteY5" fmla="*/ 0 h 571500"/>
              <a:gd name="connsiteX6" fmla="*/ 301629 w 301629"/>
              <a:gd name="connsiteY6" fmla="*/ 0 h 571500"/>
              <a:gd name="connsiteX0" fmla="*/ 301630 w 301630"/>
              <a:gd name="connsiteY0" fmla="*/ 0 h 576972"/>
              <a:gd name="connsiteX1" fmla="*/ 301630 w 301630"/>
              <a:gd name="connsiteY1" fmla="*/ 288925 h 576972"/>
              <a:gd name="connsiteX2" fmla="*/ 171455 w 301630"/>
              <a:gd name="connsiteY2" fmla="*/ 288925 h 576972"/>
              <a:gd name="connsiteX3" fmla="*/ 295280 w 301630"/>
              <a:gd name="connsiteY3" fmla="*/ 434975 h 576972"/>
              <a:gd name="connsiteX4" fmla="*/ 295280 w 301630"/>
              <a:gd name="connsiteY4" fmla="*/ 571500 h 576972"/>
              <a:gd name="connsiteX5" fmla="*/ 5 w 301630"/>
              <a:gd name="connsiteY5" fmla="*/ 0 h 576972"/>
              <a:gd name="connsiteX6" fmla="*/ 301630 w 301630"/>
              <a:gd name="connsiteY6" fmla="*/ 0 h 576972"/>
              <a:gd name="connsiteX0" fmla="*/ 301628 w 301628"/>
              <a:gd name="connsiteY0" fmla="*/ 0 h 574922"/>
              <a:gd name="connsiteX1" fmla="*/ 301628 w 301628"/>
              <a:gd name="connsiteY1" fmla="*/ 288925 h 574922"/>
              <a:gd name="connsiteX2" fmla="*/ 171453 w 301628"/>
              <a:gd name="connsiteY2" fmla="*/ 288925 h 574922"/>
              <a:gd name="connsiteX3" fmla="*/ 295278 w 301628"/>
              <a:gd name="connsiteY3" fmla="*/ 434975 h 574922"/>
              <a:gd name="connsiteX4" fmla="*/ 295278 w 301628"/>
              <a:gd name="connsiteY4" fmla="*/ 571500 h 574922"/>
              <a:gd name="connsiteX5" fmla="*/ 3 w 301628"/>
              <a:gd name="connsiteY5" fmla="*/ 0 h 574922"/>
              <a:gd name="connsiteX6" fmla="*/ 301628 w 301628"/>
              <a:gd name="connsiteY6" fmla="*/ 0 h 574922"/>
              <a:gd name="connsiteX0" fmla="*/ 329106 w 329106"/>
              <a:gd name="connsiteY0" fmla="*/ 0 h 571500"/>
              <a:gd name="connsiteX1" fmla="*/ 329106 w 329106"/>
              <a:gd name="connsiteY1" fmla="*/ 288925 h 571500"/>
              <a:gd name="connsiteX2" fmla="*/ 198931 w 329106"/>
              <a:gd name="connsiteY2" fmla="*/ 288925 h 571500"/>
              <a:gd name="connsiteX3" fmla="*/ 322756 w 329106"/>
              <a:gd name="connsiteY3" fmla="*/ 434975 h 571500"/>
              <a:gd name="connsiteX4" fmla="*/ 322756 w 329106"/>
              <a:gd name="connsiteY4" fmla="*/ 571500 h 571500"/>
              <a:gd name="connsiteX5" fmla="*/ 47325 w 329106"/>
              <a:gd name="connsiteY5" fmla="*/ 242888 h 571500"/>
              <a:gd name="connsiteX6" fmla="*/ 27481 w 329106"/>
              <a:gd name="connsiteY6" fmla="*/ 0 h 571500"/>
              <a:gd name="connsiteX7" fmla="*/ 329106 w 329106"/>
              <a:gd name="connsiteY7" fmla="*/ 0 h 571500"/>
              <a:gd name="connsiteX0" fmla="*/ 339776 w 339776"/>
              <a:gd name="connsiteY0" fmla="*/ 0 h 571500"/>
              <a:gd name="connsiteX1" fmla="*/ 339776 w 339776"/>
              <a:gd name="connsiteY1" fmla="*/ 288925 h 571500"/>
              <a:gd name="connsiteX2" fmla="*/ 209601 w 339776"/>
              <a:gd name="connsiteY2" fmla="*/ 288925 h 571500"/>
              <a:gd name="connsiteX3" fmla="*/ 333426 w 339776"/>
              <a:gd name="connsiteY3" fmla="*/ 434975 h 571500"/>
              <a:gd name="connsiteX4" fmla="*/ 333426 w 339776"/>
              <a:gd name="connsiteY4" fmla="*/ 571500 h 571500"/>
              <a:gd name="connsiteX5" fmla="*/ 34182 w 339776"/>
              <a:gd name="connsiteY5" fmla="*/ 273844 h 571500"/>
              <a:gd name="connsiteX6" fmla="*/ 38151 w 339776"/>
              <a:gd name="connsiteY6" fmla="*/ 0 h 571500"/>
              <a:gd name="connsiteX7" fmla="*/ 339776 w 339776"/>
              <a:gd name="connsiteY7" fmla="*/ 0 h 571500"/>
              <a:gd name="connsiteX0" fmla="*/ 322292 w 322292"/>
              <a:gd name="connsiteY0" fmla="*/ 0 h 571500"/>
              <a:gd name="connsiteX1" fmla="*/ 322292 w 322292"/>
              <a:gd name="connsiteY1" fmla="*/ 288925 h 571500"/>
              <a:gd name="connsiteX2" fmla="*/ 192117 w 322292"/>
              <a:gd name="connsiteY2" fmla="*/ 288925 h 571500"/>
              <a:gd name="connsiteX3" fmla="*/ 315942 w 322292"/>
              <a:gd name="connsiteY3" fmla="*/ 434975 h 571500"/>
              <a:gd name="connsiteX4" fmla="*/ 315942 w 322292"/>
              <a:gd name="connsiteY4" fmla="*/ 571500 h 571500"/>
              <a:gd name="connsiteX5" fmla="*/ 16698 w 322292"/>
              <a:gd name="connsiteY5" fmla="*/ 273844 h 571500"/>
              <a:gd name="connsiteX6" fmla="*/ 20667 w 322292"/>
              <a:gd name="connsiteY6" fmla="*/ 0 h 571500"/>
              <a:gd name="connsiteX7" fmla="*/ 322292 w 322292"/>
              <a:gd name="connsiteY7" fmla="*/ 0 h 571500"/>
              <a:gd name="connsiteX0" fmla="*/ 305594 w 305594"/>
              <a:gd name="connsiteY0" fmla="*/ 2826 h 574326"/>
              <a:gd name="connsiteX1" fmla="*/ 305594 w 305594"/>
              <a:gd name="connsiteY1" fmla="*/ 291751 h 574326"/>
              <a:gd name="connsiteX2" fmla="*/ 175419 w 305594"/>
              <a:gd name="connsiteY2" fmla="*/ 291751 h 574326"/>
              <a:gd name="connsiteX3" fmla="*/ 299244 w 305594"/>
              <a:gd name="connsiteY3" fmla="*/ 437801 h 574326"/>
              <a:gd name="connsiteX4" fmla="*/ 299244 w 305594"/>
              <a:gd name="connsiteY4" fmla="*/ 574326 h 574326"/>
              <a:gd name="connsiteX5" fmla="*/ 0 w 305594"/>
              <a:gd name="connsiteY5" fmla="*/ 276670 h 574326"/>
              <a:gd name="connsiteX6" fmla="*/ 3969 w 305594"/>
              <a:gd name="connsiteY6" fmla="*/ 2826 h 574326"/>
              <a:gd name="connsiteX7" fmla="*/ 305594 w 305594"/>
              <a:gd name="connsiteY7" fmla="*/ 2826 h 574326"/>
              <a:gd name="connsiteX0" fmla="*/ 305594 w 305594"/>
              <a:gd name="connsiteY0" fmla="*/ 2958 h 574458"/>
              <a:gd name="connsiteX1" fmla="*/ 305594 w 305594"/>
              <a:gd name="connsiteY1" fmla="*/ 291883 h 574458"/>
              <a:gd name="connsiteX2" fmla="*/ 175419 w 305594"/>
              <a:gd name="connsiteY2" fmla="*/ 291883 h 574458"/>
              <a:gd name="connsiteX3" fmla="*/ 299244 w 305594"/>
              <a:gd name="connsiteY3" fmla="*/ 437933 h 574458"/>
              <a:gd name="connsiteX4" fmla="*/ 299244 w 305594"/>
              <a:gd name="connsiteY4" fmla="*/ 574458 h 574458"/>
              <a:gd name="connsiteX5" fmla="*/ 0 w 305594"/>
              <a:gd name="connsiteY5" fmla="*/ 274421 h 574458"/>
              <a:gd name="connsiteX6" fmla="*/ 3969 w 305594"/>
              <a:gd name="connsiteY6" fmla="*/ 2958 h 574458"/>
              <a:gd name="connsiteX7" fmla="*/ 305594 w 305594"/>
              <a:gd name="connsiteY7" fmla="*/ 2958 h 574458"/>
              <a:gd name="connsiteX0" fmla="*/ 305594 w 305594"/>
              <a:gd name="connsiteY0" fmla="*/ 2958 h 574458"/>
              <a:gd name="connsiteX1" fmla="*/ 305594 w 305594"/>
              <a:gd name="connsiteY1" fmla="*/ 291883 h 574458"/>
              <a:gd name="connsiteX2" fmla="*/ 175419 w 305594"/>
              <a:gd name="connsiteY2" fmla="*/ 291883 h 574458"/>
              <a:gd name="connsiteX3" fmla="*/ 299244 w 305594"/>
              <a:gd name="connsiteY3" fmla="*/ 437933 h 574458"/>
              <a:gd name="connsiteX4" fmla="*/ 299244 w 305594"/>
              <a:gd name="connsiteY4" fmla="*/ 574458 h 574458"/>
              <a:gd name="connsiteX5" fmla="*/ 0 w 305594"/>
              <a:gd name="connsiteY5" fmla="*/ 274421 h 574458"/>
              <a:gd name="connsiteX6" fmla="*/ 3969 w 305594"/>
              <a:gd name="connsiteY6" fmla="*/ 2958 h 574458"/>
              <a:gd name="connsiteX7" fmla="*/ 305594 w 305594"/>
              <a:gd name="connsiteY7" fmla="*/ 2958 h 574458"/>
              <a:gd name="connsiteX0" fmla="*/ 305688 w 305688"/>
              <a:gd name="connsiteY0" fmla="*/ 2958 h 574458"/>
              <a:gd name="connsiteX1" fmla="*/ 305688 w 305688"/>
              <a:gd name="connsiteY1" fmla="*/ 291883 h 574458"/>
              <a:gd name="connsiteX2" fmla="*/ 175513 w 305688"/>
              <a:gd name="connsiteY2" fmla="*/ 291883 h 574458"/>
              <a:gd name="connsiteX3" fmla="*/ 299338 w 305688"/>
              <a:gd name="connsiteY3" fmla="*/ 437933 h 574458"/>
              <a:gd name="connsiteX4" fmla="*/ 299338 w 305688"/>
              <a:gd name="connsiteY4" fmla="*/ 574458 h 574458"/>
              <a:gd name="connsiteX5" fmla="*/ 94 w 305688"/>
              <a:gd name="connsiteY5" fmla="*/ 274421 h 574458"/>
              <a:gd name="connsiteX6" fmla="*/ 4063 w 305688"/>
              <a:gd name="connsiteY6" fmla="*/ 2958 h 574458"/>
              <a:gd name="connsiteX7" fmla="*/ 305688 w 305688"/>
              <a:gd name="connsiteY7" fmla="*/ 2958 h 574458"/>
              <a:gd name="connsiteX0" fmla="*/ 305594 w 305594"/>
              <a:gd name="connsiteY0" fmla="*/ 2958 h 574458"/>
              <a:gd name="connsiteX1" fmla="*/ 305594 w 305594"/>
              <a:gd name="connsiteY1" fmla="*/ 291883 h 574458"/>
              <a:gd name="connsiteX2" fmla="*/ 175419 w 305594"/>
              <a:gd name="connsiteY2" fmla="*/ 291883 h 574458"/>
              <a:gd name="connsiteX3" fmla="*/ 299244 w 305594"/>
              <a:gd name="connsiteY3" fmla="*/ 437933 h 574458"/>
              <a:gd name="connsiteX4" fmla="*/ 299244 w 305594"/>
              <a:gd name="connsiteY4" fmla="*/ 574458 h 574458"/>
              <a:gd name="connsiteX5" fmla="*/ 0 w 305594"/>
              <a:gd name="connsiteY5" fmla="*/ 274421 h 574458"/>
              <a:gd name="connsiteX6" fmla="*/ 3969 w 305594"/>
              <a:gd name="connsiteY6" fmla="*/ 2958 h 574458"/>
              <a:gd name="connsiteX7" fmla="*/ 305594 w 305594"/>
              <a:gd name="connsiteY7" fmla="*/ 2958 h 574458"/>
              <a:gd name="connsiteX0" fmla="*/ 308071 w 308071"/>
              <a:gd name="connsiteY0" fmla="*/ 2958 h 574458"/>
              <a:gd name="connsiteX1" fmla="*/ 308071 w 308071"/>
              <a:gd name="connsiteY1" fmla="*/ 291883 h 574458"/>
              <a:gd name="connsiteX2" fmla="*/ 177896 w 308071"/>
              <a:gd name="connsiteY2" fmla="*/ 291883 h 574458"/>
              <a:gd name="connsiteX3" fmla="*/ 301721 w 308071"/>
              <a:gd name="connsiteY3" fmla="*/ 437933 h 574458"/>
              <a:gd name="connsiteX4" fmla="*/ 301721 w 308071"/>
              <a:gd name="connsiteY4" fmla="*/ 574458 h 574458"/>
              <a:gd name="connsiteX5" fmla="*/ 2477 w 308071"/>
              <a:gd name="connsiteY5" fmla="*/ 274421 h 574458"/>
              <a:gd name="connsiteX6" fmla="*/ 6446 w 308071"/>
              <a:gd name="connsiteY6" fmla="*/ 2958 h 574458"/>
              <a:gd name="connsiteX7" fmla="*/ 308071 w 308071"/>
              <a:gd name="connsiteY7" fmla="*/ 2958 h 574458"/>
              <a:gd name="connsiteX0" fmla="*/ 305689 w 305689"/>
              <a:gd name="connsiteY0" fmla="*/ 2958 h 574458"/>
              <a:gd name="connsiteX1" fmla="*/ 305689 w 305689"/>
              <a:gd name="connsiteY1" fmla="*/ 291883 h 574458"/>
              <a:gd name="connsiteX2" fmla="*/ 175514 w 305689"/>
              <a:gd name="connsiteY2" fmla="*/ 291883 h 574458"/>
              <a:gd name="connsiteX3" fmla="*/ 299339 w 305689"/>
              <a:gd name="connsiteY3" fmla="*/ 437933 h 574458"/>
              <a:gd name="connsiteX4" fmla="*/ 299339 w 305689"/>
              <a:gd name="connsiteY4" fmla="*/ 574458 h 574458"/>
              <a:gd name="connsiteX5" fmla="*/ 95 w 305689"/>
              <a:gd name="connsiteY5" fmla="*/ 274421 h 574458"/>
              <a:gd name="connsiteX6" fmla="*/ 4064 w 305689"/>
              <a:gd name="connsiteY6" fmla="*/ 2958 h 574458"/>
              <a:gd name="connsiteX7" fmla="*/ 305689 w 305689"/>
              <a:gd name="connsiteY7" fmla="*/ 2958 h 574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5689" h="574458">
                <a:moveTo>
                  <a:pt x="305689" y="2958"/>
                </a:moveTo>
                <a:lnTo>
                  <a:pt x="305689" y="291883"/>
                </a:lnTo>
                <a:lnTo>
                  <a:pt x="175514" y="291883"/>
                </a:lnTo>
                <a:cubicBezTo>
                  <a:pt x="174456" y="401950"/>
                  <a:pt x="197740" y="433700"/>
                  <a:pt x="299339" y="437933"/>
                </a:cubicBezTo>
                <a:lnTo>
                  <a:pt x="299339" y="574458"/>
                </a:lnTo>
                <a:cubicBezTo>
                  <a:pt x="-27553" y="571019"/>
                  <a:pt x="1682" y="336335"/>
                  <a:pt x="95" y="274421"/>
                </a:cubicBezTo>
                <a:cubicBezTo>
                  <a:pt x="5651" y="2959"/>
                  <a:pt x="2345" y="-8948"/>
                  <a:pt x="4064" y="2958"/>
                </a:cubicBezTo>
                <a:lnTo>
                  <a:pt x="305689" y="2958"/>
                </a:lnTo>
                <a:close/>
              </a:path>
            </a:pathLst>
          </a:custGeom>
          <a:solidFill>
            <a:schemeClr val="bg1"/>
          </a:solidFill>
          <a:ln w="12700">
            <a:solidFill>
              <a:srgbClr val="5C30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4" name="矩形 33"/>
          <p:cNvSpPr/>
          <p:nvPr/>
        </p:nvSpPr>
        <p:spPr>
          <a:xfrm>
            <a:off x="0" y="-1"/>
            <a:ext cx="9144000" cy="124936"/>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471798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3648" y="0"/>
            <a:ext cx="9157648" cy="1202643"/>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163773" y="3083032"/>
            <a:ext cx="3123394" cy="646331"/>
          </a:xfrm>
          <a:prstGeom prst="rect">
            <a:avLst/>
          </a:prstGeom>
          <a:noFill/>
        </p:spPr>
        <p:txBody>
          <a:bodyPr wrap="square" rtlCol="0">
            <a:spAutoFit/>
          </a:bodyPr>
          <a:lstStyle/>
          <a:p>
            <a:r>
              <a:rPr lang="en-US" altLang="zh-CN" sz="3600" b="1" dirty="0" smtClean="0">
                <a:solidFill>
                  <a:schemeClr val="bg1">
                    <a:lumMod val="65000"/>
                  </a:schemeClr>
                </a:solidFill>
                <a:latin typeface="华文楷体" panose="02010600040101010101" pitchFamily="2" charset="-122"/>
                <a:ea typeface="华文楷体" panose="02010600040101010101" pitchFamily="2" charset="-122"/>
              </a:rPr>
              <a:t>CONTENTS</a:t>
            </a:r>
            <a:endParaRPr lang="zh-CN" altLang="en-US" sz="3600" b="1" dirty="0">
              <a:solidFill>
                <a:schemeClr val="bg1">
                  <a:lumMod val="65000"/>
                </a:schemeClr>
              </a:solidFill>
              <a:latin typeface="华文楷体" panose="02010600040101010101" pitchFamily="2" charset="-122"/>
              <a:ea typeface="华文楷体" panose="02010600040101010101" pitchFamily="2" charset="-122"/>
            </a:endParaRPr>
          </a:p>
        </p:txBody>
      </p:sp>
      <p:grpSp>
        <p:nvGrpSpPr>
          <p:cNvPr id="43" name="组合 42"/>
          <p:cNvGrpSpPr/>
          <p:nvPr/>
        </p:nvGrpSpPr>
        <p:grpSpPr>
          <a:xfrm>
            <a:off x="0" y="1305569"/>
            <a:ext cx="9144000" cy="56736"/>
            <a:chOff x="30834" y="1305568"/>
            <a:chExt cx="8816454" cy="66133"/>
          </a:xfrm>
        </p:grpSpPr>
        <p:sp>
          <p:nvSpPr>
            <p:cNvPr id="14" name="矩形 13"/>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 name="直接连接符 6"/>
          <p:cNvCxnSpPr/>
          <p:nvPr/>
        </p:nvCxnSpPr>
        <p:spPr>
          <a:xfrm>
            <a:off x="4572000" y="6627119"/>
            <a:ext cx="408725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121263" y="2917957"/>
            <a:ext cx="902811" cy="523220"/>
          </a:xfrm>
          <a:prstGeom prst="rect">
            <a:avLst/>
          </a:prstGeom>
          <a:noFill/>
        </p:spPr>
        <p:txBody>
          <a:bodyPr wrap="none" rtlCol="0">
            <a:spAutoFit/>
          </a:bodyPr>
          <a:lstStyle/>
          <a:p>
            <a:r>
              <a:rPr lang="zh-CN" altLang="en-US" sz="2800" b="1" dirty="0">
                <a:solidFill>
                  <a:srgbClr val="5C307D"/>
                </a:solidFill>
                <a:latin typeface="华文楷体" panose="02010600040101010101" pitchFamily="2" charset="-122"/>
                <a:ea typeface="华文楷体" panose="02010600040101010101" pitchFamily="2" charset="-122"/>
              </a:rPr>
              <a:t>目录</a:t>
            </a:r>
          </a:p>
        </p:txBody>
      </p:sp>
      <p:sp>
        <p:nvSpPr>
          <p:cNvPr id="17" name="文本框 16"/>
          <p:cNvSpPr txBox="1"/>
          <p:nvPr/>
        </p:nvSpPr>
        <p:spPr>
          <a:xfrm>
            <a:off x="3525600" y="2903398"/>
            <a:ext cx="377026" cy="584775"/>
          </a:xfrm>
          <a:prstGeom prst="rect">
            <a:avLst/>
          </a:prstGeom>
          <a:noFill/>
        </p:spPr>
        <p:txBody>
          <a:bodyPr wrap="none" rtlCol="0">
            <a:spAutoFit/>
          </a:bodyPr>
          <a:lstStyle/>
          <a:p>
            <a:pPr algn="ctr"/>
            <a:r>
              <a:rPr lang="en-US" altLang="zh-CN" sz="3200" dirty="0">
                <a:solidFill>
                  <a:srgbClr val="5C307D"/>
                </a:solidFill>
                <a:latin typeface="华文楷体" panose="02010600040101010101" pitchFamily="2" charset="-122"/>
                <a:ea typeface="华文楷体" panose="02010600040101010101" pitchFamily="2" charset="-122"/>
              </a:rPr>
              <a:t>1</a:t>
            </a:r>
            <a:endParaRPr lang="zh-CN" altLang="en-US" sz="3200" dirty="0">
              <a:solidFill>
                <a:srgbClr val="5C307D"/>
              </a:solidFill>
              <a:latin typeface="华文楷体" panose="02010600040101010101" pitchFamily="2" charset="-122"/>
              <a:ea typeface="华文楷体" panose="02010600040101010101" pitchFamily="2" charset="-122"/>
            </a:endParaRPr>
          </a:p>
        </p:txBody>
      </p:sp>
      <p:sp>
        <p:nvSpPr>
          <p:cNvPr id="19" name="文本框 18"/>
          <p:cNvSpPr txBox="1"/>
          <p:nvPr/>
        </p:nvSpPr>
        <p:spPr>
          <a:xfrm>
            <a:off x="3984044" y="2970124"/>
            <a:ext cx="1210588" cy="400110"/>
          </a:xfrm>
          <a:prstGeom prst="rect">
            <a:avLst/>
          </a:prstGeom>
          <a:noFill/>
        </p:spPr>
        <p:txBody>
          <a:bodyPr wrap="none" rtlCol="0">
            <a:spAutoFit/>
          </a:bodyPr>
          <a:lstStyle/>
          <a:p>
            <a:r>
              <a:rPr lang="zh-CN" altLang="en-US" sz="2000" dirty="0" smtClean="0">
                <a:solidFill>
                  <a:schemeClr val="tx1">
                    <a:lumMod val="75000"/>
                    <a:lumOff val="25000"/>
                  </a:schemeClr>
                </a:solidFill>
                <a:ea typeface="华文楷体" panose="02010600040101010101" pitchFamily="2" charset="-122"/>
              </a:rPr>
              <a:t>课题背景</a:t>
            </a:r>
            <a:endParaRPr lang="zh-CN" altLang="en-US" sz="2000" dirty="0">
              <a:solidFill>
                <a:schemeClr val="tx1">
                  <a:lumMod val="75000"/>
                  <a:lumOff val="25000"/>
                </a:schemeClr>
              </a:solidFill>
              <a:ea typeface="华文楷体" panose="02010600040101010101" pitchFamily="2" charset="-122"/>
            </a:endParaRPr>
          </a:p>
        </p:txBody>
      </p:sp>
      <p:cxnSp>
        <p:nvCxnSpPr>
          <p:cNvPr id="20" name="直接连接符 19"/>
          <p:cNvCxnSpPr/>
          <p:nvPr/>
        </p:nvCxnSpPr>
        <p:spPr>
          <a:xfrm flipH="1">
            <a:off x="3736631" y="3083032"/>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81904" y="2913616"/>
            <a:ext cx="377026" cy="584775"/>
          </a:xfrm>
          <a:prstGeom prst="rect">
            <a:avLst/>
          </a:prstGeom>
          <a:noFill/>
        </p:spPr>
        <p:txBody>
          <a:bodyPr wrap="none" rtlCol="0">
            <a:spAutoFit/>
          </a:bodyPr>
          <a:lstStyle/>
          <a:p>
            <a:pPr algn="ctr"/>
            <a:r>
              <a:rPr lang="en-US" altLang="zh-CN" sz="3200" dirty="0">
                <a:solidFill>
                  <a:srgbClr val="5C307D"/>
                </a:solidFill>
                <a:latin typeface="华文楷体" panose="02010600040101010101" pitchFamily="2" charset="-122"/>
                <a:ea typeface="华文楷体" panose="02010600040101010101" pitchFamily="2" charset="-122"/>
              </a:rPr>
              <a:t>2</a:t>
            </a:r>
            <a:endParaRPr lang="zh-CN" altLang="en-US" sz="3200" dirty="0">
              <a:solidFill>
                <a:srgbClr val="5C307D"/>
              </a:solidFill>
              <a:latin typeface="华文楷体" panose="02010600040101010101" pitchFamily="2" charset="-122"/>
              <a:ea typeface="华文楷体" panose="02010600040101010101" pitchFamily="2" charset="-122"/>
            </a:endParaRPr>
          </a:p>
        </p:txBody>
      </p:sp>
      <p:sp>
        <p:nvSpPr>
          <p:cNvPr id="22" name="文本框 21"/>
          <p:cNvSpPr txBox="1"/>
          <p:nvPr/>
        </p:nvSpPr>
        <p:spPr>
          <a:xfrm>
            <a:off x="6570727" y="2994901"/>
            <a:ext cx="1800493" cy="369332"/>
          </a:xfrm>
          <a:prstGeom prst="rect">
            <a:avLst/>
          </a:prstGeom>
          <a:noFill/>
        </p:spPr>
        <p:txBody>
          <a:bodyPr wrap="none" rtlCol="0">
            <a:spAutoFit/>
          </a:bodyPr>
          <a:lstStyle/>
          <a:p>
            <a:r>
              <a:rPr lang="zh-CN" altLang="en-US" dirty="0" smtClean="0">
                <a:solidFill>
                  <a:schemeClr val="tx1">
                    <a:lumMod val="75000"/>
                    <a:lumOff val="25000"/>
                  </a:schemeClr>
                </a:solidFill>
                <a:ea typeface="华文楷体" panose="02010600040101010101" pitchFamily="2" charset="-122"/>
              </a:rPr>
              <a:t>协同推荐的原理</a:t>
            </a:r>
            <a:endParaRPr lang="zh-CN" altLang="en-US" dirty="0">
              <a:solidFill>
                <a:schemeClr val="tx1">
                  <a:lumMod val="75000"/>
                  <a:lumOff val="25000"/>
                </a:schemeClr>
              </a:solidFill>
              <a:ea typeface="华文楷体" panose="02010600040101010101" pitchFamily="2" charset="-122"/>
            </a:endParaRPr>
          </a:p>
        </p:txBody>
      </p:sp>
      <p:cxnSp>
        <p:nvCxnSpPr>
          <p:cNvPr id="23" name="直接连接符 22"/>
          <p:cNvCxnSpPr/>
          <p:nvPr/>
        </p:nvCxnSpPr>
        <p:spPr>
          <a:xfrm flipH="1">
            <a:off x="6324270" y="3083032"/>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525600" y="3482780"/>
            <a:ext cx="377026" cy="584775"/>
          </a:xfrm>
          <a:prstGeom prst="rect">
            <a:avLst/>
          </a:prstGeom>
          <a:noFill/>
        </p:spPr>
        <p:txBody>
          <a:bodyPr wrap="none" rtlCol="0">
            <a:spAutoFit/>
          </a:bodyPr>
          <a:lstStyle/>
          <a:p>
            <a:pPr algn="ctr"/>
            <a:r>
              <a:rPr lang="en-US" altLang="zh-CN" sz="3200" dirty="0" smtClean="0">
                <a:solidFill>
                  <a:srgbClr val="5C307D"/>
                </a:solidFill>
                <a:latin typeface="华文楷体" panose="02010600040101010101" pitchFamily="2" charset="-122"/>
                <a:ea typeface="华文楷体" panose="02010600040101010101" pitchFamily="2" charset="-122"/>
              </a:rPr>
              <a:t>3</a:t>
            </a:r>
            <a:endParaRPr lang="zh-CN" altLang="en-US" sz="3200" dirty="0">
              <a:solidFill>
                <a:srgbClr val="5C307D"/>
              </a:solidFill>
              <a:latin typeface="华文楷体" panose="02010600040101010101" pitchFamily="2" charset="-122"/>
              <a:ea typeface="华文楷体" panose="02010600040101010101" pitchFamily="2" charset="-122"/>
            </a:endParaRPr>
          </a:p>
        </p:txBody>
      </p:sp>
      <p:sp>
        <p:nvSpPr>
          <p:cNvPr id="25" name="文本框 24"/>
          <p:cNvSpPr txBox="1"/>
          <p:nvPr/>
        </p:nvSpPr>
        <p:spPr>
          <a:xfrm>
            <a:off x="3984044" y="3549506"/>
            <a:ext cx="1980029" cy="400110"/>
          </a:xfrm>
          <a:prstGeom prst="rect">
            <a:avLst/>
          </a:prstGeom>
          <a:noFill/>
        </p:spPr>
        <p:txBody>
          <a:bodyPr wrap="none" rtlCol="0">
            <a:spAutoFit/>
          </a:bodyPr>
          <a:lstStyle/>
          <a:p>
            <a:r>
              <a:rPr lang="zh-CN" altLang="en-US" sz="2000" dirty="0" smtClean="0">
                <a:solidFill>
                  <a:schemeClr val="tx1">
                    <a:lumMod val="75000"/>
                    <a:lumOff val="25000"/>
                  </a:schemeClr>
                </a:solidFill>
                <a:ea typeface="华文楷体" panose="02010600040101010101" pitchFamily="2" charset="-122"/>
              </a:rPr>
              <a:t>余弦相似度设计</a:t>
            </a:r>
            <a:endParaRPr lang="zh-CN" altLang="en-US" sz="2000" dirty="0">
              <a:solidFill>
                <a:schemeClr val="tx1">
                  <a:lumMod val="75000"/>
                  <a:lumOff val="25000"/>
                </a:schemeClr>
              </a:solidFill>
              <a:ea typeface="华文楷体" panose="02010600040101010101" pitchFamily="2" charset="-122"/>
            </a:endParaRPr>
          </a:p>
        </p:txBody>
      </p:sp>
      <p:cxnSp>
        <p:nvCxnSpPr>
          <p:cNvPr id="26" name="直接连接符 25"/>
          <p:cNvCxnSpPr/>
          <p:nvPr/>
        </p:nvCxnSpPr>
        <p:spPr>
          <a:xfrm flipH="1">
            <a:off x="3736631" y="3662414"/>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081904" y="3492998"/>
            <a:ext cx="377026" cy="584775"/>
          </a:xfrm>
          <a:prstGeom prst="rect">
            <a:avLst/>
          </a:prstGeom>
          <a:noFill/>
        </p:spPr>
        <p:txBody>
          <a:bodyPr wrap="none" rtlCol="0">
            <a:spAutoFit/>
          </a:bodyPr>
          <a:lstStyle/>
          <a:p>
            <a:pPr algn="ctr"/>
            <a:r>
              <a:rPr lang="en-US" altLang="zh-CN" sz="3200" dirty="0" smtClean="0">
                <a:solidFill>
                  <a:srgbClr val="5C307D"/>
                </a:solidFill>
                <a:latin typeface="华文楷体" panose="02010600040101010101" pitchFamily="2" charset="-122"/>
                <a:ea typeface="华文楷体" panose="02010600040101010101" pitchFamily="2" charset="-122"/>
              </a:rPr>
              <a:t>4</a:t>
            </a:r>
            <a:endParaRPr lang="zh-CN" altLang="en-US" sz="3200" dirty="0">
              <a:solidFill>
                <a:srgbClr val="5C307D"/>
              </a:solidFill>
              <a:latin typeface="华文楷体" panose="02010600040101010101" pitchFamily="2" charset="-122"/>
              <a:ea typeface="华文楷体" panose="02010600040101010101" pitchFamily="2" charset="-122"/>
            </a:endParaRPr>
          </a:p>
        </p:txBody>
      </p:sp>
      <p:sp>
        <p:nvSpPr>
          <p:cNvPr id="28" name="文本框 27"/>
          <p:cNvSpPr txBox="1"/>
          <p:nvPr/>
        </p:nvSpPr>
        <p:spPr>
          <a:xfrm>
            <a:off x="6570727" y="3574283"/>
            <a:ext cx="2027671" cy="369332"/>
          </a:xfrm>
          <a:prstGeom prst="rect">
            <a:avLst/>
          </a:prstGeom>
          <a:noFill/>
        </p:spPr>
        <p:txBody>
          <a:bodyPr wrap="none" rtlCol="0">
            <a:spAutoFit/>
          </a:bodyPr>
          <a:lstStyle/>
          <a:p>
            <a:r>
              <a:rPr lang="zh-CN" altLang="en-US" dirty="0" smtClean="0">
                <a:solidFill>
                  <a:schemeClr val="tx1">
                    <a:lumMod val="75000"/>
                    <a:lumOff val="25000"/>
                  </a:schemeClr>
                </a:solidFill>
                <a:ea typeface="华文楷体" panose="02010600040101010101" pitchFamily="2" charset="-122"/>
              </a:rPr>
              <a:t>相关</a:t>
            </a:r>
            <a:r>
              <a:rPr lang="en-US" altLang="zh-CN" dirty="0" smtClean="0">
                <a:solidFill>
                  <a:schemeClr val="tx1">
                    <a:lumMod val="75000"/>
                    <a:lumOff val="25000"/>
                  </a:schemeClr>
                </a:solidFill>
                <a:ea typeface="华文楷体" panose="02010600040101010101" pitchFamily="2" charset="-122"/>
              </a:rPr>
              <a:t>Web</a:t>
            </a:r>
            <a:r>
              <a:rPr lang="zh-CN" altLang="en-US" dirty="0" smtClean="0">
                <a:solidFill>
                  <a:schemeClr val="tx1">
                    <a:lumMod val="75000"/>
                    <a:lumOff val="25000"/>
                  </a:schemeClr>
                </a:solidFill>
                <a:ea typeface="华文楷体" panose="02010600040101010101" pitchFamily="2" charset="-122"/>
              </a:rPr>
              <a:t>模块设计</a:t>
            </a:r>
            <a:endParaRPr lang="zh-CN" altLang="en-US" dirty="0">
              <a:solidFill>
                <a:schemeClr val="tx1">
                  <a:lumMod val="75000"/>
                  <a:lumOff val="25000"/>
                </a:schemeClr>
              </a:solidFill>
              <a:ea typeface="华文楷体" panose="02010600040101010101" pitchFamily="2" charset="-122"/>
            </a:endParaRPr>
          </a:p>
        </p:txBody>
      </p:sp>
      <p:cxnSp>
        <p:nvCxnSpPr>
          <p:cNvPr id="29" name="直接连接符 28"/>
          <p:cNvCxnSpPr/>
          <p:nvPr/>
        </p:nvCxnSpPr>
        <p:spPr>
          <a:xfrm flipH="1">
            <a:off x="6324270" y="3662414"/>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525600" y="4056523"/>
            <a:ext cx="377026" cy="584775"/>
          </a:xfrm>
          <a:prstGeom prst="rect">
            <a:avLst/>
          </a:prstGeom>
          <a:noFill/>
        </p:spPr>
        <p:txBody>
          <a:bodyPr wrap="none" rtlCol="0">
            <a:spAutoFit/>
          </a:bodyPr>
          <a:lstStyle/>
          <a:p>
            <a:pPr algn="ctr"/>
            <a:r>
              <a:rPr lang="en-US" altLang="zh-CN" sz="3200" dirty="0" smtClean="0">
                <a:solidFill>
                  <a:srgbClr val="5C307D"/>
                </a:solidFill>
                <a:latin typeface="华文楷体" panose="02010600040101010101" pitchFamily="2" charset="-122"/>
                <a:ea typeface="华文楷体" panose="02010600040101010101" pitchFamily="2" charset="-122"/>
              </a:rPr>
              <a:t>5</a:t>
            </a:r>
            <a:endParaRPr lang="zh-CN" altLang="en-US" sz="3200" dirty="0">
              <a:solidFill>
                <a:srgbClr val="5C307D"/>
              </a:solidFill>
              <a:latin typeface="华文楷体" panose="02010600040101010101" pitchFamily="2" charset="-122"/>
              <a:ea typeface="华文楷体" panose="02010600040101010101" pitchFamily="2" charset="-122"/>
            </a:endParaRPr>
          </a:p>
        </p:txBody>
      </p:sp>
      <p:sp>
        <p:nvSpPr>
          <p:cNvPr id="31" name="文本框 30"/>
          <p:cNvSpPr txBox="1"/>
          <p:nvPr/>
        </p:nvSpPr>
        <p:spPr>
          <a:xfrm>
            <a:off x="3984044" y="4123249"/>
            <a:ext cx="1980029" cy="400110"/>
          </a:xfrm>
          <a:prstGeom prst="rect">
            <a:avLst/>
          </a:prstGeom>
          <a:noFill/>
        </p:spPr>
        <p:txBody>
          <a:bodyPr wrap="none" rtlCol="0">
            <a:spAutoFit/>
          </a:bodyPr>
          <a:lstStyle/>
          <a:p>
            <a:r>
              <a:rPr lang="zh-CN" altLang="en-US" sz="2000" dirty="0" smtClean="0">
                <a:solidFill>
                  <a:schemeClr val="tx1">
                    <a:lumMod val="75000"/>
                    <a:lumOff val="25000"/>
                  </a:schemeClr>
                </a:solidFill>
                <a:ea typeface="华文楷体" panose="02010600040101010101" pitchFamily="2" charset="-122"/>
              </a:rPr>
              <a:t>测试数据及方法</a:t>
            </a:r>
            <a:endParaRPr lang="zh-CN" altLang="en-US" sz="2000" dirty="0">
              <a:solidFill>
                <a:schemeClr val="tx1">
                  <a:lumMod val="75000"/>
                  <a:lumOff val="25000"/>
                </a:schemeClr>
              </a:solidFill>
              <a:ea typeface="华文楷体" panose="02010600040101010101" pitchFamily="2" charset="-122"/>
            </a:endParaRPr>
          </a:p>
        </p:txBody>
      </p:sp>
      <p:cxnSp>
        <p:nvCxnSpPr>
          <p:cNvPr id="32" name="直接连接符 31"/>
          <p:cNvCxnSpPr/>
          <p:nvPr/>
        </p:nvCxnSpPr>
        <p:spPr>
          <a:xfrm flipH="1">
            <a:off x="3736631" y="4236157"/>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6081904" y="4066741"/>
            <a:ext cx="377026" cy="584775"/>
          </a:xfrm>
          <a:prstGeom prst="rect">
            <a:avLst/>
          </a:prstGeom>
          <a:noFill/>
        </p:spPr>
        <p:txBody>
          <a:bodyPr wrap="none" rtlCol="0">
            <a:spAutoFit/>
          </a:bodyPr>
          <a:lstStyle/>
          <a:p>
            <a:pPr algn="ctr"/>
            <a:r>
              <a:rPr lang="en-US" altLang="zh-CN" sz="3200" dirty="0" smtClean="0">
                <a:solidFill>
                  <a:srgbClr val="5C307D"/>
                </a:solidFill>
                <a:latin typeface="华文楷体" panose="02010600040101010101" pitchFamily="2" charset="-122"/>
                <a:ea typeface="华文楷体" panose="02010600040101010101" pitchFamily="2" charset="-122"/>
              </a:rPr>
              <a:t>6</a:t>
            </a:r>
            <a:endParaRPr lang="zh-CN" altLang="en-US" sz="3200" dirty="0">
              <a:solidFill>
                <a:srgbClr val="5C307D"/>
              </a:solidFill>
              <a:latin typeface="华文楷体" panose="02010600040101010101" pitchFamily="2" charset="-122"/>
              <a:ea typeface="华文楷体" panose="02010600040101010101" pitchFamily="2" charset="-122"/>
            </a:endParaRPr>
          </a:p>
        </p:txBody>
      </p:sp>
      <p:sp>
        <p:nvSpPr>
          <p:cNvPr id="34" name="文本框 33"/>
          <p:cNvSpPr txBox="1"/>
          <p:nvPr/>
        </p:nvSpPr>
        <p:spPr>
          <a:xfrm>
            <a:off x="6570727" y="4148026"/>
            <a:ext cx="646331" cy="369332"/>
          </a:xfrm>
          <a:prstGeom prst="rect">
            <a:avLst/>
          </a:prstGeom>
          <a:noFill/>
        </p:spPr>
        <p:txBody>
          <a:bodyPr wrap="none" rtlCol="0">
            <a:spAutoFit/>
          </a:bodyPr>
          <a:lstStyle/>
          <a:p>
            <a:r>
              <a:rPr lang="zh-CN" altLang="en-US" dirty="0" smtClean="0">
                <a:solidFill>
                  <a:schemeClr val="tx1">
                    <a:lumMod val="75000"/>
                    <a:lumOff val="25000"/>
                  </a:schemeClr>
                </a:solidFill>
                <a:ea typeface="华文楷体" panose="02010600040101010101" pitchFamily="2" charset="-122"/>
              </a:rPr>
              <a:t>总结</a:t>
            </a:r>
            <a:endParaRPr lang="zh-CN" altLang="en-US" dirty="0">
              <a:solidFill>
                <a:schemeClr val="tx1">
                  <a:lumMod val="75000"/>
                  <a:lumOff val="25000"/>
                </a:schemeClr>
              </a:solidFill>
              <a:ea typeface="华文楷体" panose="02010600040101010101" pitchFamily="2" charset="-122"/>
            </a:endParaRPr>
          </a:p>
        </p:txBody>
      </p:sp>
      <p:cxnSp>
        <p:nvCxnSpPr>
          <p:cNvPr id="35" name="直接连接符 34"/>
          <p:cNvCxnSpPr/>
          <p:nvPr/>
        </p:nvCxnSpPr>
        <p:spPr>
          <a:xfrm flipH="1">
            <a:off x="6324270" y="4236157"/>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sp>
        <p:nvSpPr>
          <p:cNvPr id="36" name="椭圆 16"/>
          <p:cNvSpPr/>
          <p:nvPr/>
        </p:nvSpPr>
        <p:spPr>
          <a:xfrm>
            <a:off x="8371221" y="6346632"/>
            <a:ext cx="288032" cy="288032"/>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37" name="椭圆 17"/>
          <p:cNvSpPr/>
          <p:nvPr/>
        </p:nvSpPr>
        <p:spPr>
          <a:xfrm>
            <a:off x="8692195" y="6029540"/>
            <a:ext cx="288032" cy="2880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cxnSp>
        <p:nvCxnSpPr>
          <p:cNvPr id="8" name="直接连接符 7"/>
          <p:cNvCxnSpPr/>
          <p:nvPr/>
        </p:nvCxnSpPr>
        <p:spPr>
          <a:xfrm>
            <a:off x="3278460" y="2994901"/>
            <a:ext cx="0" cy="15472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8" name="图片 37"/>
          <p:cNvPicPr>
            <a:picLocks noChangeAspect="1"/>
          </p:cNvPicPr>
          <p:nvPr/>
        </p:nvPicPr>
        <p:blipFill rotWithShape="1">
          <a:blip r:embed="rId2" cstate="print">
            <a:extLst>
              <a:ext uri="{28A0092B-C50C-407E-A947-70E740481C1C}">
                <a14:useLocalDpi xmlns:a14="http://schemas.microsoft.com/office/drawing/2010/main" val="0"/>
              </a:ext>
            </a:extLst>
          </a:blip>
          <a:srcRect l="6826" t="32771" r="6598" b="54378"/>
          <a:stretch/>
        </p:blipFill>
        <p:spPr>
          <a:xfrm>
            <a:off x="163773" y="42198"/>
            <a:ext cx="3495030" cy="733865"/>
          </a:xfrm>
          <a:prstGeom prst="rect">
            <a:avLst/>
          </a:prstGeom>
        </p:spPr>
      </p:pic>
    </p:spTree>
    <p:extLst>
      <p:ext uri="{BB962C8B-B14F-4D97-AF65-F5344CB8AC3E}">
        <p14:creationId xmlns:p14="http://schemas.microsoft.com/office/powerpoint/2010/main" val="17662750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766170" y="1391910"/>
            <a:ext cx="2031325" cy="646331"/>
          </a:xfrm>
          <a:prstGeom prst="rect">
            <a:avLst/>
          </a:prstGeom>
          <a:noFill/>
        </p:spPr>
        <p:txBody>
          <a:bodyPr wrap="none" rtlCol="0">
            <a:spAutoFit/>
          </a:bodyPr>
          <a:lstStyle/>
          <a:p>
            <a:r>
              <a:rPr lang="zh-CN" altLang="en-US" sz="3600" b="1" dirty="0" smtClean="0">
                <a:solidFill>
                  <a:schemeClr val="tx1">
                    <a:lumMod val="75000"/>
                    <a:lumOff val="25000"/>
                  </a:schemeClr>
                </a:solidFill>
                <a:ea typeface="华文楷体" panose="02010600040101010101" pitchFamily="2" charset="-122"/>
              </a:rPr>
              <a:t>论文摘要</a:t>
            </a:r>
            <a:endParaRPr lang="zh-CN" altLang="en-US" sz="3600" b="1" dirty="0">
              <a:solidFill>
                <a:schemeClr val="tx1">
                  <a:lumMod val="75000"/>
                  <a:lumOff val="25000"/>
                </a:schemeClr>
              </a:solidFill>
              <a:ea typeface="华文楷体" panose="02010600040101010101" pitchFamily="2" charset="-122"/>
            </a:endParaRPr>
          </a:p>
        </p:txBody>
      </p:sp>
      <p:sp>
        <p:nvSpPr>
          <p:cNvPr id="6" name="矩形 5"/>
          <p:cNvSpPr/>
          <p:nvPr/>
        </p:nvSpPr>
        <p:spPr>
          <a:xfrm rot="10800000">
            <a:off x="478138" y="1571059"/>
            <a:ext cx="288032" cy="288032"/>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grpSp>
        <p:nvGrpSpPr>
          <p:cNvPr id="7" name="组合 6"/>
          <p:cNvGrpSpPr/>
          <p:nvPr/>
        </p:nvGrpSpPr>
        <p:grpSpPr>
          <a:xfrm rot="10800000">
            <a:off x="2782394" y="1571059"/>
            <a:ext cx="648072" cy="288032"/>
            <a:chOff x="1483073" y="1052736"/>
            <a:chExt cx="648072" cy="288032"/>
          </a:xfrm>
        </p:grpSpPr>
        <p:sp>
          <p:nvSpPr>
            <p:cNvPr id="8" name="椭圆 7"/>
            <p:cNvSpPr/>
            <p:nvPr/>
          </p:nvSpPr>
          <p:spPr>
            <a:xfrm>
              <a:off x="1483073" y="1052736"/>
              <a:ext cx="288032" cy="2880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9" name="椭圆 8"/>
            <p:cNvSpPr/>
            <p:nvPr/>
          </p:nvSpPr>
          <p:spPr>
            <a:xfrm>
              <a:off x="1843113" y="1052736"/>
              <a:ext cx="288032" cy="2880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grpSp>
      <p:sp>
        <p:nvSpPr>
          <p:cNvPr id="10" name="TextBox 6"/>
          <p:cNvSpPr txBox="1"/>
          <p:nvPr/>
        </p:nvSpPr>
        <p:spPr>
          <a:xfrm>
            <a:off x="478138" y="2067970"/>
            <a:ext cx="4093861" cy="4093428"/>
          </a:xfrm>
          <a:prstGeom prst="rect">
            <a:avLst/>
          </a:prstGeom>
          <a:noFill/>
        </p:spPr>
        <p:txBody>
          <a:bodyPr wrap="square" rtlCol="0">
            <a:spAutoFit/>
          </a:bodyPr>
          <a:lstStyle/>
          <a:p>
            <a:r>
              <a:rPr lang="zh-CN" altLang="en-US" sz="2000" dirty="0">
                <a:solidFill>
                  <a:schemeClr val="tx1">
                    <a:lumMod val="75000"/>
                    <a:lumOff val="25000"/>
                  </a:schemeClr>
                </a:solidFill>
                <a:ea typeface="华文楷体" panose="02010600040101010101" pitchFamily="2" charset="-122"/>
              </a:rPr>
              <a:t>本论文通过对推荐系统的研究</a:t>
            </a:r>
            <a:r>
              <a:rPr lang="en-US" altLang="zh-CN" sz="2000" dirty="0">
                <a:solidFill>
                  <a:schemeClr val="tx1">
                    <a:lumMod val="75000"/>
                    <a:lumOff val="25000"/>
                  </a:schemeClr>
                </a:solidFill>
                <a:ea typeface="华文楷体" panose="02010600040101010101" pitchFamily="2" charset="-122"/>
              </a:rPr>
              <a:t>,</a:t>
            </a:r>
            <a:r>
              <a:rPr lang="zh-CN" altLang="en-US" sz="2000" dirty="0">
                <a:solidFill>
                  <a:schemeClr val="tx1">
                    <a:lumMod val="75000"/>
                    <a:lumOff val="25000"/>
                  </a:schemeClr>
                </a:solidFill>
                <a:ea typeface="华文楷体" panose="02010600040101010101" pitchFamily="2" charset="-122"/>
              </a:rPr>
              <a:t>进一步的说明推荐系统在信息过载时代的重要性以及处理信息模型的精巧之处。本论文主要研究多维空间向量相似度的在推荐系统的应用。根据这个算法，结合</a:t>
            </a:r>
            <a:r>
              <a:rPr lang="en-US" altLang="zh-CN" sz="2000" dirty="0">
                <a:solidFill>
                  <a:schemeClr val="tx1">
                    <a:lumMod val="75000"/>
                    <a:lumOff val="25000"/>
                  </a:schemeClr>
                </a:solidFill>
                <a:ea typeface="华文楷体" panose="02010600040101010101" pitchFamily="2" charset="-122"/>
              </a:rPr>
              <a:t>Java</a:t>
            </a:r>
            <a:r>
              <a:rPr lang="zh-CN" altLang="en-US" sz="2000" dirty="0">
                <a:solidFill>
                  <a:schemeClr val="tx1">
                    <a:lumMod val="75000"/>
                    <a:lumOff val="25000"/>
                  </a:schemeClr>
                </a:solidFill>
                <a:ea typeface="华文楷体" panose="02010600040101010101" pitchFamily="2" charset="-122"/>
              </a:rPr>
              <a:t>的一些特性，设计一个类库，更方便的使用该算法进行过滤推荐。</a:t>
            </a:r>
            <a:endParaRPr lang="en-US" altLang="zh-CN" sz="2000" dirty="0">
              <a:solidFill>
                <a:schemeClr val="tx1">
                  <a:lumMod val="75000"/>
                  <a:lumOff val="25000"/>
                </a:schemeClr>
              </a:solidFill>
              <a:ea typeface="华文楷体" panose="02010600040101010101" pitchFamily="2" charset="-122"/>
            </a:endParaRPr>
          </a:p>
          <a:p>
            <a:endParaRPr lang="en-US" altLang="zh-CN" sz="2000" b="1" dirty="0" smtClean="0">
              <a:solidFill>
                <a:srgbClr val="5C307D"/>
              </a:solidFill>
              <a:ea typeface="华文楷体" panose="02010600040101010101" pitchFamily="2" charset="-122"/>
            </a:endParaRPr>
          </a:p>
          <a:p>
            <a:r>
              <a:rPr lang="zh-CN" altLang="en-US" sz="2000" b="1" dirty="0" smtClean="0">
                <a:solidFill>
                  <a:srgbClr val="5C307D"/>
                </a:solidFill>
                <a:ea typeface="华文楷体" panose="02010600040101010101" pitchFamily="2" charset="-122"/>
              </a:rPr>
              <a:t>协同</a:t>
            </a:r>
            <a:r>
              <a:rPr lang="zh-CN" altLang="en-US" sz="2000" b="1" dirty="0">
                <a:solidFill>
                  <a:srgbClr val="5C307D"/>
                </a:solidFill>
                <a:ea typeface="华文楷体" panose="02010600040101010101" pitchFamily="2" charset="-122"/>
              </a:rPr>
              <a:t>过滤推荐，其原理是利用人们共同的喜好和行为为相似的人推荐他可能喜欢的信息，而用户的新的行为也会成为信息过滤的条件。</a:t>
            </a:r>
          </a:p>
        </p:txBody>
      </p:sp>
      <p:cxnSp>
        <p:nvCxnSpPr>
          <p:cNvPr id="32" name="直接连接符 31"/>
          <p:cNvCxnSpPr/>
          <p:nvPr/>
        </p:nvCxnSpPr>
        <p:spPr>
          <a:xfrm>
            <a:off x="8849203" y="1514901"/>
            <a:ext cx="0" cy="1522987"/>
          </a:xfrm>
          <a:prstGeom prst="line">
            <a:avLst/>
          </a:prstGeom>
          <a:ln w="38100">
            <a:solidFill>
              <a:srgbClr val="5C307D"/>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90984" y="6627119"/>
            <a:ext cx="796826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3" name="椭圆 16"/>
          <p:cNvSpPr/>
          <p:nvPr/>
        </p:nvSpPr>
        <p:spPr>
          <a:xfrm>
            <a:off x="8371221" y="6346632"/>
            <a:ext cx="288032" cy="288032"/>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37" name="椭圆 17"/>
          <p:cNvSpPr/>
          <p:nvPr/>
        </p:nvSpPr>
        <p:spPr>
          <a:xfrm>
            <a:off x="8692195" y="6029540"/>
            <a:ext cx="288032" cy="2880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38" name="矩形 37"/>
          <p:cNvSpPr/>
          <p:nvPr/>
        </p:nvSpPr>
        <p:spPr>
          <a:xfrm>
            <a:off x="-13648" y="0"/>
            <a:ext cx="9157648" cy="1202643"/>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p:cNvGrpSpPr/>
          <p:nvPr/>
        </p:nvGrpSpPr>
        <p:grpSpPr>
          <a:xfrm>
            <a:off x="0" y="1305569"/>
            <a:ext cx="9144000" cy="56736"/>
            <a:chOff x="30834" y="1305568"/>
            <a:chExt cx="8816454" cy="66133"/>
          </a:xfrm>
        </p:grpSpPr>
        <p:sp>
          <p:nvSpPr>
            <p:cNvPr id="41" name="矩形 40"/>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664" y="3779660"/>
            <a:ext cx="2594865" cy="239389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4" name="矩形标注 3"/>
          <p:cNvSpPr/>
          <p:nvPr/>
        </p:nvSpPr>
        <p:spPr>
          <a:xfrm>
            <a:off x="5378350" y="2038241"/>
            <a:ext cx="2419745" cy="1189701"/>
          </a:xfrm>
          <a:prstGeom prst="wedgeRectCallout">
            <a:avLst>
              <a:gd name="adj1" fmla="val -9906"/>
              <a:gd name="adj2" fmla="val 92074"/>
            </a:avLst>
          </a:prstGeom>
        </p:spPr>
        <p:style>
          <a:lnRef idx="2">
            <a:schemeClr val="dk1"/>
          </a:lnRef>
          <a:fillRef idx="1">
            <a:schemeClr val="lt1"/>
          </a:fillRef>
          <a:effectRef idx="0">
            <a:schemeClr val="dk1"/>
          </a:effectRef>
          <a:fontRef idx="minor">
            <a:schemeClr val="dk1"/>
          </a:fontRef>
        </p:style>
        <p:txBody>
          <a:bodyPr rtlCol="0" anchor="ctr"/>
          <a:lstStyle/>
          <a:p>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买了这本书的人也买了</a:t>
            </a:r>
            <a:r>
              <a:rPr lang="zh-CN" altLang="zh-CN" kern="100" dirty="0" smtClean="0">
                <a:latin typeface="微软雅黑" panose="020B0503020204020204" pitchFamily="34" charset="-122"/>
                <a:ea typeface="微软雅黑" panose="020B0503020204020204" pitchFamily="34" charset="-122"/>
                <a:cs typeface="Times New Roman" panose="02020603050405020304" pitchFamily="18" charset="0"/>
              </a:rPr>
              <a:t>什么</a:t>
            </a:r>
            <a:endParaRPr lang="zh-CN" altLang="en-US" dirty="0">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rotWithShape="1">
          <a:blip r:embed="rId3" cstate="print">
            <a:extLst>
              <a:ext uri="{28A0092B-C50C-407E-A947-70E740481C1C}">
                <a14:useLocalDpi xmlns:a14="http://schemas.microsoft.com/office/drawing/2010/main" val="0"/>
              </a:ext>
            </a:extLst>
          </a:blip>
          <a:srcRect l="6826" t="32771" r="6598" b="54378"/>
          <a:stretch/>
        </p:blipFill>
        <p:spPr>
          <a:xfrm>
            <a:off x="163773" y="42198"/>
            <a:ext cx="3495030" cy="733865"/>
          </a:xfrm>
          <a:prstGeom prst="rect">
            <a:avLst/>
          </a:prstGeom>
        </p:spPr>
      </p:pic>
    </p:spTree>
    <p:extLst>
      <p:ext uri="{BB962C8B-B14F-4D97-AF65-F5344CB8AC3E}">
        <p14:creationId xmlns:p14="http://schemas.microsoft.com/office/powerpoint/2010/main" val="17187392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53219" y="1303761"/>
            <a:ext cx="1107996" cy="369332"/>
          </a:xfrm>
          <a:prstGeom prst="rect">
            <a:avLst/>
          </a:prstGeom>
          <a:solidFill>
            <a:srgbClr val="5C307D"/>
          </a:solidFill>
        </p:spPr>
        <p:txBody>
          <a:bodyPr wrap="none" rtlCol="0">
            <a:spAutoFit/>
          </a:bodyPr>
          <a:lstStyle/>
          <a:p>
            <a:pPr algn="ctr"/>
            <a:r>
              <a:rPr lang="zh-CN" altLang="en-US" dirty="0" smtClean="0">
                <a:solidFill>
                  <a:schemeClr val="bg1"/>
                </a:solidFill>
                <a:latin typeface="华文楷体" panose="02010600040101010101" pitchFamily="2" charset="-122"/>
                <a:ea typeface="华文楷体" panose="02010600040101010101" pitchFamily="2" charset="-122"/>
              </a:rPr>
              <a:t>课题背景</a:t>
            </a:r>
            <a:endParaRPr lang="zh-CN" altLang="en-US" dirty="0">
              <a:solidFill>
                <a:schemeClr val="bg1"/>
              </a:solidFill>
              <a:latin typeface="华文楷体" panose="02010600040101010101" pitchFamily="2" charset="-122"/>
              <a:ea typeface="华文楷体" panose="02010600040101010101" pitchFamily="2" charset="-122"/>
            </a:endParaRPr>
          </a:p>
        </p:txBody>
      </p:sp>
      <p:sp>
        <p:nvSpPr>
          <p:cNvPr id="12" name="文本框 11"/>
          <p:cNvSpPr txBox="1"/>
          <p:nvPr/>
        </p:nvSpPr>
        <p:spPr>
          <a:xfrm>
            <a:off x="1510237" y="1303761"/>
            <a:ext cx="1800493"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协同推荐的原理</a:t>
            </a:r>
          </a:p>
        </p:txBody>
      </p:sp>
      <p:sp>
        <p:nvSpPr>
          <p:cNvPr id="13" name="文本框 12"/>
          <p:cNvSpPr txBox="1"/>
          <p:nvPr/>
        </p:nvSpPr>
        <p:spPr>
          <a:xfrm>
            <a:off x="3459751" y="1303761"/>
            <a:ext cx="1800493"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余弦相似度设计</a:t>
            </a:r>
          </a:p>
        </p:txBody>
      </p:sp>
      <p:sp>
        <p:nvSpPr>
          <p:cNvPr id="16" name="文本框 15"/>
          <p:cNvSpPr txBox="1"/>
          <p:nvPr/>
        </p:nvSpPr>
        <p:spPr>
          <a:xfrm>
            <a:off x="5260244" y="1303761"/>
            <a:ext cx="2003625"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相关</a:t>
            </a:r>
            <a:r>
              <a:rPr lang="en-US" altLang="zh-CN" dirty="0">
                <a:solidFill>
                  <a:schemeClr val="tx1">
                    <a:lumMod val="75000"/>
                    <a:lumOff val="25000"/>
                  </a:schemeClr>
                </a:solidFill>
                <a:ea typeface="华文楷体" panose="02010600040101010101" pitchFamily="2" charset="-122"/>
              </a:rPr>
              <a:t>Web</a:t>
            </a:r>
            <a:r>
              <a:rPr lang="zh-CN" altLang="en-US" dirty="0">
                <a:solidFill>
                  <a:schemeClr val="tx1">
                    <a:lumMod val="75000"/>
                    <a:lumOff val="25000"/>
                  </a:schemeClr>
                </a:solidFill>
                <a:ea typeface="华文楷体" panose="02010600040101010101" pitchFamily="2" charset="-122"/>
              </a:rPr>
              <a:t>模块设计</a:t>
            </a:r>
          </a:p>
        </p:txBody>
      </p:sp>
      <p:sp>
        <p:nvSpPr>
          <p:cNvPr id="17" name="文本框 16"/>
          <p:cNvSpPr txBox="1"/>
          <p:nvPr/>
        </p:nvSpPr>
        <p:spPr>
          <a:xfrm>
            <a:off x="7245589" y="1296515"/>
            <a:ext cx="1800493"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测试数据及方法</a:t>
            </a:r>
          </a:p>
        </p:txBody>
      </p:sp>
      <p:sp>
        <p:nvSpPr>
          <p:cNvPr id="21" name="TextBox 29"/>
          <p:cNvSpPr txBox="1"/>
          <p:nvPr/>
        </p:nvSpPr>
        <p:spPr>
          <a:xfrm>
            <a:off x="4652009" y="3602757"/>
            <a:ext cx="4397346" cy="2225225"/>
          </a:xfrm>
          <a:prstGeom prst="rect">
            <a:avLst/>
          </a:prstGeom>
          <a:noFill/>
        </p:spPr>
        <p:txBody>
          <a:bodyPr wrap="square" rtlCol="0">
            <a:spAutoFit/>
          </a:bodyPr>
          <a:lstStyle>
            <a:defPPr>
              <a:defRPr lang="zh-CN"/>
            </a:defPPr>
            <a:lvl1pPr>
              <a:lnSpc>
                <a:spcPct val="110000"/>
              </a:lnSpc>
              <a:defRPr>
                <a:solidFill>
                  <a:schemeClr val="tx1">
                    <a:lumMod val="75000"/>
                    <a:lumOff val="25000"/>
                  </a:schemeClr>
                </a:solidFill>
                <a:ea typeface="华文楷体" panose="02010600040101010101" pitchFamily="2" charset="-122"/>
              </a:defRPr>
            </a:lvl1pPr>
          </a:lstStyle>
          <a:p>
            <a:r>
              <a:rPr lang="zh-CN" altLang="en-US" dirty="0" smtClean="0"/>
              <a:t>但是</a:t>
            </a:r>
            <a:r>
              <a:rPr lang="zh-CN" altLang="en-US" dirty="0"/>
              <a:t>，直接用的话不是很方便，随时切换各种实现也不方便。</a:t>
            </a:r>
          </a:p>
          <a:p>
            <a:r>
              <a:rPr lang="zh-CN" altLang="en-US" dirty="0" smtClean="0"/>
              <a:t>为了</a:t>
            </a:r>
            <a:r>
              <a:rPr lang="zh-CN" altLang="en-US" dirty="0"/>
              <a:t>弥补这些缺陷，使人们更好的在面对海量数据时使用协同过滤算法，故设计了该组件，让人们更好的更方便的使用协同过滤推荐算法。</a:t>
            </a:r>
          </a:p>
          <a:p>
            <a:endParaRPr lang="en-US" altLang="zh-CN" dirty="0"/>
          </a:p>
        </p:txBody>
      </p:sp>
      <p:sp>
        <p:nvSpPr>
          <p:cNvPr id="26" name="TextBox 29"/>
          <p:cNvSpPr txBox="1"/>
          <p:nvPr/>
        </p:nvSpPr>
        <p:spPr>
          <a:xfrm>
            <a:off x="253220" y="2637962"/>
            <a:ext cx="4318780" cy="1298497"/>
          </a:xfrm>
          <a:prstGeom prst="rect">
            <a:avLst/>
          </a:prstGeom>
          <a:noFill/>
        </p:spPr>
        <p:txBody>
          <a:bodyPr wrap="square" rtlCol="0">
            <a:spAutoFit/>
          </a:bodyPr>
          <a:lstStyle>
            <a:defPPr>
              <a:defRPr lang="zh-CN"/>
            </a:defPPr>
            <a:lvl1pPr>
              <a:lnSpc>
                <a:spcPct val="110000"/>
              </a:lnSpc>
              <a:defRPr>
                <a:solidFill>
                  <a:schemeClr val="tx1">
                    <a:lumMod val="75000"/>
                    <a:lumOff val="25000"/>
                  </a:schemeClr>
                </a:solidFill>
                <a:ea typeface="华文楷体" panose="02010600040101010101" pitchFamily="2" charset="-122"/>
              </a:defRPr>
            </a:lvl1pPr>
          </a:lstStyle>
          <a:p>
            <a:r>
              <a:rPr lang="zh-CN" altLang="en-US" dirty="0"/>
              <a:t>现在是一个信息严重过载的时代，从消息流中找寻自己的爱好的信息也比较困难。协同过滤推荐过滤掉不喜欢的资讯，推荐用户喜欢的资讯，节省时间提高效率</a:t>
            </a:r>
            <a:r>
              <a:rPr lang="zh-CN" altLang="en-US" dirty="0" smtClean="0"/>
              <a:t>。</a:t>
            </a:r>
            <a:endParaRPr lang="zh-CN" altLang="en-US" dirty="0"/>
          </a:p>
        </p:txBody>
      </p:sp>
      <p:sp>
        <p:nvSpPr>
          <p:cNvPr id="27" name="TextBox 30"/>
          <p:cNvSpPr txBox="1"/>
          <p:nvPr/>
        </p:nvSpPr>
        <p:spPr>
          <a:xfrm>
            <a:off x="653215" y="2059797"/>
            <a:ext cx="3998794" cy="461665"/>
          </a:xfrm>
          <a:prstGeom prst="rect">
            <a:avLst/>
          </a:prstGeom>
          <a:noFill/>
          <a:ln>
            <a:noFill/>
          </a:ln>
        </p:spPr>
        <p:txBody>
          <a:bodyPr wrap="square" rtlCol="0">
            <a:spAutoFit/>
          </a:bodyPr>
          <a:lstStyle/>
          <a:p>
            <a:r>
              <a:rPr lang="zh-CN" altLang="en-US" sz="2400" b="1" dirty="0" smtClean="0">
                <a:solidFill>
                  <a:schemeClr val="tx1">
                    <a:lumMod val="75000"/>
                    <a:lumOff val="25000"/>
                  </a:schemeClr>
                </a:solidFill>
                <a:ea typeface="华文楷体" panose="02010600040101010101" pitchFamily="2" charset="-122"/>
              </a:rPr>
              <a:t>设计该类库的背景</a:t>
            </a:r>
            <a:endParaRPr lang="zh-CN" altLang="en-US" sz="2400" b="1" dirty="0">
              <a:solidFill>
                <a:schemeClr val="tx1">
                  <a:lumMod val="75000"/>
                  <a:lumOff val="25000"/>
                </a:schemeClr>
              </a:solidFill>
              <a:ea typeface="华文楷体" panose="02010600040101010101" pitchFamily="2" charset="-122"/>
            </a:endParaRPr>
          </a:p>
        </p:txBody>
      </p:sp>
      <p:sp>
        <p:nvSpPr>
          <p:cNvPr id="28" name="矩形 27"/>
          <p:cNvSpPr/>
          <p:nvPr/>
        </p:nvSpPr>
        <p:spPr>
          <a:xfrm>
            <a:off x="382137" y="2172551"/>
            <a:ext cx="271078" cy="271078"/>
          </a:xfrm>
          <a:prstGeom prst="rect">
            <a:avLst/>
          </a:prstGeom>
          <a:solidFill>
            <a:schemeClr val="bg1">
              <a:lumMod val="75000"/>
            </a:schemeClr>
          </a:solidFill>
          <a:ln>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p:nvPr/>
        </p:nvCxnSpPr>
        <p:spPr>
          <a:xfrm>
            <a:off x="4724579" y="6342744"/>
            <a:ext cx="399879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8906" t="21205" r="5808" b="64016"/>
          <a:stretch/>
        </p:blipFill>
        <p:spPr>
          <a:xfrm>
            <a:off x="122389" y="58654"/>
            <a:ext cx="3419418" cy="761711"/>
          </a:xfrm>
          <a:prstGeom prst="rect">
            <a:avLst/>
          </a:prstGeom>
        </p:spPr>
      </p:pic>
    </p:spTree>
    <p:extLst>
      <p:ext uri="{BB962C8B-B14F-4D97-AF65-F5344CB8AC3E}">
        <p14:creationId xmlns:p14="http://schemas.microsoft.com/office/powerpoint/2010/main" val="9278827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39" name="文本框 38"/>
          <p:cNvSpPr txBox="1"/>
          <p:nvPr/>
        </p:nvSpPr>
        <p:spPr>
          <a:xfrm>
            <a:off x="253219" y="1303761"/>
            <a:ext cx="1107996" cy="369332"/>
          </a:xfrm>
          <a:prstGeom prst="rect">
            <a:avLst/>
          </a:prstGeom>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课题背景</a:t>
            </a:r>
            <a:endParaRPr lang="zh-CN" altLang="en-US" dirty="0">
              <a:latin typeface="华文楷体" panose="02010600040101010101" pitchFamily="2" charset="-122"/>
              <a:ea typeface="华文楷体" panose="02010600040101010101" pitchFamily="2" charset="-122"/>
            </a:endParaRPr>
          </a:p>
        </p:txBody>
      </p:sp>
      <p:sp>
        <p:nvSpPr>
          <p:cNvPr id="40" name="文本框 39"/>
          <p:cNvSpPr txBox="1"/>
          <p:nvPr/>
        </p:nvSpPr>
        <p:spPr>
          <a:xfrm>
            <a:off x="1510237" y="1303761"/>
            <a:ext cx="1800493" cy="369332"/>
          </a:xfrm>
          <a:prstGeom prst="rect">
            <a:avLst/>
          </a:prstGeom>
          <a:solidFill>
            <a:srgbClr val="5C307D"/>
          </a:solidFill>
        </p:spPr>
        <p:txBody>
          <a:bodyPr wrap="none" rtlCol="0">
            <a:spAutoFit/>
          </a:bodyPr>
          <a:lstStyle/>
          <a:p>
            <a:r>
              <a:rPr lang="zh-CN" altLang="en-US" dirty="0">
                <a:solidFill>
                  <a:schemeClr val="bg1"/>
                </a:solidFill>
                <a:latin typeface="华文楷体" panose="02010600040101010101" pitchFamily="2" charset="-122"/>
                <a:ea typeface="华文楷体" panose="02010600040101010101" pitchFamily="2" charset="-122"/>
              </a:rPr>
              <a:t>协同推荐的原理</a:t>
            </a:r>
          </a:p>
        </p:txBody>
      </p:sp>
      <p:sp>
        <p:nvSpPr>
          <p:cNvPr id="41" name="文本框 40"/>
          <p:cNvSpPr txBox="1"/>
          <p:nvPr/>
        </p:nvSpPr>
        <p:spPr>
          <a:xfrm>
            <a:off x="3459751" y="1303761"/>
            <a:ext cx="1800493"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余弦相似度设计</a:t>
            </a:r>
          </a:p>
        </p:txBody>
      </p:sp>
      <p:sp>
        <p:nvSpPr>
          <p:cNvPr id="42" name="文本框 41"/>
          <p:cNvSpPr txBox="1"/>
          <p:nvPr/>
        </p:nvSpPr>
        <p:spPr>
          <a:xfrm>
            <a:off x="5260244" y="1303761"/>
            <a:ext cx="2003625"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相关</a:t>
            </a:r>
            <a:r>
              <a:rPr lang="en-US" altLang="zh-CN" dirty="0">
                <a:solidFill>
                  <a:schemeClr val="tx1">
                    <a:lumMod val="75000"/>
                    <a:lumOff val="25000"/>
                  </a:schemeClr>
                </a:solidFill>
                <a:ea typeface="华文楷体" panose="02010600040101010101" pitchFamily="2" charset="-122"/>
              </a:rPr>
              <a:t>Web</a:t>
            </a:r>
            <a:r>
              <a:rPr lang="zh-CN" altLang="en-US" dirty="0">
                <a:solidFill>
                  <a:schemeClr val="tx1">
                    <a:lumMod val="75000"/>
                    <a:lumOff val="25000"/>
                  </a:schemeClr>
                </a:solidFill>
                <a:ea typeface="华文楷体" panose="02010600040101010101" pitchFamily="2" charset="-122"/>
              </a:rPr>
              <a:t>模块设计</a:t>
            </a:r>
          </a:p>
        </p:txBody>
      </p:sp>
      <p:sp>
        <p:nvSpPr>
          <p:cNvPr id="43" name="文本框 42"/>
          <p:cNvSpPr txBox="1"/>
          <p:nvPr/>
        </p:nvSpPr>
        <p:spPr>
          <a:xfrm>
            <a:off x="7245589" y="1296515"/>
            <a:ext cx="1800493"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测试数据及方法</a:t>
            </a:r>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664" y="2769832"/>
            <a:ext cx="5114925" cy="1857375"/>
          </a:xfrm>
          <a:prstGeom prst="rect">
            <a:avLst/>
          </a:prstGeom>
        </p:spPr>
      </p:pic>
      <p:sp>
        <p:nvSpPr>
          <p:cNvPr id="7" name="文本框 6"/>
          <p:cNvSpPr txBox="1"/>
          <p:nvPr/>
        </p:nvSpPr>
        <p:spPr>
          <a:xfrm>
            <a:off x="480591" y="5208232"/>
            <a:ext cx="1569660" cy="369332"/>
          </a:xfrm>
          <a:prstGeom prst="rect">
            <a:avLst/>
          </a:prstGeom>
          <a:noFill/>
        </p:spPr>
        <p:txBody>
          <a:bodyPr wrap="none" rtlCol="0">
            <a:spAutoFit/>
          </a:bodyPr>
          <a:lstStyle/>
          <a:p>
            <a:r>
              <a:rPr lang="zh-CN" altLang="en-US" dirty="0" smtClean="0"/>
              <a:t>收集用户资料</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15" y="2703196"/>
            <a:ext cx="2438400" cy="2438400"/>
          </a:xfrm>
          <a:prstGeom prst="rect">
            <a:avLst/>
          </a:prstGeom>
        </p:spPr>
      </p:pic>
      <p:pic>
        <p:nvPicPr>
          <p:cNvPr id="17" name="图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8980" y="2691679"/>
            <a:ext cx="1953628" cy="1953628"/>
          </a:xfrm>
          <a:prstGeom prst="rect">
            <a:avLst/>
          </a:prstGeom>
        </p:spPr>
      </p:pic>
      <p:sp>
        <p:nvSpPr>
          <p:cNvPr id="18" name="矩形 17"/>
          <p:cNvSpPr/>
          <p:nvPr/>
        </p:nvSpPr>
        <p:spPr>
          <a:xfrm>
            <a:off x="2651837" y="5208232"/>
            <a:ext cx="3416320" cy="369332"/>
          </a:xfrm>
          <a:prstGeom prst="rect">
            <a:avLst/>
          </a:prstGeom>
        </p:spPr>
        <p:txBody>
          <a:bodyPr wrap="none">
            <a:spAutoFit/>
          </a:bodyPr>
          <a:lstStyle/>
          <a:p>
            <a:pPr lvl="0" algn="just">
              <a:spcAft>
                <a:spcPts val="0"/>
              </a:spcAft>
            </a:pPr>
            <a:r>
              <a:rPr lang="zh-CN" altLang="zh-CN" kern="100" dirty="0">
                <a:latin typeface="Times New Roman" panose="02020603050405020304" pitchFamily="18" charset="0"/>
                <a:cs typeface="Times New Roman" panose="02020603050405020304" pitchFamily="18" charset="0"/>
              </a:rPr>
              <a:t>最近邻搜索（找到相似的用户）</a:t>
            </a:r>
            <a:endParaRPr lang="zh-CN" altLang="zh-CN" sz="1400" kern="100" dirty="0">
              <a:latin typeface="Calibri" panose="020F0502020204030204" pitchFamily="34" charset="0"/>
              <a:cs typeface="Times New Roman" panose="02020603050405020304" pitchFamily="18" charset="0"/>
            </a:endParaRPr>
          </a:p>
        </p:txBody>
      </p:sp>
      <p:sp>
        <p:nvSpPr>
          <p:cNvPr id="19" name="矩形 18"/>
          <p:cNvSpPr/>
          <p:nvPr/>
        </p:nvSpPr>
        <p:spPr>
          <a:xfrm>
            <a:off x="6409339" y="5216503"/>
            <a:ext cx="2723823" cy="369332"/>
          </a:xfrm>
          <a:prstGeom prst="rect">
            <a:avLst/>
          </a:prstGeom>
        </p:spPr>
        <p:txBody>
          <a:bodyPr wrap="none">
            <a:spAutoFit/>
          </a:bodyPr>
          <a:lstStyle/>
          <a:p>
            <a:r>
              <a:rPr lang="zh-CN" altLang="en-US" dirty="0" smtClean="0"/>
              <a:t>计算</a:t>
            </a:r>
            <a:r>
              <a:rPr lang="zh-CN" altLang="en-US" dirty="0"/>
              <a:t>推荐，产生推荐结果</a:t>
            </a:r>
          </a:p>
        </p:txBody>
      </p:sp>
      <p:cxnSp>
        <p:nvCxnSpPr>
          <p:cNvPr id="21" name="直接箭头连接符 20"/>
          <p:cNvCxnSpPr>
            <a:stCxn id="7" idx="3"/>
            <a:endCxn id="18" idx="1"/>
          </p:cNvCxnSpPr>
          <p:nvPr/>
        </p:nvCxnSpPr>
        <p:spPr>
          <a:xfrm>
            <a:off x="2050251" y="5392898"/>
            <a:ext cx="6015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endCxn id="19" idx="1"/>
          </p:cNvCxnSpPr>
          <p:nvPr/>
        </p:nvCxnSpPr>
        <p:spPr>
          <a:xfrm>
            <a:off x="5960125" y="5401169"/>
            <a:ext cx="4492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 name="图片 29"/>
          <p:cNvPicPr>
            <a:picLocks noChangeAspect="1"/>
          </p:cNvPicPr>
          <p:nvPr/>
        </p:nvPicPr>
        <p:blipFill rotWithShape="1">
          <a:blip r:embed="rId5" cstate="print">
            <a:extLst>
              <a:ext uri="{28A0092B-C50C-407E-A947-70E740481C1C}">
                <a14:useLocalDpi xmlns:a14="http://schemas.microsoft.com/office/drawing/2010/main" val="0"/>
              </a:ext>
            </a:extLst>
          </a:blip>
          <a:srcRect l="8906" t="21205" r="5808" b="64016"/>
          <a:stretch/>
        </p:blipFill>
        <p:spPr>
          <a:xfrm>
            <a:off x="122389" y="58654"/>
            <a:ext cx="3419418" cy="761711"/>
          </a:xfrm>
          <a:prstGeom prst="rect">
            <a:avLst/>
          </a:prstGeom>
        </p:spPr>
      </p:pic>
    </p:spTree>
    <p:extLst>
      <p:ext uri="{BB962C8B-B14F-4D97-AF65-F5344CB8AC3E}">
        <p14:creationId xmlns:p14="http://schemas.microsoft.com/office/powerpoint/2010/main" val="195217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8" name="文本框 17"/>
          <p:cNvSpPr txBox="1"/>
          <p:nvPr/>
        </p:nvSpPr>
        <p:spPr>
          <a:xfrm>
            <a:off x="253219" y="1303761"/>
            <a:ext cx="1107996" cy="369332"/>
          </a:xfrm>
          <a:prstGeom prst="rect">
            <a:avLst/>
          </a:prstGeom>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课题背景</a:t>
            </a:r>
            <a:endParaRPr lang="zh-CN" altLang="en-US" dirty="0">
              <a:latin typeface="华文楷体" panose="02010600040101010101" pitchFamily="2" charset="-122"/>
              <a:ea typeface="华文楷体" panose="02010600040101010101" pitchFamily="2" charset="-122"/>
            </a:endParaRPr>
          </a:p>
        </p:txBody>
      </p:sp>
      <p:sp useBgFill="1">
        <p:nvSpPr>
          <p:cNvPr id="19" name="文本框 18"/>
          <p:cNvSpPr txBox="1"/>
          <p:nvPr/>
        </p:nvSpPr>
        <p:spPr>
          <a:xfrm>
            <a:off x="1510237" y="1303761"/>
            <a:ext cx="1800493" cy="369332"/>
          </a:xfrm>
          <a:prstGeom prst="rect">
            <a:avLst/>
          </a:prstGeom>
        </p:spPr>
        <p:txBody>
          <a:bodyPr wrap="none" rtlCol="0">
            <a:spAutoFit/>
          </a:bodyPr>
          <a:lstStyle/>
          <a:p>
            <a:r>
              <a:rPr lang="zh-CN" altLang="en-US" dirty="0">
                <a:latin typeface="华文楷体" panose="02010600040101010101" pitchFamily="2" charset="-122"/>
                <a:ea typeface="华文楷体" panose="02010600040101010101" pitchFamily="2" charset="-122"/>
              </a:rPr>
              <a:t>协同推荐的原理</a:t>
            </a:r>
          </a:p>
        </p:txBody>
      </p:sp>
      <p:sp>
        <p:nvSpPr>
          <p:cNvPr id="20" name="文本框 19"/>
          <p:cNvSpPr txBox="1"/>
          <p:nvPr/>
        </p:nvSpPr>
        <p:spPr>
          <a:xfrm>
            <a:off x="3459751" y="1303761"/>
            <a:ext cx="1800493" cy="369332"/>
          </a:xfrm>
          <a:prstGeom prst="rect">
            <a:avLst/>
          </a:prstGeom>
          <a:solidFill>
            <a:srgbClr val="5C307D"/>
          </a:solidFill>
        </p:spPr>
        <p:txBody>
          <a:bodyPr wrap="none" rtlCol="0">
            <a:spAutoFit/>
          </a:bodyPr>
          <a:lstStyle/>
          <a:p>
            <a:r>
              <a:rPr lang="zh-CN" altLang="en-US" dirty="0">
                <a:solidFill>
                  <a:schemeClr val="bg1"/>
                </a:solidFill>
                <a:ea typeface="华文楷体" panose="02010600040101010101" pitchFamily="2" charset="-122"/>
              </a:rPr>
              <a:t>余弦相似度设计</a:t>
            </a:r>
          </a:p>
        </p:txBody>
      </p:sp>
      <p:sp>
        <p:nvSpPr>
          <p:cNvPr id="21" name="文本框 20"/>
          <p:cNvSpPr txBox="1"/>
          <p:nvPr/>
        </p:nvSpPr>
        <p:spPr>
          <a:xfrm>
            <a:off x="5260244" y="1303761"/>
            <a:ext cx="2003625"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相关</a:t>
            </a:r>
            <a:r>
              <a:rPr lang="en-US" altLang="zh-CN" dirty="0">
                <a:solidFill>
                  <a:schemeClr val="tx1">
                    <a:lumMod val="75000"/>
                    <a:lumOff val="25000"/>
                  </a:schemeClr>
                </a:solidFill>
                <a:ea typeface="华文楷体" panose="02010600040101010101" pitchFamily="2" charset="-122"/>
              </a:rPr>
              <a:t>Web</a:t>
            </a:r>
            <a:r>
              <a:rPr lang="zh-CN" altLang="en-US" dirty="0">
                <a:solidFill>
                  <a:schemeClr val="tx1">
                    <a:lumMod val="75000"/>
                    <a:lumOff val="25000"/>
                  </a:schemeClr>
                </a:solidFill>
                <a:ea typeface="华文楷体" panose="02010600040101010101" pitchFamily="2" charset="-122"/>
              </a:rPr>
              <a:t>模块设计</a:t>
            </a:r>
          </a:p>
        </p:txBody>
      </p:sp>
      <p:sp>
        <p:nvSpPr>
          <p:cNvPr id="26" name="文本框 25"/>
          <p:cNvSpPr txBox="1"/>
          <p:nvPr/>
        </p:nvSpPr>
        <p:spPr>
          <a:xfrm>
            <a:off x="7245589" y="1296515"/>
            <a:ext cx="1800493"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测试数据及方法</a:t>
            </a:r>
          </a:p>
        </p:txBody>
      </p:sp>
      <p:sp>
        <p:nvSpPr>
          <p:cNvPr id="27" name="任意多边形 26"/>
          <p:cNvSpPr/>
          <p:nvPr/>
        </p:nvSpPr>
        <p:spPr>
          <a:xfrm>
            <a:off x="4652009" y="3606275"/>
            <a:ext cx="1509024" cy="446439"/>
          </a:xfrm>
          <a:custGeom>
            <a:avLst/>
            <a:gdLst>
              <a:gd name="connsiteX0" fmla="*/ 74421 w 1509024"/>
              <a:gd name="connsiteY0" fmla="*/ 0 h 446439"/>
              <a:gd name="connsiteX1" fmla="*/ 1434603 w 1509024"/>
              <a:gd name="connsiteY1" fmla="*/ 0 h 446439"/>
              <a:gd name="connsiteX2" fmla="*/ 1509024 w 1509024"/>
              <a:gd name="connsiteY2" fmla="*/ 74421 h 446439"/>
              <a:gd name="connsiteX3" fmla="*/ 1509024 w 1509024"/>
              <a:gd name="connsiteY3" fmla="*/ 446439 h 446439"/>
              <a:gd name="connsiteX4" fmla="*/ 1509024 w 1509024"/>
              <a:gd name="connsiteY4" fmla="*/ 446439 h 446439"/>
              <a:gd name="connsiteX5" fmla="*/ 0 w 1509024"/>
              <a:gd name="connsiteY5" fmla="*/ 446439 h 446439"/>
              <a:gd name="connsiteX6" fmla="*/ 0 w 1509024"/>
              <a:gd name="connsiteY6" fmla="*/ 446439 h 446439"/>
              <a:gd name="connsiteX7" fmla="*/ 0 w 1509024"/>
              <a:gd name="connsiteY7" fmla="*/ 74421 h 446439"/>
              <a:gd name="connsiteX8" fmla="*/ 74421 w 1509024"/>
              <a:gd name="connsiteY8" fmla="*/ 0 h 44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9024" h="446439">
                <a:moveTo>
                  <a:pt x="74421" y="0"/>
                </a:moveTo>
                <a:lnTo>
                  <a:pt x="1434603" y="0"/>
                </a:lnTo>
                <a:cubicBezTo>
                  <a:pt x="1475705" y="0"/>
                  <a:pt x="1509024" y="33319"/>
                  <a:pt x="1509024" y="74421"/>
                </a:cubicBezTo>
                <a:lnTo>
                  <a:pt x="1509024" y="446439"/>
                </a:lnTo>
                <a:lnTo>
                  <a:pt x="1509024" y="446439"/>
                </a:lnTo>
                <a:lnTo>
                  <a:pt x="0" y="446439"/>
                </a:lnTo>
                <a:lnTo>
                  <a:pt x="0" y="446439"/>
                </a:lnTo>
                <a:lnTo>
                  <a:pt x="0" y="74421"/>
                </a:lnTo>
                <a:cubicBezTo>
                  <a:pt x="0" y="33319"/>
                  <a:pt x="33319" y="0"/>
                  <a:pt x="74421" y="0"/>
                </a:cubicBezTo>
                <a:close/>
              </a:path>
            </a:pathLst>
          </a:custGeom>
          <a:solidFill>
            <a:srgbClr val="5C307D"/>
          </a:solidFill>
          <a:ln>
            <a:noFill/>
          </a:ln>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59897" tIns="59897" rIns="59897" bIns="38100" numCol="1" spcCol="1270" anchor="ctr" anchorCtr="0">
            <a:noAutofit/>
          </a:bodyPr>
          <a:lstStyle/>
          <a:p>
            <a:pPr>
              <a:lnSpc>
                <a:spcPct val="90000"/>
              </a:lnSpc>
              <a:spcBef>
                <a:spcPct val="0"/>
              </a:spcBef>
              <a:spcAft>
                <a:spcPct val="35000"/>
              </a:spcAft>
            </a:pPr>
            <a:r>
              <a:rPr lang="zh-CN" altLang="en-US" dirty="0" smtClean="0">
                <a:solidFill>
                  <a:schemeClr val="bg1"/>
                </a:solidFill>
                <a:ea typeface="华文楷体" panose="02010600040101010101" pitchFamily="2" charset="-122"/>
              </a:rPr>
              <a:t>优点：</a:t>
            </a:r>
            <a:endParaRPr lang="zh-CN" altLang="en-US" dirty="0">
              <a:solidFill>
                <a:schemeClr val="bg1"/>
              </a:solidFill>
              <a:ea typeface="华文楷体" panose="02010600040101010101" pitchFamily="2" charset="-122"/>
            </a:endParaRPr>
          </a:p>
        </p:txBody>
      </p:sp>
      <p:sp>
        <p:nvSpPr>
          <p:cNvPr id="28" name="任意多边形 27"/>
          <p:cNvSpPr/>
          <p:nvPr/>
        </p:nvSpPr>
        <p:spPr>
          <a:xfrm>
            <a:off x="4652010" y="4225923"/>
            <a:ext cx="3340368" cy="1245976"/>
          </a:xfrm>
          <a:custGeom>
            <a:avLst/>
            <a:gdLst>
              <a:gd name="connsiteX0" fmla="*/ 0 w 5803941"/>
              <a:gd name="connsiteY0" fmla="*/ 0 h 893013"/>
              <a:gd name="connsiteX1" fmla="*/ 5803941 w 5803941"/>
              <a:gd name="connsiteY1" fmla="*/ 0 h 893013"/>
              <a:gd name="connsiteX2" fmla="*/ 5803941 w 5803941"/>
              <a:gd name="connsiteY2" fmla="*/ 893013 h 893013"/>
              <a:gd name="connsiteX3" fmla="*/ 0 w 5803941"/>
              <a:gd name="connsiteY3" fmla="*/ 893013 h 893013"/>
              <a:gd name="connsiteX4" fmla="*/ 0 w 5803941"/>
              <a:gd name="connsiteY4" fmla="*/ 0 h 893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3941" h="893013">
                <a:moveTo>
                  <a:pt x="0" y="0"/>
                </a:moveTo>
                <a:lnTo>
                  <a:pt x="5803941" y="0"/>
                </a:lnTo>
                <a:lnTo>
                  <a:pt x="5803941" y="893013"/>
                </a:lnTo>
                <a:lnTo>
                  <a:pt x="0" y="89301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t" anchorCtr="0">
            <a:noAutofit/>
          </a:bodyPr>
          <a:lstStyle/>
          <a:p>
            <a:pPr marL="285750" lvl="1" indent="-285750">
              <a:lnSpc>
                <a:spcPct val="90000"/>
              </a:lnSpc>
              <a:spcBef>
                <a:spcPct val="0"/>
              </a:spcBef>
              <a:spcAft>
                <a:spcPct val="15000"/>
              </a:spcAft>
              <a:buFont typeface="Arial" panose="020B0604020202020204" pitchFamily="34" charset="0"/>
              <a:buChar char="•"/>
            </a:pPr>
            <a:r>
              <a:rPr lang="zh-CN" altLang="en-US" dirty="0" smtClean="0">
                <a:solidFill>
                  <a:schemeClr val="tx1">
                    <a:lumMod val="75000"/>
                    <a:lumOff val="25000"/>
                  </a:schemeClr>
                </a:solidFill>
                <a:ea typeface="华文楷体" panose="02010600040101010101" pitchFamily="2" charset="-122"/>
              </a:rPr>
              <a:t>兼顾</a:t>
            </a:r>
            <a:r>
              <a:rPr lang="zh-CN" altLang="en-US" dirty="0">
                <a:solidFill>
                  <a:schemeClr val="tx1">
                    <a:lumMod val="75000"/>
                    <a:lumOff val="25000"/>
                  </a:schemeClr>
                </a:solidFill>
                <a:ea typeface="华文楷体" panose="02010600040101010101" pitchFamily="2" charset="-122"/>
              </a:rPr>
              <a:t>角度和长度绝对值；</a:t>
            </a:r>
          </a:p>
          <a:p>
            <a:pPr marL="285750" lvl="1" indent="-285750">
              <a:lnSpc>
                <a:spcPct val="90000"/>
              </a:lnSpc>
              <a:spcBef>
                <a:spcPct val="0"/>
              </a:spcBef>
              <a:spcAft>
                <a:spcPct val="15000"/>
              </a:spcAft>
              <a:buFont typeface="Arial" panose="020B0604020202020204" pitchFamily="34" charset="0"/>
              <a:buChar char="•"/>
            </a:pPr>
            <a:r>
              <a:rPr lang="zh-CN" altLang="en-US" dirty="0" smtClean="0">
                <a:solidFill>
                  <a:schemeClr val="tx1">
                    <a:lumMod val="75000"/>
                    <a:lumOff val="25000"/>
                  </a:schemeClr>
                </a:solidFill>
                <a:ea typeface="华文楷体" panose="02010600040101010101" pitchFamily="2" charset="-122"/>
              </a:rPr>
              <a:t>使用</a:t>
            </a:r>
            <a:r>
              <a:rPr lang="zh-CN" altLang="en-US" dirty="0">
                <a:solidFill>
                  <a:schemeClr val="tx1">
                    <a:lumMod val="75000"/>
                    <a:lumOff val="25000"/>
                  </a:schemeClr>
                </a:solidFill>
                <a:ea typeface="华文楷体" panose="02010600040101010101" pitchFamily="2" charset="-122"/>
              </a:rPr>
              <a:t>到的计算值均为之前的计算中间值，合理控制计算规模的增加。</a:t>
            </a:r>
          </a:p>
          <a:p>
            <a:pPr marL="0" lvl="1" algn="l" defTabSz="914400" rtl="0" eaLnBrk="1" latinLnBrk="0" hangingPunct="1">
              <a:lnSpc>
                <a:spcPct val="90000"/>
              </a:lnSpc>
              <a:spcBef>
                <a:spcPct val="0"/>
              </a:spcBef>
              <a:spcAft>
                <a:spcPct val="15000"/>
              </a:spcAft>
            </a:pPr>
            <a:endParaRPr lang="zh-CN" altLang="en-US" kern="1200" dirty="0">
              <a:solidFill>
                <a:schemeClr val="tx1">
                  <a:lumMod val="75000"/>
                  <a:lumOff val="25000"/>
                </a:schemeClr>
              </a:solidFill>
              <a:ea typeface="华文楷体" panose="02010600040101010101" pitchFamily="2" charset="-122"/>
            </a:endParaRPr>
          </a:p>
        </p:txBody>
      </p:sp>
      <p:sp>
        <p:nvSpPr>
          <p:cNvPr id="30" name="TextBox 29"/>
          <p:cNvSpPr txBox="1"/>
          <p:nvPr/>
        </p:nvSpPr>
        <p:spPr>
          <a:xfrm>
            <a:off x="253220" y="2637962"/>
            <a:ext cx="4269450" cy="2225225"/>
          </a:xfrm>
          <a:prstGeom prst="rect">
            <a:avLst/>
          </a:prstGeom>
          <a:noFill/>
        </p:spPr>
        <p:txBody>
          <a:bodyPr wrap="square" rtlCol="0">
            <a:spAutoFit/>
          </a:bodyPr>
          <a:lstStyle/>
          <a:p>
            <a:pPr marL="285750" indent="-285750">
              <a:lnSpc>
                <a:spcPct val="110000"/>
              </a:lnSpc>
              <a:buFont typeface="Arial" panose="020B0604020202020204" pitchFamily="34" charset="0"/>
              <a:buChar char="•"/>
            </a:pPr>
            <a:r>
              <a:rPr lang="zh-CN" altLang="en-US" dirty="0" smtClean="0">
                <a:solidFill>
                  <a:schemeClr val="tx1">
                    <a:lumMod val="75000"/>
                    <a:lumOff val="25000"/>
                  </a:schemeClr>
                </a:solidFill>
                <a:ea typeface="华文楷体" panose="02010600040101010101" pitchFamily="2" charset="-122"/>
              </a:rPr>
              <a:t>余弦相似度</a:t>
            </a:r>
            <a:endParaRPr lang="en-US" altLang="zh-CN" dirty="0" smtClean="0">
              <a:solidFill>
                <a:schemeClr val="tx1">
                  <a:lumMod val="75000"/>
                  <a:lumOff val="25000"/>
                </a:schemeClr>
              </a:solidFill>
              <a:ea typeface="华文楷体" panose="02010600040101010101" pitchFamily="2" charset="-122"/>
            </a:endParaRPr>
          </a:p>
          <a:p>
            <a:pPr marL="285750" indent="-285750">
              <a:lnSpc>
                <a:spcPct val="110000"/>
              </a:lnSpc>
              <a:buFont typeface="Arial" panose="020B0604020202020204" pitchFamily="34" charset="0"/>
              <a:buChar char="•"/>
            </a:pPr>
            <a:endParaRPr lang="en-US" altLang="zh-CN" dirty="0">
              <a:solidFill>
                <a:schemeClr val="tx1">
                  <a:lumMod val="75000"/>
                  <a:lumOff val="25000"/>
                </a:schemeClr>
              </a:solidFill>
              <a:ea typeface="华文楷体" panose="02010600040101010101" pitchFamily="2" charset="-122"/>
            </a:endParaRPr>
          </a:p>
          <a:p>
            <a:pPr marL="285750" indent="-285750">
              <a:lnSpc>
                <a:spcPct val="110000"/>
              </a:lnSpc>
              <a:buFont typeface="Arial" panose="020B0604020202020204" pitchFamily="34" charset="0"/>
              <a:buChar char="•"/>
            </a:pPr>
            <a:endParaRPr lang="en-US" altLang="zh-CN" dirty="0" smtClean="0">
              <a:solidFill>
                <a:schemeClr val="tx1">
                  <a:lumMod val="75000"/>
                  <a:lumOff val="25000"/>
                </a:schemeClr>
              </a:solidFill>
              <a:ea typeface="华文楷体" panose="02010600040101010101" pitchFamily="2" charset="-122"/>
            </a:endParaRPr>
          </a:p>
          <a:p>
            <a:pPr marL="285750" indent="-285750">
              <a:lnSpc>
                <a:spcPct val="110000"/>
              </a:lnSpc>
              <a:buFont typeface="Arial" panose="020B0604020202020204" pitchFamily="34" charset="0"/>
              <a:buChar char="•"/>
            </a:pPr>
            <a:endParaRPr lang="en-US" altLang="zh-CN" dirty="0">
              <a:solidFill>
                <a:schemeClr val="tx1">
                  <a:lumMod val="75000"/>
                  <a:lumOff val="25000"/>
                </a:schemeClr>
              </a:solidFill>
              <a:ea typeface="华文楷体" panose="02010600040101010101" pitchFamily="2" charset="-122"/>
            </a:endParaRPr>
          </a:p>
          <a:p>
            <a:pPr>
              <a:lnSpc>
                <a:spcPct val="110000"/>
              </a:lnSpc>
            </a:pPr>
            <a:endParaRPr lang="en-US" altLang="zh-CN" dirty="0" smtClean="0">
              <a:solidFill>
                <a:schemeClr val="tx1">
                  <a:lumMod val="75000"/>
                  <a:lumOff val="25000"/>
                </a:schemeClr>
              </a:solidFill>
              <a:ea typeface="华文楷体" panose="02010600040101010101" pitchFamily="2" charset="-122"/>
            </a:endParaRPr>
          </a:p>
          <a:p>
            <a:pPr marL="285750" indent="-285750">
              <a:lnSpc>
                <a:spcPct val="110000"/>
              </a:lnSpc>
              <a:buFont typeface="Arial" panose="020B0604020202020204" pitchFamily="34" charset="0"/>
              <a:buChar char="•"/>
            </a:pPr>
            <a:endParaRPr lang="en-US" altLang="zh-CN" dirty="0" smtClean="0">
              <a:solidFill>
                <a:schemeClr val="tx1">
                  <a:lumMod val="75000"/>
                  <a:lumOff val="25000"/>
                </a:schemeClr>
              </a:solidFill>
              <a:ea typeface="华文楷体" panose="02010600040101010101" pitchFamily="2" charset="-122"/>
            </a:endParaRPr>
          </a:p>
          <a:p>
            <a:pPr marL="285750" indent="-285750">
              <a:lnSpc>
                <a:spcPct val="110000"/>
              </a:lnSpc>
              <a:buFont typeface="Arial" panose="020B0604020202020204" pitchFamily="34" charset="0"/>
              <a:buChar char="•"/>
            </a:pPr>
            <a:r>
              <a:rPr lang="zh-CN" altLang="en-US" dirty="0" smtClean="0">
                <a:solidFill>
                  <a:schemeClr val="tx1">
                    <a:lumMod val="75000"/>
                    <a:lumOff val="25000"/>
                  </a:schemeClr>
                </a:solidFill>
                <a:ea typeface="华文楷体" panose="02010600040101010101" pitchFamily="2" charset="-122"/>
              </a:rPr>
              <a:t>取模余弦相似度（自行设计）</a:t>
            </a:r>
            <a:endParaRPr lang="zh-CN" altLang="en-US" dirty="0">
              <a:solidFill>
                <a:schemeClr val="tx1">
                  <a:lumMod val="75000"/>
                  <a:lumOff val="25000"/>
                </a:schemeClr>
              </a:solidFill>
              <a:ea typeface="华文楷体" panose="02010600040101010101" pitchFamily="2" charset="-122"/>
            </a:endParaRPr>
          </a:p>
        </p:txBody>
      </p:sp>
      <p:cxnSp>
        <p:nvCxnSpPr>
          <p:cNvPr id="31" name="直接连接符 30"/>
          <p:cNvCxnSpPr/>
          <p:nvPr/>
        </p:nvCxnSpPr>
        <p:spPr>
          <a:xfrm>
            <a:off x="382137" y="5952840"/>
            <a:ext cx="399879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TextBox 30"/>
          <p:cNvSpPr txBox="1"/>
          <p:nvPr/>
        </p:nvSpPr>
        <p:spPr>
          <a:xfrm>
            <a:off x="653215" y="2059797"/>
            <a:ext cx="3998794" cy="461665"/>
          </a:xfrm>
          <a:prstGeom prst="rect">
            <a:avLst/>
          </a:prstGeom>
          <a:noFill/>
          <a:ln>
            <a:noFill/>
          </a:ln>
        </p:spPr>
        <p:txBody>
          <a:bodyPr wrap="square" rtlCol="0">
            <a:spAutoFit/>
          </a:bodyPr>
          <a:lstStyle/>
          <a:p>
            <a:r>
              <a:rPr lang="zh-CN" altLang="en-US" sz="2400" b="1" dirty="0" smtClean="0">
                <a:solidFill>
                  <a:schemeClr val="tx1">
                    <a:lumMod val="75000"/>
                    <a:lumOff val="25000"/>
                  </a:schemeClr>
                </a:solidFill>
                <a:ea typeface="华文楷体" panose="02010600040101010101" pitchFamily="2" charset="-122"/>
              </a:rPr>
              <a:t>过程以及相关算法</a:t>
            </a:r>
            <a:endParaRPr lang="zh-CN" altLang="en-US" sz="2400" b="1" dirty="0">
              <a:solidFill>
                <a:schemeClr val="tx1">
                  <a:lumMod val="75000"/>
                  <a:lumOff val="25000"/>
                </a:schemeClr>
              </a:solidFill>
              <a:ea typeface="华文楷体" panose="02010600040101010101" pitchFamily="2" charset="-122"/>
            </a:endParaRPr>
          </a:p>
        </p:txBody>
      </p:sp>
      <p:sp>
        <p:nvSpPr>
          <p:cNvPr id="33" name="矩形 32"/>
          <p:cNvSpPr/>
          <p:nvPr/>
        </p:nvSpPr>
        <p:spPr>
          <a:xfrm>
            <a:off x="382137" y="2172551"/>
            <a:ext cx="271078" cy="271078"/>
          </a:xfrm>
          <a:prstGeom prst="rect">
            <a:avLst/>
          </a:prstGeom>
          <a:solidFill>
            <a:schemeClr val="bg1">
              <a:lumMod val="75000"/>
            </a:schemeClr>
          </a:solidFill>
          <a:ln>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4" name="Picture 3" descr="201307152227258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221" y="3069150"/>
            <a:ext cx="3476625"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矩形 34"/>
          <p:cNvSpPr/>
          <p:nvPr/>
        </p:nvSpPr>
        <p:spPr>
          <a:xfrm>
            <a:off x="83815" y="4828791"/>
            <a:ext cx="4228914" cy="369332"/>
          </a:xfrm>
          <a:prstGeom prst="rect">
            <a:avLst/>
          </a:prstGeom>
        </p:spPr>
        <p:txBody>
          <a:bodyPr wrap="none">
            <a:spAutoFit/>
          </a:bodyPr>
          <a:lstStyle/>
          <a:p>
            <a:pPr marL="495300" algn="ctr">
              <a:spcAft>
                <a:spcPts val="0"/>
              </a:spcAft>
            </a:pPr>
            <a:r>
              <a:rPr lang="en-US" altLang="zh-CN" kern="100" dirty="0" err="1">
                <a:latin typeface="Calibri" panose="020F0502020204030204" pitchFamily="34" charset="0"/>
                <a:cs typeface="Times New Roman" panose="02020603050405020304" pitchFamily="18" charset="0"/>
              </a:rPr>
              <a:t>MyCosSimilarity</a:t>
            </a:r>
            <a:r>
              <a:rPr lang="en-US" altLang="zh-CN" kern="100" dirty="0">
                <a:latin typeface="Calibri" panose="020F0502020204030204" pitchFamily="34" charset="0"/>
                <a:cs typeface="Times New Roman" panose="02020603050405020304" pitchFamily="18" charset="0"/>
              </a:rPr>
              <a:t> = </a:t>
            </a:r>
            <a:r>
              <a:rPr lang="en-US" altLang="zh-CN" kern="100" dirty="0" err="1">
                <a:latin typeface="Calibri" panose="020F0502020204030204" pitchFamily="34" charset="0"/>
                <a:cs typeface="Times New Roman" panose="02020603050405020304" pitchFamily="18" charset="0"/>
              </a:rPr>
              <a:t>cosθ</a:t>
            </a:r>
            <a:r>
              <a:rPr lang="en-US" altLang="zh-CN" kern="100" dirty="0">
                <a:latin typeface="Calibri" panose="020F0502020204030204" pitchFamily="34" charset="0"/>
                <a:cs typeface="Times New Roman" panose="02020603050405020304" pitchFamily="18" charset="0"/>
              </a:rPr>
              <a:t> * </a:t>
            </a:r>
            <a:r>
              <a:rPr lang="en-US" altLang="zh-CN" kern="100" dirty="0" err="1">
                <a:latin typeface="Calibri" panose="020F0502020204030204" pitchFamily="34" charset="0"/>
                <a:cs typeface="Times New Roman" panose="02020603050405020304" pitchFamily="18" charset="0"/>
              </a:rPr>
              <a:t>ModuloRate</a:t>
            </a:r>
            <a:endParaRPr lang="zh-CN" altLang="zh-CN" sz="1100" kern="100" dirty="0">
              <a:latin typeface="Calibri" panose="020F0502020204030204" pitchFamily="34" charset="0"/>
              <a:cs typeface="Times New Roman" panose="02020603050405020304" pitchFamily="18" charset="0"/>
            </a:endParaRPr>
          </a:p>
        </p:txBody>
      </p:sp>
      <p:sp>
        <p:nvSpPr>
          <p:cNvPr id="36" name="矩形 35"/>
          <p:cNvSpPr/>
          <p:nvPr/>
        </p:nvSpPr>
        <p:spPr>
          <a:xfrm>
            <a:off x="4509847" y="2332289"/>
            <a:ext cx="3710784" cy="1169551"/>
          </a:xfrm>
          <a:prstGeom prst="rect">
            <a:avLst/>
          </a:prstGeom>
        </p:spPr>
        <p:txBody>
          <a:bodyPr wrap="square">
            <a:spAutoFit/>
          </a:bodyPr>
          <a:lstStyle/>
          <a:p>
            <a:pPr marL="342900" lvl="0" indent="-342900" algn="just">
              <a:spcAft>
                <a:spcPts val="0"/>
              </a:spcAft>
              <a:buFont typeface="Wingdings" panose="05000000000000000000" pitchFamily="2" charset="2"/>
              <a:buChar char=""/>
            </a:pPr>
            <a:r>
              <a:rPr lang="en-US" altLang="zh-CN" sz="1400" kern="100" dirty="0" err="1" smtClean="0">
                <a:latin typeface="微软雅黑" panose="020B0503020204020204" pitchFamily="34" charset="-122"/>
                <a:ea typeface="微软雅黑" panose="020B0503020204020204" pitchFamily="34" charset="-122"/>
                <a:cs typeface="Times New Roman" panose="02020603050405020304" pitchFamily="18" charset="0"/>
              </a:rPr>
              <a:t>ModuloRate</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为 对两个向量进行取模、除运算，如果大于</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取其倒数；</a:t>
            </a:r>
          </a:p>
          <a:p>
            <a:pPr marL="342900" lvl="0" indent="-342900" algn="just">
              <a:spcAft>
                <a:spcPts val="0"/>
              </a:spcAft>
              <a:buFont typeface="Wingdings" panose="05000000000000000000" pitchFamily="2" charset="2"/>
              <a:buChar char=""/>
            </a:pPr>
            <a:r>
              <a:rPr lang="en-US" altLang="zh-CN" sz="1400" kern="100" dirty="0" err="1">
                <a:latin typeface="微软雅黑" panose="020B0503020204020204" pitchFamily="34" charset="-122"/>
                <a:ea typeface="微软雅黑" panose="020B0503020204020204" pitchFamily="34" charset="-122"/>
                <a:cs typeface="Times New Roman" panose="02020603050405020304" pitchFamily="18" charset="0"/>
              </a:rPr>
              <a:t>cosθ</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为余弦相似度；</a:t>
            </a:r>
          </a:p>
          <a:p>
            <a:pPr marL="342900" lvl="0" indent="-342900" algn="just">
              <a:spcAft>
                <a:spcPts val="0"/>
              </a:spcAft>
              <a:buFont typeface="Wingdings" panose="05000000000000000000" pitchFamily="2" charset="2"/>
              <a:buChar char=""/>
            </a:pPr>
            <a:r>
              <a:rPr lang="en-US" altLang="zh-CN" sz="1400" kern="100" dirty="0" err="1">
                <a:latin typeface="微软雅黑" panose="020B0503020204020204" pitchFamily="34" charset="-122"/>
                <a:ea typeface="微软雅黑" panose="020B0503020204020204" pitchFamily="34" charset="-122"/>
                <a:cs typeface="Times New Roman" panose="02020603050405020304" pitchFamily="18" charset="0"/>
              </a:rPr>
              <a:t>MyCosSimilarity</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的 取值范围为</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 [-1,1]</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，越接近</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越相似。</a:t>
            </a:r>
          </a:p>
        </p:txBody>
      </p:sp>
      <p:sp>
        <p:nvSpPr>
          <p:cNvPr id="37" name="矩形 36"/>
          <p:cNvSpPr/>
          <p:nvPr/>
        </p:nvSpPr>
        <p:spPr>
          <a:xfrm>
            <a:off x="3979813" y="2063442"/>
            <a:ext cx="1800899" cy="369332"/>
          </a:xfrm>
          <a:prstGeom prst="rect">
            <a:avLst/>
          </a:prstGeom>
        </p:spPr>
        <p:txBody>
          <a:bodyPr wrap="square">
            <a:spAutoFit/>
          </a:bodyPr>
          <a:lstStyle/>
          <a:p>
            <a:pPr marL="495300" algn="just">
              <a:spcAft>
                <a:spcPts val="0"/>
              </a:spcAft>
            </a:pPr>
            <a:r>
              <a:rPr lang="zh-CN" altLang="zh-CN" kern="100" dirty="0">
                <a:latin typeface="Times New Roman" panose="02020603050405020304" pitchFamily="18" charset="0"/>
                <a:cs typeface="Times New Roman" panose="02020603050405020304" pitchFamily="18" charset="0"/>
              </a:rPr>
              <a:t>其中，</a:t>
            </a:r>
            <a:endParaRPr lang="zh-CN" altLang="zh-CN" sz="1400" kern="100" dirty="0">
              <a:latin typeface="Calibri" panose="020F0502020204030204" pitchFamily="34" charset="0"/>
              <a:cs typeface="Times New Roman" panose="02020603050405020304" pitchFamily="18" charset="0"/>
            </a:endParaRPr>
          </a:p>
        </p:txBody>
      </p:sp>
      <p:pic>
        <p:nvPicPr>
          <p:cNvPr id="22" name="图片 21"/>
          <p:cNvPicPr>
            <a:picLocks noChangeAspect="1"/>
          </p:cNvPicPr>
          <p:nvPr/>
        </p:nvPicPr>
        <p:blipFill rotWithShape="1">
          <a:blip r:embed="rId3" cstate="print">
            <a:extLst>
              <a:ext uri="{28A0092B-C50C-407E-A947-70E740481C1C}">
                <a14:useLocalDpi xmlns:a14="http://schemas.microsoft.com/office/drawing/2010/main" val="0"/>
              </a:ext>
            </a:extLst>
          </a:blip>
          <a:srcRect l="8906" t="21205" r="5808" b="64016"/>
          <a:stretch/>
        </p:blipFill>
        <p:spPr>
          <a:xfrm>
            <a:off x="122389" y="58654"/>
            <a:ext cx="3419418" cy="761711"/>
          </a:xfrm>
          <a:prstGeom prst="rect">
            <a:avLst/>
          </a:prstGeom>
        </p:spPr>
      </p:pic>
    </p:spTree>
    <p:extLst>
      <p:ext uri="{BB962C8B-B14F-4D97-AF65-F5344CB8AC3E}">
        <p14:creationId xmlns:p14="http://schemas.microsoft.com/office/powerpoint/2010/main" val="37828869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8" name="文本框 17"/>
          <p:cNvSpPr txBox="1"/>
          <p:nvPr/>
        </p:nvSpPr>
        <p:spPr>
          <a:xfrm>
            <a:off x="253219" y="1303761"/>
            <a:ext cx="1107996" cy="369332"/>
          </a:xfrm>
          <a:prstGeom prst="rect">
            <a:avLst/>
          </a:prstGeom>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课题背景</a:t>
            </a:r>
            <a:endParaRPr lang="zh-CN" altLang="en-US" dirty="0">
              <a:latin typeface="华文楷体" panose="02010600040101010101" pitchFamily="2" charset="-122"/>
              <a:ea typeface="华文楷体" panose="02010600040101010101" pitchFamily="2" charset="-122"/>
            </a:endParaRPr>
          </a:p>
        </p:txBody>
      </p:sp>
      <p:sp useBgFill="1">
        <p:nvSpPr>
          <p:cNvPr id="19" name="文本框 18"/>
          <p:cNvSpPr txBox="1"/>
          <p:nvPr/>
        </p:nvSpPr>
        <p:spPr>
          <a:xfrm>
            <a:off x="1510237" y="1303761"/>
            <a:ext cx="1800493" cy="369332"/>
          </a:xfrm>
          <a:prstGeom prst="rect">
            <a:avLst/>
          </a:prstGeom>
        </p:spPr>
        <p:txBody>
          <a:bodyPr wrap="none" rtlCol="0">
            <a:spAutoFit/>
          </a:bodyPr>
          <a:lstStyle/>
          <a:p>
            <a:r>
              <a:rPr lang="zh-CN" altLang="en-US" dirty="0">
                <a:latin typeface="华文楷体" panose="02010600040101010101" pitchFamily="2" charset="-122"/>
                <a:ea typeface="华文楷体" panose="02010600040101010101" pitchFamily="2" charset="-122"/>
              </a:rPr>
              <a:t>协同推荐的原理</a:t>
            </a:r>
          </a:p>
        </p:txBody>
      </p:sp>
      <p:sp>
        <p:nvSpPr>
          <p:cNvPr id="20" name="文本框 19"/>
          <p:cNvSpPr txBox="1"/>
          <p:nvPr/>
        </p:nvSpPr>
        <p:spPr>
          <a:xfrm>
            <a:off x="3459751" y="1303761"/>
            <a:ext cx="1800493" cy="369332"/>
          </a:xfrm>
          <a:prstGeom prst="rect">
            <a:avLst/>
          </a:prstGeom>
          <a:solidFill>
            <a:srgbClr val="5C307D"/>
          </a:solidFill>
        </p:spPr>
        <p:txBody>
          <a:bodyPr wrap="none" rtlCol="0">
            <a:spAutoFit/>
          </a:bodyPr>
          <a:lstStyle/>
          <a:p>
            <a:r>
              <a:rPr lang="zh-CN" altLang="en-US" dirty="0">
                <a:solidFill>
                  <a:schemeClr val="bg1"/>
                </a:solidFill>
                <a:ea typeface="华文楷体" panose="02010600040101010101" pitchFamily="2" charset="-122"/>
              </a:rPr>
              <a:t>余弦相似度设计</a:t>
            </a:r>
          </a:p>
        </p:txBody>
      </p:sp>
      <p:sp>
        <p:nvSpPr>
          <p:cNvPr id="21" name="文本框 20"/>
          <p:cNvSpPr txBox="1"/>
          <p:nvPr/>
        </p:nvSpPr>
        <p:spPr>
          <a:xfrm>
            <a:off x="5260244" y="1303761"/>
            <a:ext cx="2003625"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相关</a:t>
            </a:r>
            <a:r>
              <a:rPr lang="en-US" altLang="zh-CN" dirty="0">
                <a:solidFill>
                  <a:schemeClr val="tx1">
                    <a:lumMod val="75000"/>
                    <a:lumOff val="25000"/>
                  </a:schemeClr>
                </a:solidFill>
                <a:ea typeface="华文楷体" panose="02010600040101010101" pitchFamily="2" charset="-122"/>
              </a:rPr>
              <a:t>Web</a:t>
            </a:r>
            <a:r>
              <a:rPr lang="zh-CN" altLang="en-US" dirty="0">
                <a:solidFill>
                  <a:schemeClr val="tx1">
                    <a:lumMod val="75000"/>
                    <a:lumOff val="25000"/>
                  </a:schemeClr>
                </a:solidFill>
                <a:ea typeface="华文楷体" panose="02010600040101010101" pitchFamily="2" charset="-122"/>
              </a:rPr>
              <a:t>模块设计</a:t>
            </a:r>
          </a:p>
        </p:txBody>
      </p:sp>
      <p:sp>
        <p:nvSpPr>
          <p:cNvPr id="26" name="文本框 25"/>
          <p:cNvSpPr txBox="1"/>
          <p:nvPr/>
        </p:nvSpPr>
        <p:spPr>
          <a:xfrm>
            <a:off x="7245589" y="1296515"/>
            <a:ext cx="1800493"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测试数据及方法</a:t>
            </a:r>
          </a:p>
        </p:txBody>
      </p:sp>
      <p:sp>
        <p:nvSpPr>
          <p:cNvPr id="32" name="TextBox 30"/>
          <p:cNvSpPr txBox="1"/>
          <p:nvPr/>
        </p:nvSpPr>
        <p:spPr>
          <a:xfrm>
            <a:off x="653215" y="2059797"/>
            <a:ext cx="3998794" cy="461665"/>
          </a:xfrm>
          <a:prstGeom prst="rect">
            <a:avLst/>
          </a:prstGeom>
          <a:noFill/>
          <a:ln>
            <a:noFill/>
          </a:ln>
        </p:spPr>
        <p:txBody>
          <a:bodyPr wrap="square" rtlCol="0">
            <a:spAutoFit/>
          </a:bodyPr>
          <a:lstStyle/>
          <a:p>
            <a:r>
              <a:rPr lang="en-US" altLang="zh-CN" sz="2400" b="1" dirty="0" smtClean="0">
                <a:solidFill>
                  <a:schemeClr val="tx1">
                    <a:lumMod val="75000"/>
                    <a:lumOff val="25000"/>
                  </a:schemeClr>
                </a:solidFill>
                <a:ea typeface="华文楷体" panose="02010600040101010101" pitchFamily="2" charset="-122"/>
              </a:rPr>
              <a:t>Java</a:t>
            </a:r>
            <a:r>
              <a:rPr lang="zh-CN" altLang="en-US" sz="2400" b="1" dirty="0" smtClean="0">
                <a:solidFill>
                  <a:schemeClr val="tx1">
                    <a:lumMod val="75000"/>
                    <a:lumOff val="25000"/>
                  </a:schemeClr>
                </a:solidFill>
                <a:ea typeface="华文楷体" panose="02010600040101010101" pitchFamily="2" charset="-122"/>
              </a:rPr>
              <a:t>类库设计</a:t>
            </a:r>
            <a:endParaRPr lang="zh-CN" altLang="en-US" sz="2400" b="1" dirty="0">
              <a:solidFill>
                <a:schemeClr val="tx1">
                  <a:lumMod val="75000"/>
                  <a:lumOff val="25000"/>
                </a:schemeClr>
              </a:solidFill>
              <a:ea typeface="华文楷体" panose="02010600040101010101" pitchFamily="2" charset="-122"/>
            </a:endParaRPr>
          </a:p>
        </p:txBody>
      </p:sp>
      <p:sp>
        <p:nvSpPr>
          <p:cNvPr id="33" name="矩形 32"/>
          <p:cNvSpPr/>
          <p:nvPr/>
        </p:nvSpPr>
        <p:spPr>
          <a:xfrm>
            <a:off x="382137" y="2172551"/>
            <a:ext cx="271078" cy="271078"/>
          </a:xfrm>
          <a:prstGeom prst="rect">
            <a:avLst/>
          </a:prstGeom>
          <a:solidFill>
            <a:schemeClr val="bg1">
              <a:lumMod val="75000"/>
            </a:schemeClr>
          </a:solidFill>
          <a:ln>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137" y="2597658"/>
            <a:ext cx="2619375" cy="28575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21"/>
          <p:cNvPicPr>
            <a:picLocks noChangeAspect="1"/>
          </p:cNvPicPr>
          <p:nvPr/>
        </p:nvPicPr>
        <p:blipFill rotWithShape="1">
          <a:blip r:embed="rId3" cstate="print">
            <a:extLst>
              <a:ext uri="{28A0092B-C50C-407E-A947-70E740481C1C}">
                <a14:useLocalDpi xmlns:a14="http://schemas.microsoft.com/office/drawing/2010/main" val="0"/>
              </a:ext>
            </a:extLst>
          </a:blip>
          <a:srcRect l="8906" t="21205" r="5808" b="64016"/>
          <a:stretch/>
        </p:blipFill>
        <p:spPr>
          <a:xfrm>
            <a:off x="122389" y="58654"/>
            <a:ext cx="3419418" cy="761711"/>
          </a:xfrm>
          <a:prstGeom prst="rect">
            <a:avLst/>
          </a:prstGeom>
        </p:spPr>
      </p:pic>
      <p:sp>
        <p:nvSpPr>
          <p:cNvPr id="23" name="TextBox 30"/>
          <p:cNvSpPr txBox="1"/>
          <p:nvPr/>
        </p:nvSpPr>
        <p:spPr>
          <a:xfrm>
            <a:off x="4441181" y="2135993"/>
            <a:ext cx="3998794" cy="461665"/>
          </a:xfrm>
          <a:prstGeom prst="rect">
            <a:avLst/>
          </a:prstGeom>
          <a:noFill/>
          <a:ln>
            <a:noFill/>
          </a:ln>
        </p:spPr>
        <p:txBody>
          <a:bodyPr wrap="square" rtlCol="0">
            <a:spAutoFit/>
          </a:bodyPr>
          <a:lstStyle/>
          <a:p>
            <a:r>
              <a:rPr lang="zh-CN" altLang="en-US" sz="2400" b="1" dirty="0">
                <a:solidFill>
                  <a:schemeClr val="tx1">
                    <a:lumMod val="75000"/>
                    <a:lumOff val="25000"/>
                  </a:schemeClr>
                </a:solidFill>
                <a:ea typeface="华文楷体" panose="02010600040101010101" pitchFamily="2" charset="-122"/>
              </a:rPr>
              <a:t>用到</a:t>
            </a:r>
            <a:r>
              <a:rPr lang="zh-CN" altLang="en-US" sz="2400" b="1" dirty="0" smtClean="0">
                <a:solidFill>
                  <a:schemeClr val="tx1">
                    <a:lumMod val="75000"/>
                    <a:lumOff val="25000"/>
                  </a:schemeClr>
                </a:solidFill>
                <a:ea typeface="华文楷体" panose="02010600040101010101" pitchFamily="2" charset="-122"/>
              </a:rPr>
              <a:t>的特性</a:t>
            </a:r>
            <a:endParaRPr lang="zh-CN" altLang="en-US" sz="2400" b="1" dirty="0">
              <a:solidFill>
                <a:schemeClr val="tx1">
                  <a:lumMod val="75000"/>
                  <a:lumOff val="25000"/>
                </a:schemeClr>
              </a:solidFill>
              <a:ea typeface="华文楷体" panose="02010600040101010101" pitchFamily="2" charset="-122"/>
            </a:endParaRPr>
          </a:p>
        </p:txBody>
      </p:sp>
      <p:sp>
        <p:nvSpPr>
          <p:cNvPr id="24" name="矩形 23"/>
          <p:cNvSpPr/>
          <p:nvPr/>
        </p:nvSpPr>
        <p:spPr>
          <a:xfrm>
            <a:off x="4170103" y="2248747"/>
            <a:ext cx="271078" cy="271078"/>
          </a:xfrm>
          <a:prstGeom prst="rect">
            <a:avLst/>
          </a:prstGeom>
          <a:solidFill>
            <a:schemeClr val="bg1">
              <a:lumMod val="75000"/>
            </a:schemeClr>
          </a:solidFill>
          <a:ln>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170103" y="2720588"/>
            <a:ext cx="2935419" cy="1200329"/>
          </a:xfrm>
          <a:prstGeom prst="rect">
            <a:avLst/>
          </a:prstGeom>
          <a:noFill/>
        </p:spPr>
        <p:txBody>
          <a:bodyPr wrap="none" rtlCol="0">
            <a:spAutoFit/>
          </a:bodyPr>
          <a:lstStyle/>
          <a:p>
            <a:pPr marL="285750" indent="-285750">
              <a:buFont typeface="Arial" panose="020B0604020202020204" pitchFamily="34" charset="0"/>
              <a:buChar char="•"/>
            </a:pPr>
            <a:r>
              <a:rPr lang="en-US" altLang="zh-CN" sz="2400" dirty="0" smtClean="0"/>
              <a:t>Java</a:t>
            </a:r>
            <a:r>
              <a:rPr lang="zh-CN" altLang="en-US" sz="2400" dirty="0" smtClean="0"/>
              <a:t>反射机制</a:t>
            </a:r>
            <a:endParaRPr lang="en-US" altLang="zh-CN" sz="2400" dirty="0" smtClean="0"/>
          </a:p>
          <a:p>
            <a:pPr marL="285750" indent="-285750">
              <a:buFont typeface="Arial" panose="020B0604020202020204" pitchFamily="34" charset="0"/>
              <a:buChar char="•"/>
            </a:pPr>
            <a:r>
              <a:rPr lang="zh-CN" altLang="en-US" sz="2400" dirty="0" smtClean="0"/>
              <a:t>注解与自定义注解</a:t>
            </a:r>
            <a:endParaRPr lang="en-US" altLang="zh-CN" sz="2400" dirty="0" smtClean="0"/>
          </a:p>
          <a:p>
            <a:pPr marL="285750" indent="-285750">
              <a:buFont typeface="Arial" panose="020B0604020202020204" pitchFamily="34" charset="0"/>
              <a:buChar char="•"/>
            </a:pPr>
            <a:r>
              <a:rPr lang="zh-CN" altLang="en-US" sz="2400" dirty="0"/>
              <a:t>多态</a:t>
            </a:r>
          </a:p>
        </p:txBody>
      </p:sp>
      <p:sp>
        <p:nvSpPr>
          <p:cNvPr id="29" name="TextBox 30"/>
          <p:cNvSpPr txBox="1"/>
          <p:nvPr/>
        </p:nvSpPr>
        <p:spPr>
          <a:xfrm>
            <a:off x="4441181" y="3920917"/>
            <a:ext cx="3998794" cy="461665"/>
          </a:xfrm>
          <a:prstGeom prst="rect">
            <a:avLst/>
          </a:prstGeom>
          <a:noFill/>
          <a:ln>
            <a:noFill/>
          </a:ln>
        </p:spPr>
        <p:txBody>
          <a:bodyPr wrap="square" rtlCol="0">
            <a:spAutoFit/>
          </a:bodyPr>
          <a:lstStyle/>
          <a:p>
            <a:r>
              <a:rPr lang="zh-CN" altLang="en-US" sz="2400" b="1" dirty="0">
                <a:solidFill>
                  <a:schemeClr val="tx1">
                    <a:lumMod val="75000"/>
                    <a:lumOff val="25000"/>
                  </a:schemeClr>
                </a:solidFill>
                <a:ea typeface="华文楷体" panose="02010600040101010101" pitchFamily="2" charset="-122"/>
              </a:rPr>
              <a:t>需要注意的问题</a:t>
            </a:r>
            <a:endParaRPr lang="zh-CN" altLang="en-US" sz="2400" b="1" dirty="0">
              <a:solidFill>
                <a:schemeClr val="tx1">
                  <a:lumMod val="75000"/>
                  <a:lumOff val="25000"/>
                </a:schemeClr>
              </a:solidFill>
              <a:ea typeface="华文楷体" panose="02010600040101010101" pitchFamily="2" charset="-122"/>
            </a:endParaRPr>
          </a:p>
        </p:txBody>
      </p:sp>
      <p:sp>
        <p:nvSpPr>
          <p:cNvPr id="38" name="矩形 37"/>
          <p:cNvSpPr/>
          <p:nvPr/>
        </p:nvSpPr>
        <p:spPr>
          <a:xfrm>
            <a:off x="4170103" y="4033671"/>
            <a:ext cx="271078" cy="271078"/>
          </a:xfrm>
          <a:prstGeom prst="rect">
            <a:avLst/>
          </a:prstGeom>
          <a:solidFill>
            <a:schemeClr val="bg1">
              <a:lumMod val="75000"/>
            </a:schemeClr>
          </a:solidFill>
          <a:ln>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4170103" y="4505512"/>
            <a:ext cx="4665425" cy="1200329"/>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t>多维空间向量之间的相似度的判断；</a:t>
            </a:r>
            <a:endParaRPr lang="en-US" altLang="zh-CN" sz="2400" dirty="0"/>
          </a:p>
          <a:p>
            <a:pPr marL="342900" indent="-342900">
              <a:buFont typeface="Arial" panose="020B0604020202020204" pitchFamily="34" charset="0"/>
              <a:buChar char="•"/>
            </a:pPr>
            <a:r>
              <a:rPr lang="zh-CN" altLang="en-US" sz="2400" dirty="0"/>
              <a:t>不同维度的权重衡量；</a:t>
            </a:r>
            <a:endParaRPr lang="en-US" altLang="zh-CN" sz="2400" dirty="0"/>
          </a:p>
        </p:txBody>
      </p:sp>
    </p:spTree>
    <p:extLst>
      <p:ext uri="{BB962C8B-B14F-4D97-AF65-F5344CB8AC3E}">
        <p14:creationId xmlns:p14="http://schemas.microsoft.com/office/powerpoint/2010/main" val="4184172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85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8" name="文本框 17"/>
          <p:cNvSpPr txBox="1"/>
          <p:nvPr/>
        </p:nvSpPr>
        <p:spPr>
          <a:xfrm>
            <a:off x="253219" y="1303761"/>
            <a:ext cx="1107996" cy="369332"/>
          </a:xfrm>
          <a:prstGeom prst="rect">
            <a:avLst/>
          </a:prstGeom>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课题背景</a:t>
            </a:r>
            <a:endParaRPr lang="zh-CN" altLang="en-US" dirty="0">
              <a:latin typeface="华文楷体" panose="02010600040101010101" pitchFamily="2" charset="-122"/>
              <a:ea typeface="华文楷体" panose="02010600040101010101" pitchFamily="2" charset="-122"/>
            </a:endParaRPr>
          </a:p>
        </p:txBody>
      </p:sp>
      <p:sp useBgFill="1">
        <p:nvSpPr>
          <p:cNvPr id="19" name="文本框 18"/>
          <p:cNvSpPr txBox="1"/>
          <p:nvPr/>
        </p:nvSpPr>
        <p:spPr>
          <a:xfrm>
            <a:off x="1510237" y="1303761"/>
            <a:ext cx="1800493" cy="369332"/>
          </a:xfrm>
          <a:prstGeom prst="rect">
            <a:avLst/>
          </a:prstGeom>
        </p:spPr>
        <p:txBody>
          <a:bodyPr wrap="none" rtlCol="0">
            <a:spAutoFit/>
          </a:bodyPr>
          <a:lstStyle/>
          <a:p>
            <a:r>
              <a:rPr lang="zh-CN" altLang="en-US" dirty="0">
                <a:latin typeface="华文楷体" panose="02010600040101010101" pitchFamily="2" charset="-122"/>
                <a:ea typeface="华文楷体" panose="02010600040101010101" pitchFamily="2" charset="-122"/>
              </a:rPr>
              <a:t>协同推荐的原理</a:t>
            </a:r>
          </a:p>
        </p:txBody>
      </p:sp>
      <p:sp>
        <p:nvSpPr>
          <p:cNvPr id="20" name="文本框 19"/>
          <p:cNvSpPr txBox="1"/>
          <p:nvPr/>
        </p:nvSpPr>
        <p:spPr>
          <a:xfrm>
            <a:off x="3459751" y="1303761"/>
            <a:ext cx="1800493" cy="369332"/>
          </a:xfrm>
          <a:prstGeom prst="rect">
            <a:avLst/>
          </a:prstGeom>
          <a:solidFill>
            <a:srgbClr val="5C307D"/>
          </a:solidFill>
        </p:spPr>
        <p:txBody>
          <a:bodyPr wrap="none" rtlCol="0">
            <a:spAutoFit/>
          </a:bodyPr>
          <a:lstStyle/>
          <a:p>
            <a:r>
              <a:rPr lang="zh-CN" altLang="en-US" dirty="0">
                <a:solidFill>
                  <a:schemeClr val="bg1"/>
                </a:solidFill>
                <a:ea typeface="华文楷体" panose="02010600040101010101" pitchFamily="2" charset="-122"/>
              </a:rPr>
              <a:t>余弦相似度设计</a:t>
            </a:r>
          </a:p>
        </p:txBody>
      </p:sp>
      <p:sp>
        <p:nvSpPr>
          <p:cNvPr id="21" name="文本框 20"/>
          <p:cNvSpPr txBox="1"/>
          <p:nvPr/>
        </p:nvSpPr>
        <p:spPr>
          <a:xfrm>
            <a:off x="5260244" y="1303761"/>
            <a:ext cx="2003625"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相关</a:t>
            </a:r>
            <a:r>
              <a:rPr lang="en-US" altLang="zh-CN" dirty="0">
                <a:solidFill>
                  <a:schemeClr val="tx1">
                    <a:lumMod val="75000"/>
                    <a:lumOff val="25000"/>
                  </a:schemeClr>
                </a:solidFill>
                <a:ea typeface="华文楷体" panose="02010600040101010101" pitchFamily="2" charset="-122"/>
              </a:rPr>
              <a:t>Web</a:t>
            </a:r>
            <a:r>
              <a:rPr lang="zh-CN" altLang="en-US" dirty="0">
                <a:solidFill>
                  <a:schemeClr val="tx1">
                    <a:lumMod val="75000"/>
                    <a:lumOff val="25000"/>
                  </a:schemeClr>
                </a:solidFill>
                <a:ea typeface="华文楷体" panose="02010600040101010101" pitchFamily="2" charset="-122"/>
              </a:rPr>
              <a:t>模块设计</a:t>
            </a:r>
          </a:p>
        </p:txBody>
      </p:sp>
      <p:sp>
        <p:nvSpPr>
          <p:cNvPr id="26" name="文本框 25"/>
          <p:cNvSpPr txBox="1"/>
          <p:nvPr/>
        </p:nvSpPr>
        <p:spPr>
          <a:xfrm>
            <a:off x="7245589" y="1296515"/>
            <a:ext cx="1800493"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测试数据及方法</a:t>
            </a:r>
          </a:p>
        </p:txBody>
      </p:sp>
      <p:sp>
        <p:nvSpPr>
          <p:cNvPr id="32" name="TextBox 30"/>
          <p:cNvSpPr txBox="1"/>
          <p:nvPr/>
        </p:nvSpPr>
        <p:spPr>
          <a:xfrm>
            <a:off x="653215" y="2059797"/>
            <a:ext cx="3998794" cy="461665"/>
          </a:xfrm>
          <a:prstGeom prst="rect">
            <a:avLst/>
          </a:prstGeom>
          <a:noFill/>
          <a:ln>
            <a:noFill/>
          </a:ln>
        </p:spPr>
        <p:txBody>
          <a:bodyPr wrap="square" rtlCol="0">
            <a:spAutoFit/>
          </a:bodyPr>
          <a:lstStyle/>
          <a:p>
            <a:r>
              <a:rPr lang="zh-CN" altLang="en-US" sz="2400" b="1" dirty="0">
                <a:solidFill>
                  <a:schemeClr val="tx1">
                    <a:lumMod val="75000"/>
                    <a:lumOff val="25000"/>
                  </a:schemeClr>
                </a:solidFill>
                <a:ea typeface="华文楷体" panose="02010600040101010101" pitchFamily="2" charset="-122"/>
              </a:rPr>
              <a:t>类</a:t>
            </a:r>
            <a:r>
              <a:rPr lang="zh-CN" altLang="en-US" sz="2400" b="1" dirty="0" smtClean="0">
                <a:solidFill>
                  <a:schemeClr val="tx1">
                    <a:lumMod val="75000"/>
                    <a:lumOff val="25000"/>
                  </a:schemeClr>
                </a:solidFill>
                <a:ea typeface="华文楷体" panose="02010600040101010101" pitchFamily="2" charset="-122"/>
              </a:rPr>
              <a:t>库主要类的继承关系</a:t>
            </a:r>
            <a:endParaRPr lang="zh-CN" altLang="en-US" sz="2400" b="1" dirty="0">
              <a:solidFill>
                <a:schemeClr val="tx1">
                  <a:lumMod val="75000"/>
                  <a:lumOff val="25000"/>
                </a:schemeClr>
              </a:solidFill>
              <a:ea typeface="华文楷体" panose="02010600040101010101" pitchFamily="2" charset="-122"/>
            </a:endParaRPr>
          </a:p>
        </p:txBody>
      </p:sp>
      <p:sp>
        <p:nvSpPr>
          <p:cNvPr id="33" name="矩形 32"/>
          <p:cNvSpPr/>
          <p:nvPr/>
        </p:nvSpPr>
        <p:spPr>
          <a:xfrm>
            <a:off x="382137" y="2172551"/>
            <a:ext cx="271078" cy="271078"/>
          </a:xfrm>
          <a:prstGeom prst="rect">
            <a:avLst/>
          </a:prstGeom>
          <a:solidFill>
            <a:schemeClr val="bg1">
              <a:lumMod val="75000"/>
            </a:schemeClr>
          </a:solidFill>
          <a:ln>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rotWithShape="1">
          <a:blip r:embed="rId2" cstate="print">
            <a:extLst>
              <a:ext uri="{28A0092B-C50C-407E-A947-70E740481C1C}">
                <a14:useLocalDpi xmlns:a14="http://schemas.microsoft.com/office/drawing/2010/main" val="0"/>
              </a:ext>
            </a:extLst>
          </a:blip>
          <a:srcRect l="8906" t="21205" r="5808" b="64016"/>
          <a:stretch/>
        </p:blipFill>
        <p:spPr>
          <a:xfrm>
            <a:off x="122389" y="58654"/>
            <a:ext cx="3419418" cy="761711"/>
          </a:xfrm>
          <a:prstGeom prst="rect">
            <a:avLst/>
          </a:prstGeom>
        </p:spPr>
      </p:pic>
      <p:pic>
        <p:nvPicPr>
          <p:cNvPr id="8" name="图片 7"/>
          <p:cNvPicPr>
            <a:picLocks noChangeAspect="1"/>
          </p:cNvPicPr>
          <p:nvPr/>
        </p:nvPicPr>
        <p:blipFill>
          <a:blip r:embed="rId3"/>
          <a:stretch>
            <a:fillRect/>
          </a:stretch>
        </p:blipFill>
        <p:spPr>
          <a:xfrm>
            <a:off x="1921662" y="2536383"/>
            <a:ext cx="5276190" cy="3723809"/>
          </a:xfrm>
          <a:prstGeom prst="rect">
            <a:avLst/>
          </a:prstGeom>
        </p:spPr>
      </p:pic>
    </p:spTree>
    <p:extLst>
      <p:ext uri="{BB962C8B-B14F-4D97-AF65-F5344CB8AC3E}">
        <p14:creationId xmlns:p14="http://schemas.microsoft.com/office/powerpoint/2010/main" val="19241546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85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8" name="文本框 17"/>
          <p:cNvSpPr txBox="1"/>
          <p:nvPr/>
        </p:nvSpPr>
        <p:spPr>
          <a:xfrm>
            <a:off x="253219" y="1303761"/>
            <a:ext cx="1107996" cy="369332"/>
          </a:xfrm>
          <a:prstGeom prst="rect">
            <a:avLst/>
          </a:prstGeom>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课题背景</a:t>
            </a:r>
            <a:endParaRPr lang="zh-CN" altLang="en-US" dirty="0">
              <a:latin typeface="华文楷体" panose="02010600040101010101" pitchFamily="2" charset="-122"/>
              <a:ea typeface="华文楷体" panose="02010600040101010101" pitchFamily="2" charset="-122"/>
            </a:endParaRPr>
          </a:p>
        </p:txBody>
      </p:sp>
      <p:sp useBgFill="1">
        <p:nvSpPr>
          <p:cNvPr id="19" name="文本框 18"/>
          <p:cNvSpPr txBox="1"/>
          <p:nvPr/>
        </p:nvSpPr>
        <p:spPr>
          <a:xfrm>
            <a:off x="1510237" y="1303761"/>
            <a:ext cx="1800493" cy="369332"/>
          </a:xfrm>
          <a:prstGeom prst="rect">
            <a:avLst/>
          </a:prstGeom>
        </p:spPr>
        <p:txBody>
          <a:bodyPr wrap="none" rtlCol="0">
            <a:spAutoFit/>
          </a:bodyPr>
          <a:lstStyle/>
          <a:p>
            <a:r>
              <a:rPr lang="zh-CN" altLang="en-US" dirty="0">
                <a:latin typeface="华文楷体" panose="02010600040101010101" pitchFamily="2" charset="-122"/>
                <a:ea typeface="华文楷体" panose="02010600040101010101" pitchFamily="2" charset="-122"/>
              </a:rPr>
              <a:t>协同推荐的原理</a:t>
            </a:r>
          </a:p>
        </p:txBody>
      </p:sp>
      <p:sp>
        <p:nvSpPr>
          <p:cNvPr id="20" name="文本框 19"/>
          <p:cNvSpPr txBox="1"/>
          <p:nvPr/>
        </p:nvSpPr>
        <p:spPr>
          <a:xfrm>
            <a:off x="3459751" y="1303761"/>
            <a:ext cx="1800493" cy="369332"/>
          </a:xfrm>
          <a:prstGeom prst="rect">
            <a:avLst/>
          </a:prstGeom>
          <a:solidFill>
            <a:srgbClr val="5C307D"/>
          </a:solidFill>
        </p:spPr>
        <p:txBody>
          <a:bodyPr wrap="none" rtlCol="0">
            <a:spAutoFit/>
          </a:bodyPr>
          <a:lstStyle/>
          <a:p>
            <a:r>
              <a:rPr lang="zh-CN" altLang="en-US" dirty="0">
                <a:solidFill>
                  <a:schemeClr val="bg1"/>
                </a:solidFill>
                <a:ea typeface="华文楷体" panose="02010600040101010101" pitchFamily="2" charset="-122"/>
              </a:rPr>
              <a:t>余弦相似度设计</a:t>
            </a:r>
          </a:p>
        </p:txBody>
      </p:sp>
      <p:sp>
        <p:nvSpPr>
          <p:cNvPr id="21" name="文本框 20"/>
          <p:cNvSpPr txBox="1"/>
          <p:nvPr/>
        </p:nvSpPr>
        <p:spPr>
          <a:xfrm>
            <a:off x="5260244" y="1303761"/>
            <a:ext cx="2003625"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相关</a:t>
            </a:r>
            <a:r>
              <a:rPr lang="en-US" altLang="zh-CN" dirty="0">
                <a:solidFill>
                  <a:schemeClr val="tx1">
                    <a:lumMod val="75000"/>
                    <a:lumOff val="25000"/>
                  </a:schemeClr>
                </a:solidFill>
                <a:ea typeface="华文楷体" panose="02010600040101010101" pitchFamily="2" charset="-122"/>
              </a:rPr>
              <a:t>Web</a:t>
            </a:r>
            <a:r>
              <a:rPr lang="zh-CN" altLang="en-US" dirty="0">
                <a:solidFill>
                  <a:schemeClr val="tx1">
                    <a:lumMod val="75000"/>
                    <a:lumOff val="25000"/>
                  </a:schemeClr>
                </a:solidFill>
                <a:ea typeface="华文楷体" panose="02010600040101010101" pitchFamily="2" charset="-122"/>
              </a:rPr>
              <a:t>模块设计</a:t>
            </a:r>
          </a:p>
        </p:txBody>
      </p:sp>
      <p:sp>
        <p:nvSpPr>
          <p:cNvPr id="26" name="文本框 25"/>
          <p:cNvSpPr txBox="1"/>
          <p:nvPr/>
        </p:nvSpPr>
        <p:spPr>
          <a:xfrm>
            <a:off x="7245589" y="1296515"/>
            <a:ext cx="1800493"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测试数据及方法</a:t>
            </a:r>
          </a:p>
        </p:txBody>
      </p:sp>
      <p:sp>
        <p:nvSpPr>
          <p:cNvPr id="32" name="TextBox 30"/>
          <p:cNvSpPr txBox="1"/>
          <p:nvPr/>
        </p:nvSpPr>
        <p:spPr>
          <a:xfrm>
            <a:off x="653215" y="2059797"/>
            <a:ext cx="3998794" cy="461665"/>
          </a:xfrm>
          <a:prstGeom prst="rect">
            <a:avLst/>
          </a:prstGeom>
          <a:noFill/>
          <a:ln>
            <a:noFill/>
          </a:ln>
        </p:spPr>
        <p:txBody>
          <a:bodyPr wrap="square" rtlCol="0">
            <a:spAutoFit/>
          </a:bodyPr>
          <a:lstStyle/>
          <a:p>
            <a:r>
              <a:rPr lang="en-US" altLang="zh-CN" sz="2400" b="1" dirty="0" smtClean="0">
                <a:solidFill>
                  <a:schemeClr val="tx1">
                    <a:lumMod val="75000"/>
                    <a:lumOff val="25000"/>
                  </a:schemeClr>
                </a:solidFill>
                <a:ea typeface="华文楷体" panose="02010600040101010101" pitchFamily="2" charset="-122"/>
              </a:rPr>
              <a:t>Java</a:t>
            </a:r>
            <a:r>
              <a:rPr lang="zh-CN" altLang="en-US" sz="2400" b="1" dirty="0" smtClean="0">
                <a:solidFill>
                  <a:schemeClr val="tx1">
                    <a:lumMod val="75000"/>
                    <a:lumOff val="25000"/>
                  </a:schemeClr>
                </a:solidFill>
                <a:ea typeface="华文楷体" panose="02010600040101010101" pitchFamily="2" charset="-122"/>
              </a:rPr>
              <a:t>类库</a:t>
            </a:r>
            <a:r>
              <a:rPr lang="zh-CN" altLang="en-US" sz="2400" b="1" dirty="0" smtClean="0">
                <a:solidFill>
                  <a:schemeClr val="tx1">
                    <a:lumMod val="75000"/>
                    <a:lumOff val="25000"/>
                  </a:schemeClr>
                </a:solidFill>
                <a:ea typeface="华文楷体" panose="02010600040101010101" pitchFamily="2" charset="-122"/>
              </a:rPr>
              <a:t>之用法</a:t>
            </a:r>
            <a:endParaRPr lang="zh-CN" altLang="en-US" sz="2400" b="1" dirty="0">
              <a:solidFill>
                <a:schemeClr val="tx1">
                  <a:lumMod val="75000"/>
                  <a:lumOff val="25000"/>
                </a:schemeClr>
              </a:solidFill>
              <a:ea typeface="华文楷体" panose="02010600040101010101" pitchFamily="2" charset="-122"/>
            </a:endParaRPr>
          </a:p>
        </p:txBody>
      </p:sp>
      <p:sp>
        <p:nvSpPr>
          <p:cNvPr id="33" name="矩形 32"/>
          <p:cNvSpPr/>
          <p:nvPr/>
        </p:nvSpPr>
        <p:spPr>
          <a:xfrm>
            <a:off x="382137" y="2172551"/>
            <a:ext cx="271078" cy="271078"/>
          </a:xfrm>
          <a:prstGeom prst="rect">
            <a:avLst/>
          </a:prstGeom>
          <a:solidFill>
            <a:schemeClr val="bg1">
              <a:lumMod val="75000"/>
            </a:schemeClr>
          </a:solidFill>
          <a:ln>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rotWithShape="1">
          <a:blip r:embed="rId2" cstate="print">
            <a:extLst>
              <a:ext uri="{28A0092B-C50C-407E-A947-70E740481C1C}">
                <a14:useLocalDpi xmlns:a14="http://schemas.microsoft.com/office/drawing/2010/main" val="0"/>
              </a:ext>
            </a:extLst>
          </a:blip>
          <a:srcRect l="8906" t="21205" r="5808" b="64016"/>
          <a:stretch/>
        </p:blipFill>
        <p:spPr>
          <a:xfrm>
            <a:off x="122389" y="58654"/>
            <a:ext cx="3419418" cy="761711"/>
          </a:xfrm>
          <a:prstGeom prst="rect">
            <a:avLst/>
          </a:prstGeom>
        </p:spPr>
      </p:pic>
      <p:sp>
        <p:nvSpPr>
          <p:cNvPr id="4" name="矩形 3"/>
          <p:cNvSpPr/>
          <p:nvPr/>
        </p:nvSpPr>
        <p:spPr>
          <a:xfrm>
            <a:off x="253219" y="2633468"/>
            <a:ext cx="4208612" cy="2862322"/>
          </a:xfrm>
          <a:prstGeom prst="rect">
            <a:avLst/>
          </a:prstGeom>
          <a:solidFill>
            <a:schemeClr val="bg1"/>
          </a:solidFill>
        </p:spPr>
        <p:txBody>
          <a:bodyPr wrap="square">
            <a:spAutoFit/>
          </a:bodyPr>
          <a:lstStyle/>
          <a:p>
            <a:r>
              <a:rPr lang="en-US" altLang="zh-CN" kern="0" smtClean="0">
                <a:solidFill>
                  <a:srgbClr val="646464"/>
                </a:solidFill>
                <a:latin typeface="Consolas" panose="020B0609020204030204" pitchFamily="49" charset="0"/>
                <a:cs typeface="Times New Roman" panose="02020603050405020304" pitchFamily="18" charset="0"/>
              </a:rPr>
              <a:t>@FilterType</a:t>
            </a:r>
            <a:r>
              <a:rPr lang="en-US" altLang="zh-CN" kern="0" smtClean="0">
                <a:solidFill>
                  <a:srgbClr val="000000"/>
                </a:solidFill>
                <a:latin typeface="Consolas" panose="020B0609020204030204" pitchFamily="49" charset="0"/>
                <a:cs typeface="Times New Roman" panose="02020603050405020304" pitchFamily="18" charset="0"/>
              </a:rPr>
              <a:t>(CosSimilarity.</a:t>
            </a:r>
            <a:r>
              <a:rPr lang="en-US" altLang="zh-CN" b="1" kern="0" smtClean="0">
                <a:solidFill>
                  <a:srgbClr val="7F0055"/>
                </a:solidFill>
                <a:latin typeface="Consolas" panose="020B0609020204030204" pitchFamily="49" charset="0"/>
                <a:cs typeface="Times New Roman" panose="02020603050405020304" pitchFamily="18" charset="0"/>
              </a:rPr>
              <a:t>class</a:t>
            </a:r>
            <a:r>
              <a:rPr lang="en-US" altLang="zh-CN" kern="0" smtClean="0">
                <a:solidFill>
                  <a:srgbClr val="000000"/>
                </a:solidFill>
                <a:latin typeface="Consolas" panose="020B0609020204030204" pitchFamily="49" charset="0"/>
                <a:cs typeface="Times New Roman" panose="02020603050405020304" pitchFamily="18" charset="0"/>
              </a:rPr>
              <a:t>)</a:t>
            </a:r>
            <a:endParaRPr lang="zh-CN" altLang="zh-CN" sz="1600" kern="100" smtClean="0">
              <a:latin typeface="Calibri" panose="020F0502020204030204" pitchFamily="34" charset="0"/>
              <a:cs typeface="Times New Roman" panose="02020603050405020304" pitchFamily="18" charset="0"/>
            </a:endParaRPr>
          </a:p>
          <a:p>
            <a:r>
              <a:rPr lang="en-US" altLang="zh-CN" b="1" kern="0" smtClean="0">
                <a:solidFill>
                  <a:srgbClr val="7F0055"/>
                </a:solidFill>
                <a:latin typeface="Consolas" panose="020B0609020204030204" pitchFamily="49" charset="0"/>
                <a:cs typeface="Times New Roman" panose="02020603050405020304" pitchFamily="18" charset="0"/>
              </a:rPr>
              <a:t>public</a:t>
            </a:r>
            <a:r>
              <a:rPr lang="en-US" altLang="zh-CN" kern="0" smtClean="0">
                <a:solidFill>
                  <a:srgbClr val="000000"/>
                </a:solidFill>
                <a:latin typeface="Consolas" panose="020B0609020204030204" pitchFamily="49" charset="0"/>
                <a:cs typeface="Times New Roman" panose="02020603050405020304" pitchFamily="18" charset="0"/>
              </a:rPr>
              <a:t> </a:t>
            </a:r>
            <a:r>
              <a:rPr lang="en-US" altLang="zh-CN" b="1" kern="0" smtClean="0">
                <a:solidFill>
                  <a:srgbClr val="7F0055"/>
                </a:solidFill>
                <a:latin typeface="Consolas" panose="020B0609020204030204" pitchFamily="49" charset="0"/>
                <a:cs typeface="Times New Roman" panose="02020603050405020304" pitchFamily="18" charset="0"/>
              </a:rPr>
              <a:t>class</a:t>
            </a:r>
            <a:r>
              <a:rPr lang="en-US" altLang="zh-CN" kern="0" smtClean="0">
                <a:solidFill>
                  <a:srgbClr val="000000"/>
                </a:solidFill>
                <a:latin typeface="Consolas" panose="020B0609020204030204" pitchFamily="49" charset="0"/>
                <a:cs typeface="Times New Roman" panose="02020603050405020304" pitchFamily="18" charset="0"/>
              </a:rPr>
              <a:t> EntityDemo {</a:t>
            </a:r>
            <a:endParaRPr lang="zh-CN" altLang="zh-CN" sz="1600" kern="100" smtClean="0">
              <a:latin typeface="Calibri" panose="020F0502020204030204" pitchFamily="34" charset="0"/>
              <a:cs typeface="Times New Roman" panose="02020603050405020304" pitchFamily="18" charset="0"/>
            </a:endParaRPr>
          </a:p>
          <a:p>
            <a:r>
              <a:rPr lang="en-US" altLang="zh-CN" kern="0" smtClean="0">
                <a:solidFill>
                  <a:srgbClr val="000000"/>
                </a:solidFill>
                <a:latin typeface="Consolas" panose="020B0609020204030204" pitchFamily="49" charset="0"/>
                <a:cs typeface="Times New Roman" panose="02020603050405020304" pitchFamily="18" charset="0"/>
              </a:rPr>
              <a:t>	</a:t>
            </a:r>
            <a:r>
              <a:rPr lang="en-US" altLang="zh-CN" kern="0" smtClean="0">
                <a:solidFill>
                  <a:srgbClr val="646464"/>
                </a:solidFill>
                <a:latin typeface="Consolas" panose="020B0609020204030204" pitchFamily="49" charset="0"/>
                <a:cs typeface="Times New Roman" panose="02020603050405020304" pitchFamily="18" charset="0"/>
              </a:rPr>
              <a:t>@FilterWeight</a:t>
            </a:r>
            <a:r>
              <a:rPr lang="en-US" altLang="zh-CN" kern="0" smtClean="0">
                <a:solidFill>
                  <a:srgbClr val="000000"/>
                </a:solidFill>
                <a:latin typeface="Consolas" panose="020B0609020204030204" pitchFamily="49" charset="0"/>
                <a:cs typeface="Times New Roman" panose="02020603050405020304" pitchFamily="18" charset="0"/>
              </a:rPr>
              <a:t>(5)</a:t>
            </a:r>
            <a:endParaRPr lang="zh-CN" altLang="zh-CN" sz="1600" kern="100" smtClean="0">
              <a:latin typeface="Calibri" panose="020F0502020204030204" pitchFamily="34" charset="0"/>
              <a:cs typeface="Times New Roman" panose="02020603050405020304" pitchFamily="18" charset="0"/>
            </a:endParaRPr>
          </a:p>
          <a:p>
            <a:r>
              <a:rPr lang="en-US" altLang="zh-CN" kern="0" smtClean="0">
                <a:solidFill>
                  <a:srgbClr val="000000"/>
                </a:solidFill>
                <a:latin typeface="Consolas" panose="020B0609020204030204" pitchFamily="49" charset="0"/>
                <a:cs typeface="Times New Roman" panose="02020603050405020304" pitchFamily="18" charset="0"/>
              </a:rPr>
              <a:t>	</a:t>
            </a:r>
            <a:r>
              <a:rPr lang="en-US" altLang="zh-CN" b="1" kern="0" smtClean="0">
                <a:solidFill>
                  <a:srgbClr val="7F0055"/>
                </a:solidFill>
                <a:latin typeface="Consolas" panose="020B0609020204030204" pitchFamily="49" charset="0"/>
                <a:cs typeface="Times New Roman" panose="02020603050405020304" pitchFamily="18" charset="0"/>
              </a:rPr>
              <a:t>private</a:t>
            </a:r>
            <a:r>
              <a:rPr lang="en-US" altLang="zh-CN" kern="0" smtClean="0">
                <a:solidFill>
                  <a:srgbClr val="000000"/>
                </a:solidFill>
                <a:latin typeface="Consolas" panose="020B0609020204030204" pitchFamily="49" charset="0"/>
                <a:cs typeface="Times New Roman" panose="02020603050405020304" pitchFamily="18" charset="0"/>
              </a:rPr>
              <a:t> </a:t>
            </a:r>
            <a:r>
              <a:rPr lang="en-US" altLang="zh-CN" b="1" kern="0" smtClean="0">
                <a:solidFill>
                  <a:srgbClr val="7F0055"/>
                </a:solidFill>
                <a:latin typeface="Consolas" panose="020B0609020204030204" pitchFamily="49" charset="0"/>
                <a:cs typeface="Times New Roman" panose="02020603050405020304" pitchFamily="18" charset="0"/>
              </a:rPr>
              <a:t>int</a:t>
            </a:r>
            <a:r>
              <a:rPr lang="en-US" altLang="zh-CN" kern="0" smtClean="0">
                <a:solidFill>
                  <a:srgbClr val="000000"/>
                </a:solidFill>
                <a:latin typeface="Consolas" panose="020B0609020204030204" pitchFamily="49" charset="0"/>
                <a:cs typeface="Times New Roman" panose="02020603050405020304" pitchFamily="18" charset="0"/>
              </a:rPr>
              <a:t> </a:t>
            </a:r>
            <a:r>
              <a:rPr lang="en-US" altLang="zh-CN" kern="0" smtClean="0">
                <a:solidFill>
                  <a:srgbClr val="0000C0"/>
                </a:solidFill>
                <a:latin typeface="Consolas" panose="020B0609020204030204" pitchFamily="49" charset="0"/>
                <a:cs typeface="Times New Roman" panose="02020603050405020304" pitchFamily="18" charset="0"/>
              </a:rPr>
              <a:t>age</a:t>
            </a:r>
            <a:r>
              <a:rPr lang="en-US" altLang="zh-CN" kern="0" smtClean="0">
                <a:solidFill>
                  <a:srgbClr val="000000"/>
                </a:solidFill>
                <a:latin typeface="Consolas" panose="020B0609020204030204" pitchFamily="49" charset="0"/>
                <a:cs typeface="Times New Roman" panose="02020603050405020304" pitchFamily="18" charset="0"/>
              </a:rPr>
              <a:t>;</a:t>
            </a:r>
            <a:endParaRPr lang="zh-CN" altLang="zh-CN" sz="1600" kern="100" smtClean="0">
              <a:latin typeface="Calibri" panose="020F0502020204030204" pitchFamily="34" charset="0"/>
              <a:cs typeface="Times New Roman" panose="02020603050405020304" pitchFamily="18" charset="0"/>
            </a:endParaRPr>
          </a:p>
          <a:p>
            <a:r>
              <a:rPr lang="en-US" altLang="zh-CN" kern="0" smtClean="0">
                <a:solidFill>
                  <a:srgbClr val="000000"/>
                </a:solidFill>
                <a:latin typeface="Consolas" panose="020B0609020204030204" pitchFamily="49" charset="0"/>
                <a:cs typeface="Times New Roman" panose="02020603050405020304" pitchFamily="18" charset="0"/>
              </a:rPr>
              <a:t>	</a:t>
            </a:r>
            <a:r>
              <a:rPr lang="en-US" altLang="zh-CN" kern="0" smtClean="0">
                <a:solidFill>
                  <a:srgbClr val="646464"/>
                </a:solidFill>
                <a:latin typeface="Consolas" panose="020B0609020204030204" pitchFamily="49" charset="0"/>
                <a:cs typeface="Times New Roman" panose="02020603050405020304" pitchFamily="18" charset="0"/>
              </a:rPr>
              <a:t>@FilterWeight</a:t>
            </a:r>
            <a:endParaRPr lang="zh-CN" altLang="zh-CN" sz="1600" kern="100" smtClean="0">
              <a:latin typeface="Calibri" panose="020F0502020204030204" pitchFamily="34" charset="0"/>
              <a:cs typeface="Times New Roman" panose="02020603050405020304" pitchFamily="18" charset="0"/>
            </a:endParaRPr>
          </a:p>
          <a:p>
            <a:r>
              <a:rPr lang="en-US" altLang="zh-CN" kern="0" smtClean="0">
                <a:solidFill>
                  <a:srgbClr val="000000"/>
                </a:solidFill>
                <a:latin typeface="Consolas" panose="020B0609020204030204" pitchFamily="49" charset="0"/>
                <a:cs typeface="Times New Roman" panose="02020603050405020304" pitchFamily="18" charset="0"/>
              </a:rPr>
              <a:t>	</a:t>
            </a:r>
            <a:r>
              <a:rPr lang="en-US" altLang="zh-CN" b="1" kern="0" smtClean="0">
                <a:solidFill>
                  <a:srgbClr val="7F0055"/>
                </a:solidFill>
                <a:latin typeface="Consolas" panose="020B0609020204030204" pitchFamily="49" charset="0"/>
                <a:cs typeface="Times New Roman" panose="02020603050405020304" pitchFamily="18" charset="0"/>
              </a:rPr>
              <a:t>private</a:t>
            </a:r>
            <a:r>
              <a:rPr lang="en-US" altLang="zh-CN" kern="0" smtClean="0">
                <a:solidFill>
                  <a:srgbClr val="000000"/>
                </a:solidFill>
                <a:latin typeface="Consolas" panose="020B0609020204030204" pitchFamily="49" charset="0"/>
                <a:cs typeface="Times New Roman" panose="02020603050405020304" pitchFamily="18" charset="0"/>
              </a:rPr>
              <a:t> </a:t>
            </a:r>
            <a:r>
              <a:rPr lang="en-US" altLang="zh-CN" b="1" kern="0" smtClean="0">
                <a:solidFill>
                  <a:srgbClr val="7F0055"/>
                </a:solidFill>
                <a:latin typeface="Consolas" panose="020B0609020204030204" pitchFamily="49" charset="0"/>
                <a:cs typeface="Times New Roman" panose="02020603050405020304" pitchFamily="18" charset="0"/>
              </a:rPr>
              <a:t>int</a:t>
            </a:r>
            <a:r>
              <a:rPr lang="en-US" altLang="zh-CN" kern="0" smtClean="0">
                <a:solidFill>
                  <a:srgbClr val="000000"/>
                </a:solidFill>
                <a:latin typeface="Consolas" panose="020B0609020204030204" pitchFamily="49" charset="0"/>
                <a:cs typeface="Times New Roman" panose="02020603050405020304" pitchFamily="18" charset="0"/>
              </a:rPr>
              <a:t> </a:t>
            </a:r>
            <a:r>
              <a:rPr lang="en-US" altLang="zh-CN" kern="0" smtClean="0">
                <a:solidFill>
                  <a:srgbClr val="0000C0"/>
                </a:solidFill>
                <a:latin typeface="Consolas" panose="020B0609020204030204" pitchFamily="49" charset="0"/>
                <a:cs typeface="Times New Roman" panose="02020603050405020304" pitchFamily="18" charset="0"/>
              </a:rPr>
              <a:t>sex</a:t>
            </a:r>
            <a:r>
              <a:rPr lang="en-US" altLang="zh-CN" kern="0" smtClean="0">
                <a:solidFill>
                  <a:srgbClr val="000000"/>
                </a:solidFill>
                <a:latin typeface="Consolas" panose="020B0609020204030204" pitchFamily="49" charset="0"/>
                <a:cs typeface="Times New Roman" panose="02020603050405020304" pitchFamily="18" charset="0"/>
              </a:rPr>
              <a:t>;</a:t>
            </a:r>
            <a:endParaRPr lang="zh-CN" altLang="zh-CN" sz="1600" kern="100" smtClean="0">
              <a:latin typeface="Calibri" panose="020F0502020204030204" pitchFamily="34" charset="0"/>
              <a:cs typeface="Times New Roman" panose="02020603050405020304" pitchFamily="18" charset="0"/>
            </a:endParaRPr>
          </a:p>
          <a:p>
            <a:r>
              <a:rPr lang="en-US" altLang="zh-CN" kern="0" smtClean="0">
                <a:latin typeface="Consolas" panose="020B0609020204030204" pitchFamily="49" charset="0"/>
                <a:cs typeface="Times New Roman" panose="02020603050405020304" pitchFamily="18" charset="0"/>
              </a:rPr>
              <a:t> </a:t>
            </a:r>
            <a:endParaRPr lang="zh-CN" altLang="zh-CN" sz="1600" kern="100" smtClean="0">
              <a:latin typeface="Calibri" panose="020F0502020204030204" pitchFamily="34" charset="0"/>
              <a:cs typeface="Times New Roman" panose="02020603050405020304" pitchFamily="18" charset="0"/>
            </a:endParaRPr>
          </a:p>
          <a:p>
            <a:r>
              <a:rPr lang="en-US" altLang="zh-CN" kern="0" smtClean="0">
                <a:solidFill>
                  <a:srgbClr val="000000"/>
                </a:solidFill>
                <a:latin typeface="Consolas" panose="020B0609020204030204" pitchFamily="49" charset="0"/>
                <a:cs typeface="Times New Roman" panose="02020603050405020304" pitchFamily="18" charset="0"/>
              </a:rPr>
              <a:t>	</a:t>
            </a:r>
            <a:r>
              <a:rPr lang="en-US" altLang="zh-CN" b="1" kern="0" smtClean="0">
                <a:solidFill>
                  <a:srgbClr val="7F0055"/>
                </a:solidFill>
                <a:latin typeface="Consolas" panose="020B0609020204030204" pitchFamily="49" charset="0"/>
                <a:cs typeface="Times New Roman" panose="02020603050405020304" pitchFamily="18" charset="0"/>
              </a:rPr>
              <a:t>private</a:t>
            </a:r>
            <a:r>
              <a:rPr lang="en-US" altLang="zh-CN" kern="0" smtClean="0">
                <a:solidFill>
                  <a:srgbClr val="000000"/>
                </a:solidFill>
                <a:latin typeface="Consolas" panose="020B0609020204030204" pitchFamily="49" charset="0"/>
                <a:cs typeface="Times New Roman" panose="02020603050405020304" pitchFamily="18" charset="0"/>
              </a:rPr>
              <a:t> </a:t>
            </a:r>
            <a:r>
              <a:rPr lang="en-US" altLang="zh-CN" b="1" kern="0" smtClean="0">
                <a:solidFill>
                  <a:srgbClr val="7F0055"/>
                </a:solidFill>
                <a:latin typeface="Consolas" panose="020B0609020204030204" pitchFamily="49" charset="0"/>
                <a:cs typeface="Times New Roman" panose="02020603050405020304" pitchFamily="18" charset="0"/>
              </a:rPr>
              <a:t>int</a:t>
            </a:r>
            <a:r>
              <a:rPr lang="en-US" altLang="zh-CN" kern="0" smtClean="0">
                <a:solidFill>
                  <a:srgbClr val="000000"/>
                </a:solidFill>
                <a:latin typeface="Consolas" panose="020B0609020204030204" pitchFamily="49" charset="0"/>
                <a:cs typeface="Times New Roman" panose="02020603050405020304" pitchFamily="18" charset="0"/>
              </a:rPr>
              <a:t> </a:t>
            </a:r>
            <a:r>
              <a:rPr lang="en-US" altLang="zh-CN" kern="0" smtClean="0">
                <a:solidFill>
                  <a:srgbClr val="0000C0"/>
                </a:solidFill>
                <a:latin typeface="Consolas" panose="020B0609020204030204" pitchFamily="49" charset="0"/>
                <a:cs typeface="Times New Roman" panose="02020603050405020304" pitchFamily="18" charset="0"/>
              </a:rPr>
              <a:t>id</a:t>
            </a:r>
            <a:r>
              <a:rPr lang="en-US" altLang="zh-CN" kern="0" smtClean="0">
                <a:solidFill>
                  <a:srgbClr val="000000"/>
                </a:solidFill>
                <a:latin typeface="Consolas" panose="020B0609020204030204" pitchFamily="49" charset="0"/>
                <a:cs typeface="Times New Roman" panose="02020603050405020304" pitchFamily="18" charset="0"/>
              </a:rPr>
              <a:t>;</a:t>
            </a:r>
            <a:endParaRPr lang="zh-CN" altLang="zh-CN" sz="1600" kern="100" smtClean="0">
              <a:latin typeface="Calibri" panose="020F0502020204030204" pitchFamily="34" charset="0"/>
              <a:cs typeface="Times New Roman" panose="02020603050405020304" pitchFamily="18" charset="0"/>
            </a:endParaRPr>
          </a:p>
          <a:p>
            <a:r>
              <a:rPr lang="en-US" altLang="zh-CN" kern="0" smtClean="0">
                <a:solidFill>
                  <a:srgbClr val="000000"/>
                </a:solidFill>
                <a:latin typeface="Consolas" panose="020B0609020204030204" pitchFamily="49" charset="0"/>
                <a:cs typeface="Times New Roman" panose="02020603050405020304" pitchFamily="18" charset="0"/>
              </a:rPr>
              <a:t>	// setter and getter...</a:t>
            </a:r>
            <a:endParaRPr lang="zh-CN" altLang="zh-CN" sz="1600" kern="100" smtClean="0">
              <a:latin typeface="Calibri" panose="020F0502020204030204" pitchFamily="34" charset="0"/>
              <a:cs typeface="Times New Roman" panose="02020603050405020304" pitchFamily="18" charset="0"/>
            </a:endParaRPr>
          </a:p>
          <a:p>
            <a:r>
              <a:rPr lang="en-US" altLang="zh-CN" kern="0" smtClean="0">
                <a:solidFill>
                  <a:srgbClr val="000000"/>
                </a:solidFill>
                <a:latin typeface="Consolas" panose="020B06090202040302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p:txBody>
      </p:sp>
      <p:sp>
        <p:nvSpPr>
          <p:cNvPr id="7" name="文本框 6"/>
          <p:cNvSpPr txBox="1"/>
          <p:nvPr/>
        </p:nvSpPr>
        <p:spPr>
          <a:xfrm>
            <a:off x="3867179" y="5607796"/>
            <a:ext cx="1569660" cy="369332"/>
          </a:xfrm>
          <a:prstGeom prst="rect">
            <a:avLst/>
          </a:prstGeom>
          <a:noFill/>
        </p:spPr>
        <p:txBody>
          <a:bodyPr wrap="none" rtlCol="0">
            <a:spAutoFit/>
          </a:bodyPr>
          <a:lstStyle/>
          <a:p>
            <a:r>
              <a:rPr lang="zh-CN" altLang="en-US" dirty="0"/>
              <a:t>这样就可以</a:t>
            </a:r>
            <a:r>
              <a:rPr lang="zh-CN" altLang="en-US" dirty="0" smtClean="0"/>
              <a:t>了</a:t>
            </a:r>
            <a:endParaRPr lang="zh-CN" altLang="en-US" dirty="0"/>
          </a:p>
        </p:txBody>
      </p:sp>
      <p:sp>
        <p:nvSpPr>
          <p:cNvPr id="2" name="矩形 1"/>
          <p:cNvSpPr>
            <a:spLocks/>
          </p:cNvSpPr>
          <p:nvPr/>
        </p:nvSpPr>
        <p:spPr>
          <a:xfrm>
            <a:off x="4644203" y="2710849"/>
            <a:ext cx="4047465" cy="2708434"/>
          </a:xfrm>
          <a:prstGeom prst="rect">
            <a:avLst/>
          </a:prstGeom>
          <a:solidFill>
            <a:schemeClr val="bg1"/>
          </a:solidFill>
        </p:spPr>
        <p:txBody>
          <a:bodyPr wrap="square">
            <a:spAutoFit/>
          </a:bodyPr>
          <a:lstStyle/>
          <a:p>
            <a:endParaRPr lang="en-US" altLang="zh-CN" sz="1400" kern="0" dirty="0" smtClean="0">
              <a:solidFill>
                <a:srgbClr val="646464"/>
              </a:solidFill>
              <a:latin typeface="Consolas" panose="020B0609020204030204" pitchFamily="49" charset="0"/>
              <a:cs typeface="Times New Roman" panose="02020603050405020304" pitchFamily="18" charset="0"/>
            </a:endParaRPr>
          </a:p>
          <a:p>
            <a:r>
              <a:rPr lang="en-US" altLang="zh-CN" sz="1400" kern="0" dirty="0" smtClean="0">
                <a:solidFill>
                  <a:srgbClr val="646464"/>
                </a:solidFill>
                <a:latin typeface="Consolas" panose="020B0609020204030204" pitchFamily="49" charset="0"/>
                <a:cs typeface="Times New Roman" panose="02020603050405020304" pitchFamily="18" charset="0"/>
              </a:rPr>
              <a:t>@</a:t>
            </a:r>
            <a:r>
              <a:rPr lang="en-US" altLang="zh-CN" sz="1400" kern="0" dirty="0">
                <a:solidFill>
                  <a:srgbClr val="646464"/>
                </a:solidFill>
                <a:latin typeface="Consolas" panose="020B0609020204030204" pitchFamily="49" charset="0"/>
                <a:cs typeface="Times New Roman" panose="02020603050405020304" pitchFamily="18" charset="0"/>
              </a:rPr>
              <a:t>FilterType</a:t>
            </a:r>
            <a:r>
              <a:rPr lang="en-US" altLang="zh-CN" sz="1400" kern="0" dirty="0">
                <a:solidFill>
                  <a:srgbClr val="000000"/>
                </a:solidFill>
                <a:latin typeface="Consolas" panose="020B0609020204030204" pitchFamily="49" charset="0"/>
                <a:cs typeface="Times New Roman" panose="02020603050405020304" pitchFamily="18" charset="0"/>
              </a:rPr>
              <a:t>(</a:t>
            </a:r>
            <a:r>
              <a:rPr lang="en-US" altLang="zh-CN" sz="1400" kern="0" dirty="0" err="1">
                <a:solidFill>
                  <a:srgbClr val="000000"/>
                </a:solidFill>
                <a:latin typeface="Consolas" panose="020B0609020204030204" pitchFamily="49" charset="0"/>
                <a:cs typeface="Times New Roman" panose="02020603050405020304" pitchFamily="18" charset="0"/>
              </a:rPr>
              <a:t>MapCosineSimilarity.</a:t>
            </a:r>
            <a:r>
              <a:rPr lang="en-US" altLang="zh-CN" sz="1400" b="1" kern="0" dirty="0" err="1">
                <a:solidFill>
                  <a:srgbClr val="7F0055"/>
                </a:solidFill>
                <a:latin typeface="Consolas" panose="020B0609020204030204" pitchFamily="49" charset="0"/>
                <a:cs typeface="Times New Roman" panose="02020603050405020304" pitchFamily="18" charset="0"/>
              </a:rPr>
              <a:t>class</a:t>
            </a:r>
            <a:r>
              <a:rPr lang="en-US" altLang="zh-CN" sz="1400" kern="0" dirty="0">
                <a:solidFill>
                  <a:srgbClr val="000000"/>
                </a:solidFill>
                <a:latin typeface="Consolas" panose="020B0609020204030204" pitchFamily="49" charset="0"/>
                <a:cs typeface="Times New Roman" panose="02020603050405020304" pitchFamily="18" charset="0"/>
              </a:rPr>
              <a:t>)</a:t>
            </a:r>
            <a:endParaRPr lang="zh-CN" altLang="zh-CN" sz="1400" kern="100" dirty="0">
              <a:latin typeface="Calibri" panose="020F0502020204030204" pitchFamily="34" charset="0"/>
              <a:cs typeface="Times New Roman" panose="02020603050405020304" pitchFamily="18" charset="0"/>
            </a:endParaRPr>
          </a:p>
          <a:p>
            <a:r>
              <a:rPr lang="en-US" altLang="zh-CN" sz="1400" b="1" kern="0" dirty="0">
                <a:solidFill>
                  <a:srgbClr val="7F0055"/>
                </a:solidFill>
                <a:latin typeface="Consolas" panose="020B0609020204030204" pitchFamily="49" charset="0"/>
                <a:cs typeface="Times New Roman" panose="02020603050405020304" pitchFamily="18" charset="0"/>
              </a:rPr>
              <a:t>public</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b="1" kern="0" dirty="0">
                <a:solidFill>
                  <a:srgbClr val="7F0055"/>
                </a:solidFill>
                <a:latin typeface="Consolas" panose="020B0609020204030204" pitchFamily="49" charset="0"/>
                <a:cs typeface="Times New Roman" panose="02020603050405020304" pitchFamily="18" charset="0"/>
              </a:rPr>
              <a:t>class</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000000"/>
                </a:solidFill>
                <a:latin typeface="Consolas" panose="020B0609020204030204" pitchFamily="49" charset="0"/>
                <a:cs typeface="Times New Roman" panose="02020603050405020304" pitchFamily="18" charset="0"/>
              </a:rPr>
              <a:t>MapEntity</a:t>
            </a:r>
            <a:r>
              <a:rPr lang="en-US" altLang="zh-CN" sz="1400" kern="0" dirty="0">
                <a:solidFill>
                  <a:srgbClr val="000000"/>
                </a:solidFill>
                <a:latin typeface="Consolas" panose="020B0609020204030204" pitchFamily="49" charset="0"/>
                <a:cs typeface="Times New Roman" panose="02020603050405020304" pitchFamily="18" charset="0"/>
              </a:rPr>
              <a:t> {</a:t>
            </a:r>
            <a:endParaRPr lang="zh-CN" altLang="zh-CN" sz="1400" kern="100" dirty="0">
              <a:latin typeface="Calibri" panose="020F0502020204030204" pitchFamily="34" charset="0"/>
              <a:cs typeface="Times New Roman" panose="02020603050405020304" pitchFamily="18" charset="0"/>
            </a:endParaRPr>
          </a:p>
          <a:p>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b="1" kern="0" dirty="0">
                <a:solidFill>
                  <a:srgbClr val="7F0055"/>
                </a:solidFill>
                <a:latin typeface="Consolas" panose="020B0609020204030204" pitchFamily="49" charset="0"/>
                <a:cs typeface="Times New Roman" panose="02020603050405020304" pitchFamily="18" charset="0"/>
              </a:rPr>
              <a:t>private</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b="1" kern="0" dirty="0">
                <a:solidFill>
                  <a:srgbClr val="7F0055"/>
                </a:solidFill>
                <a:latin typeface="Consolas" panose="020B0609020204030204" pitchFamily="49" charset="0"/>
                <a:cs typeface="Times New Roman" panose="02020603050405020304" pitchFamily="18" charset="0"/>
              </a:rPr>
              <a:t>int</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0000C0"/>
                </a:solidFill>
                <a:latin typeface="Consolas" panose="020B0609020204030204" pitchFamily="49" charset="0"/>
                <a:cs typeface="Times New Roman" panose="02020603050405020304" pitchFamily="18" charset="0"/>
              </a:rPr>
              <a:t>id</a:t>
            </a:r>
            <a:r>
              <a:rPr lang="en-US" altLang="zh-CN" sz="1400" kern="0" dirty="0">
                <a:solidFill>
                  <a:srgbClr val="000000"/>
                </a:solidFill>
                <a:latin typeface="Consolas" panose="020B0609020204030204" pitchFamily="49" charset="0"/>
                <a:cs typeface="Times New Roman" panose="02020603050405020304" pitchFamily="18" charset="0"/>
              </a:rPr>
              <a:t>;</a:t>
            </a:r>
            <a:endParaRPr lang="zh-CN" altLang="zh-CN" sz="1400" kern="100" dirty="0">
              <a:latin typeface="Calibri" panose="020F0502020204030204" pitchFamily="34" charset="0"/>
              <a:cs typeface="Times New Roman" panose="02020603050405020304" pitchFamily="18" charset="0"/>
            </a:endParaRPr>
          </a:p>
          <a:p>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646464"/>
                </a:solidFill>
                <a:latin typeface="Consolas" panose="020B0609020204030204" pitchFamily="49" charset="0"/>
                <a:cs typeface="Times New Roman" panose="02020603050405020304" pitchFamily="18" charset="0"/>
              </a:rPr>
              <a:t>@</a:t>
            </a:r>
            <a:r>
              <a:rPr lang="en-US" altLang="zh-CN" sz="1400" kern="0" dirty="0" err="1">
                <a:solidFill>
                  <a:srgbClr val="646464"/>
                </a:solidFill>
                <a:latin typeface="Consolas" panose="020B0609020204030204" pitchFamily="49" charset="0"/>
                <a:cs typeface="Times New Roman" panose="02020603050405020304" pitchFamily="18" charset="0"/>
              </a:rPr>
              <a:t>MapFilter</a:t>
            </a:r>
            <a:endParaRPr lang="zh-CN" altLang="zh-CN" sz="1400" kern="100" dirty="0">
              <a:latin typeface="Calibri" panose="020F0502020204030204" pitchFamily="34" charset="0"/>
              <a:cs typeface="Times New Roman" panose="02020603050405020304" pitchFamily="18" charset="0"/>
            </a:endParaRPr>
          </a:p>
          <a:p>
            <a:pPr indent="266700"/>
            <a:r>
              <a:rPr lang="en-US" altLang="zh-CN" sz="1400" kern="0" dirty="0">
                <a:solidFill>
                  <a:srgbClr val="3F7F5F"/>
                </a:solidFill>
                <a:latin typeface="Consolas" panose="020B0609020204030204" pitchFamily="49" charset="0"/>
                <a:cs typeface="Times New Roman" panose="02020603050405020304" pitchFamily="18" charset="0"/>
              </a:rPr>
              <a:t>// </a:t>
            </a:r>
            <a:r>
              <a:rPr lang="zh-CN" altLang="zh-CN" sz="1400" kern="0" dirty="0">
                <a:solidFill>
                  <a:srgbClr val="3F7F5F"/>
                </a:solidFill>
                <a:latin typeface="Consolas" panose="020B0609020204030204" pitchFamily="49" charset="0"/>
                <a:cs typeface="Consolas" panose="020B0609020204030204" pitchFamily="49" charset="0"/>
              </a:rPr>
              <a:t>前者为向量名字，后者是向量的长度</a:t>
            </a:r>
            <a:endParaRPr lang="zh-CN" altLang="zh-CN" sz="1400" kern="100" dirty="0">
              <a:latin typeface="Calibri" panose="020F0502020204030204" pitchFamily="34" charset="0"/>
              <a:cs typeface="Times New Roman" panose="02020603050405020304" pitchFamily="18" charset="0"/>
            </a:endParaRPr>
          </a:p>
          <a:p>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b="1" kern="0" dirty="0">
                <a:solidFill>
                  <a:srgbClr val="7F0055"/>
                </a:solidFill>
                <a:latin typeface="Consolas" panose="020B0609020204030204" pitchFamily="49" charset="0"/>
                <a:cs typeface="Times New Roman" panose="02020603050405020304" pitchFamily="18" charset="0"/>
              </a:rPr>
              <a:t>private</a:t>
            </a:r>
            <a:r>
              <a:rPr lang="en-US" altLang="zh-CN" sz="1400" kern="0" dirty="0">
                <a:solidFill>
                  <a:srgbClr val="000000"/>
                </a:solidFill>
                <a:latin typeface="Consolas" panose="020B0609020204030204" pitchFamily="49" charset="0"/>
                <a:cs typeface="Times New Roman" panose="02020603050405020304" pitchFamily="18" charset="0"/>
              </a:rPr>
              <a:t> Map&lt;Object, Double&gt; </a:t>
            </a:r>
            <a:r>
              <a:rPr lang="en-US" altLang="zh-CN" sz="1400" kern="0" dirty="0">
                <a:solidFill>
                  <a:srgbClr val="0000C0"/>
                </a:solidFill>
                <a:latin typeface="Consolas" panose="020B0609020204030204" pitchFamily="49" charset="0"/>
                <a:cs typeface="Times New Roman" panose="02020603050405020304" pitchFamily="18" charset="0"/>
              </a:rPr>
              <a:t>map</a:t>
            </a:r>
            <a:r>
              <a:rPr lang="en-US" altLang="zh-CN" sz="1400" kern="0" dirty="0">
                <a:solidFill>
                  <a:srgbClr val="000000"/>
                </a:solidFill>
                <a:latin typeface="Consolas" panose="020B0609020204030204" pitchFamily="49" charset="0"/>
                <a:cs typeface="Times New Roman" panose="02020603050405020304" pitchFamily="18" charset="0"/>
              </a:rPr>
              <a:t> = </a:t>
            </a:r>
            <a:r>
              <a:rPr lang="en-US" altLang="zh-CN" sz="1400" b="1" kern="0" dirty="0">
                <a:solidFill>
                  <a:srgbClr val="7F0055"/>
                </a:solidFill>
                <a:latin typeface="Consolas" panose="020B0609020204030204" pitchFamily="49" charset="0"/>
                <a:cs typeface="Times New Roman" panose="02020603050405020304" pitchFamily="18" charset="0"/>
              </a:rPr>
              <a:t>new</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000000"/>
                </a:solidFill>
                <a:latin typeface="Consolas" panose="020B0609020204030204" pitchFamily="49" charset="0"/>
                <a:cs typeface="Times New Roman" panose="02020603050405020304" pitchFamily="18" charset="0"/>
              </a:rPr>
              <a:t>HashMap</a:t>
            </a:r>
            <a:r>
              <a:rPr lang="en-US" altLang="zh-CN" sz="1400" kern="0" dirty="0">
                <a:solidFill>
                  <a:srgbClr val="000000"/>
                </a:solidFill>
                <a:latin typeface="Consolas" panose="020B0609020204030204" pitchFamily="49" charset="0"/>
                <a:cs typeface="Times New Roman" panose="02020603050405020304" pitchFamily="18" charset="0"/>
              </a:rPr>
              <a:t>&lt;Object, Double&gt;();</a:t>
            </a:r>
            <a:endParaRPr lang="zh-CN" altLang="zh-CN" sz="1400" kern="100" dirty="0">
              <a:latin typeface="Calibri" panose="020F0502020204030204" pitchFamily="34" charset="0"/>
              <a:cs typeface="Times New Roman" panose="02020603050405020304" pitchFamily="18" charset="0"/>
            </a:endParaRPr>
          </a:p>
          <a:p>
            <a:pPr indent="266700"/>
            <a:r>
              <a:rPr lang="en-US" altLang="zh-CN" sz="1600" kern="0" dirty="0">
                <a:solidFill>
                  <a:srgbClr val="000000"/>
                </a:solidFill>
                <a:latin typeface="Consolas" panose="020B0609020204030204" pitchFamily="49" charset="0"/>
                <a:cs typeface="Times New Roman" panose="02020603050405020304" pitchFamily="18" charset="0"/>
              </a:rPr>
              <a:t>// setter and getter...</a:t>
            </a:r>
            <a:endParaRPr lang="zh-CN" altLang="zh-CN" sz="1400" kern="100" dirty="0">
              <a:latin typeface="Calibri" panose="020F0502020204030204" pitchFamily="34" charset="0"/>
              <a:cs typeface="Times New Roman" panose="02020603050405020304" pitchFamily="18" charset="0"/>
            </a:endParaRPr>
          </a:p>
          <a:p>
            <a:r>
              <a:rPr lang="en-US" altLang="zh-CN" sz="1400" kern="0" dirty="0">
                <a:solidFill>
                  <a:srgbClr val="000000"/>
                </a:solidFill>
                <a:latin typeface="Consolas" panose="020B0609020204030204" pitchFamily="49" charset="0"/>
                <a:cs typeface="Times New Roman" panose="02020603050405020304" pitchFamily="18" charset="0"/>
              </a:rPr>
              <a:t> </a:t>
            </a:r>
            <a:endParaRPr lang="zh-CN" altLang="zh-CN" sz="1400" kern="100" dirty="0">
              <a:latin typeface="Calibri" panose="020F0502020204030204" pitchFamily="34" charset="0"/>
              <a:cs typeface="Times New Roman" panose="02020603050405020304" pitchFamily="18" charset="0"/>
            </a:endParaRPr>
          </a:p>
          <a:p>
            <a:r>
              <a:rPr lang="en-US" altLang="zh-CN" sz="1400" kern="0" dirty="0" smtClean="0">
                <a:latin typeface="Consolas" panose="020B0609020204030204" pitchFamily="49" charset="0"/>
                <a:cs typeface="Times New Roman" panose="02020603050405020304" pitchFamily="18" charset="0"/>
              </a:rPr>
              <a:t>}</a:t>
            </a:r>
            <a:r>
              <a:rPr lang="en-US" altLang="zh-CN" sz="1400" kern="0" dirty="0">
                <a:solidFill>
                  <a:srgbClr val="000000"/>
                </a:solidFill>
                <a:latin typeface="Consolas" panose="020B0609020204030204" pitchFamily="49" charset="0"/>
                <a:cs typeface="Times New Roman" panose="02020603050405020304" pitchFamily="18" charset="0"/>
              </a:rPr>
              <a:t> </a:t>
            </a:r>
          </a:p>
          <a:p>
            <a:endParaRPr lang="en-US" altLang="zh-CN" sz="1400" kern="0" dirty="0" smtClean="0">
              <a:solidFill>
                <a:srgbClr val="000000"/>
              </a:solidFill>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16191496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1165</Words>
  <Application>Microsoft Office PowerPoint</Application>
  <PresentationFormat>全屏显示(4:3)</PresentationFormat>
  <Paragraphs>165</Paragraphs>
  <Slides>19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华文楷体</vt:lpstr>
      <vt:lpstr>宋体</vt:lpstr>
      <vt:lpstr>微软雅黑</vt:lpstr>
      <vt:lpstr>Arial</vt:lpstr>
      <vt:lpstr>Calibri</vt:lpstr>
      <vt:lpstr>Calibri Light</vt:lpstr>
      <vt:lpstr>Consolas</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SAMSUNG</dc:creator>
  <cp:lastModifiedBy>Chen Peng</cp:lastModifiedBy>
  <cp:revision>72</cp:revision>
  <dcterms:created xsi:type="dcterms:W3CDTF">2014-08-08T13:32:37Z</dcterms:created>
  <dcterms:modified xsi:type="dcterms:W3CDTF">2015-06-08T04:33:15Z</dcterms:modified>
</cp:coreProperties>
</file>