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60" r:id="rId3"/>
    <p:sldId id="267" r:id="rId4"/>
    <p:sldId id="275" r:id="rId5"/>
    <p:sldId id="261" r:id="rId6"/>
    <p:sldId id="265" r:id="rId7"/>
    <p:sldId id="278" r:id="rId8"/>
    <p:sldId id="263" r:id="rId9"/>
    <p:sldId id="268" r:id="rId10"/>
    <p:sldId id="279" r:id="rId11"/>
    <p:sldId id="280" r:id="rId12"/>
    <p:sldId id="281" r:id="rId13"/>
    <p:sldId id="282" r:id="rId14"/>
    <p:sldId id="283" r:id="rId15"/>
    <p:sldId id="284" r:id="rId16"/>
    <p:sldId id="269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A94"/>
    <a:srgbClr val="FFFF66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979" autoAdjust="0"/>
    <p:restoredTop sz="94660"/>
  </p:normalViewPr>
  <p:slideViewPr>
    <p:cSldViewPr>
      <p:cViewPr varScale="1">
        <p:scale>
          <a:sx n="69" d="100"/>
          <a:sy n="69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0" name="Picture 28" descr="cir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3375" y="3938588"/>
            <a:ext cx="3730625" cy="2919412"/>
          </a:xfrm>
          <a:prstGeom prst="rect">
            <a:avLst/>
          </a:prstGeom>
          <a:noFill/>
        </p:spPr>
      </p:pic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73138" y="2735263"/>
            <a:ext cx="7312025" cy="1074737"/>
          </a:xfrm>
          <a:solidFill>
            <a:schemeClr val="bg1"/>
          </a:solidFill>
        </p:spPr>
        <p:txBody>
          <a:bodyPr/>
          <a:lstStyle>
            <a:lvl1pPr algn="ctr">
              <a:defRPr sz="40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216" name="Oval 24"/>
          <p:cNvSpPr>
            <a:spLocks noChangeArrowheads="1"/>
          </p:cNvSpPr>
          <p:nvPr/>
        </p:nvSpPr>
        <p:spPr bwMode="auto">
          <a:xfrm>
            <a:off x="250825" y="188913"/>
            <a:ext cx="1295400" cy="1295400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6400800" y="6096000"/>
            <a:ext cx="136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www.company.com</a:t>
            </a:r>
            <a:endParaRPr lang="fr-FR"/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327025" y="546100"/>
            <a:ext cx="1143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Company LOGO</a:t>
            </a:r>
            <a:endParaRPr lang="fr-FR" sz="1600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6400800" y="6096000"/>
            <a:ext cx="136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www.company.com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7275" y="327025"/>
            <a:ext cx="1736725" cy="5249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7100" y="327025"/>
            <a:ext cx="5057775" cy="5249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98763" y="1538288"/>
            <a:ext cx="6165850" cy="40386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8763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7888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DC2775-944E-46FC-B351-1F38D3274CAF}" type="datetimeFigureOut">
              <a:rPr lang="en-US" smtClean="0"/>
              <a:pPr/>
              <a:t>26-Dec-16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3E3E3F-E7D8-426F-8806-D4199D7A1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8763" y="1538288"/>
            <a:ext cx="3006725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7888" y="1538288"/>
            <a:ext cx="3006725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Picture 34" descr="circle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3890963"/>
            <a:ext cx="38100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8763" y="1538288"/>
            <a:ext cx="61658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7100" y="327025"/>
            <a:ext cx="6946900" cy="1017588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FR" smtClean="0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1371600" y="6324600"/>
            <a:ext cx="136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3399"/>
                </a:solidFill>
              </a:rPr>
              <a:t>www.company.com</a:t>
            </a:r>
            <a:endParaRPr lang="fr-FR">
              <a:solidFill>
                <a:srgbClr val="003399"/>
              </a:solidFill>
            </a:endParaRPr>
          </a:p>
        </p:txBody>
      </p:sp>
      <p:sp>
        <p:nvSpPr>
          <p:cNvPr id="1061" name="Oval 37"/>
          <p:cNvSpPr>
            <a:spLocks noChangeArrowheads="1"/>
          </p:cNvSpPr>
          <p:nvPr/>
        </p:nvSpPr>
        <p:spPr bwMode="auto">
          <a:xfrm>
            <a:off x="250825" y="188913"/>
            <a:ext cx="1295400" cy="1295400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Text Box 38"/>
          <p:cNvSpPr txBox="1">
            <a:spLocks noChangeArrowheads="1"/>
          </p:cNvSpPr>
          <p:nvPr/>
        </p:nvSpPr>
        <p:spPr bwMode="auto">
          <a:xfrm>
            <a:off x="327025" y="546100"/>
            <a:ext cx="1143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Company LOGO</a:t>
            </a:r>
            <a:endParaRPr lang="fr-FR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</p:sldLayoutIdLst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sz="2000">
          <a:solidFill>
            <a:srgbClr val="0033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>
          <a:solidFill>
            <a:srgbClr val="00339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CC00"/>
        </a:buClr>
        <a:buChar char="–"/>
        <a:defRPr sz="1600">
          <a:solidFill>
            <a:srgbClr val="00339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7800" y="2286000"/>
            <a:ext cx="6934200" cy="193899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C00000"/>
                </a:solidFill>
              </a:rPr>
              <a:t>The Laplace Transform and Application to Continuous-Time System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0" y="1538288"/>
            <a:ext cx="8964613" cy="516731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Partial-fraction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 method (1) </a:t>
            </a:r>
            <a:endParaRPr lang="en-US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542925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generalization, assume that X(s) is represented in the form of a proper rational function N(s)/D(s) (N(s) and D(s) are polynomials and the degree of N(s) is less than the degree of D(s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  <a:p>
            <a:pPr marL="358775" indent="542925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endParaRPr lang="en-US" dirty="0" smtClean="0"/>
          </a:p>
          <a:p>
            <a:pPr indent="5588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Denote{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}the poles of X(s):{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}are roots of the equation D(s) = 0.</a:t>
            </a:r>
          </a:p>
          <a:p>
            <a:pPr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Inverse Laplace Transform</a:t>
            </a:r>
          </a:p>
        </p:txBody>
      </p:sp>
    </p:spTree>
    <p:extLst>
      <p:ext uri="{BB962C8B-B14F-4D97-AF65-F5344CB8AC3E}">
        <p14:creationId xmlns:p14="http://schemas.microsoft.com/office/powerpoint/2010/main" xmlns="" val="38606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52400" y="1538288"/>
            <a:ext cx="8812213" cy="509111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Partial-fraction expansion method (2)</a:t>
            </a:r>
          </a:p>
          <a:p>
            <a:pPr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If all{</a:t>
            </a:r>
            <a:r>
              <a:rPr lang="en-US" dirty="0" err="1"/>
              <a:t>spk</a:t>
            </a:r>
            <a:r>
              <a:rPr lang="en-US" dirty="0"/>
              <a:t>}are distinct, the partial-fraction expansion of X(s) is:</a:t>
            </a:r>
          </a:p>
          <a:p>
            <a:pPr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indent="5588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in which, the coefficients{</a:t>
            </a:r>
            <a:r>
              <a:rPr lang="en-US" dirty="0" err="1"/>
              <a:t>Ak</a:t>
            </a:r>
            <a:r>
              <a:rPr lang="en-US" dirty="0"/>
              <a:t>}are computed by:  </a:t>
            </a:r>
            <a:endParaRPr lang="vi-VN" dirty="0"/>
          </a:p>
        </p:txBody>
      </p:sp>
      <p:graphicFrame>
        <p:nvGraphicFramePr>
          <p:cNvPr id="4" name="Đối tượng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1864762"/>
              </p:ext>
            </p:extLst>
          </p:nvPr>
        </p:nvGraphicFramePr>
        <p:xfrm>
          <a:off x="3505200" y="2751138"/>
          <a:ext cx="2960688" cy="1204912"/>
        </p:xfrm>
        <a:graphic>
          <a:graphicData uri="http://schemas.openxmlformats.org/presentationml/2006/ole">
            <p:oleObj spid="_x0000_s33826" name="Phương trình" r:id="rId3" imgW="1091880" imgH="444240" progId="Equation.3">
              <p:embed/>
            </p:oleObj>
          </a:graphicData>
        </a:graphic>
      </p:graphicFrame>
      <p:graphicFrame>
        <p:nvGraphicFramePr>
          <p:cNvPr id="5" name="Đối tượng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0100058"/>
              </p:ext>
            </p:extLst>
          </p:nvPr>
        </p:nvGraphicFramePr>
        <p:xfrm>
          <a:off x="3333750" y="5016500"/>
          <a:ext cx="4365096" cy="927100"/>
        </p:xfrm>
        <a:graphic>
          <a:graphicData uri="http://schemas.openxmlformats.org/presentationml/2006/ole">
            <p:oleObj spid="_x0000_s33827" name="Phương trình" r:id="rId4" imgW="1434960" imgH="304560" progId="Equation.3">
              <p:embed/>
            </p:oleObj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Inverse Laplace Transform</a:t>
            </a:r>
          </a:p>
        </p:txBody>
      </p:sp>
    </p:spTree>
    <p:extLst>
      <p:ext uri="{BB962C8B-B14F-4D97-AF65-F5344CB8AC3E}">
        <p14:creationId xmlns:p14="http://schemas.microsoft.com/office/powerpoint/2010/main" xmlns="" val="21712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52400" y="1538288"/>
            <a:ext cx="8915400" cy="531971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Partial-fraction expansion method (3)</a:t>
            </a:r>
          </a:p>
          <a:p>
            <a:pPr indent="5588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X(s) has repeated poles, denote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repetitions of the pole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we have the following expansion of X(s): </a:t>
            </a:r>
          </a:p>
          <a:p>
            <a:endParaRPr lang="en-US" dirty="0"/>
          </a:p>
          <a:p>
            <a:endParaRPr lang="en-US" dirty="0" smtClean="0"/>
          </a:p>
          <a:p>
            <a:pPr indent="5588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in which, the coefficients{</a:t>
            </a:r>
            <a:r>
              <a:rPr lang="en-US" dirty="0" err="1"/>
              <a:t>Akm</a:t>
            </a:r>
            <a:r>
              <a:rPr lang="en-US" dirty="0"/>
              <a:t>}are computed by: </a:t>
            </a:r>
            <a:endParaRPr lang="vi-VN" dirty="0"/>
          </a:p>
        </p:txBody>
      </p:sp>
      <p:graphicFrame>
        <p:nvGraphicFramePr>
          <p:cNvPr id="4" name="Đối tượng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0251538"/>
              </p:ext>
            </p:extLst>
          </p:nvPr>
        </p:nvGraphicFramePr>
        <p:xfrm>
          <a:off x="4634706" y="3048000"/>
          <a:ext cx="3949700" cy="1317625"/>
        </p:xfrm>
        <a:graphic>
          <a:graphicData uri="http://schemas.openxmlformats.org/presentationml/2006/ole">
            <p:oleObj spid="_x0000_s34850" name="Phương trình" r:id="rId3" imgW="1447560" imgH="482400" progId="Equation.3">
              <p:embed/>
            </p:oleObj>
          </a:graphicData>
        </a:graphic>
      </p:graphicFrame>
      <p:graphicFrame>
        <p:nvGraphicFramePr>
          <p:cNvPr id="5" name="Đối tượng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9082015"/>
              </p:ext>
            </p:extLst>
          </p:nvPr>
        </p:nvGraphicFramePr>
        <p:xfrm>
          <a:off x="2182813" y="4995863"/>
          <a:ext cx="5818187" cy="1272604"/>
        </p:xfrm>
        <a:graphic>
          <a:graphicData uri="http://schemas.openxmlformats.org/presentationml/2006/ole">
            <p:oleObj spid="_x0000_s34851" name="Phương trình" r:id="rId4" imgW="2552400" imgH="558720" progId="Equation.3">
              <p:embed/>
            </p:oleObj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Inverse Laplace Transform</a:t>
            </a:r>
          </a:p>
        </p:txBody>
      </p:sp>
    </p:spTree>
    <p:extLst>
      <p:ext uri="{BB962C8B-B14F-4D97-AF65-F5344CB8AC3E}">
        <p14:creationId xmlns:p14="http://schemas.microsoft.com/office/powerpoint/2010/main" xmlns="" val="57412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impulse response</a:t>
            </a:r>
            <a:r>
              <a:rPr lang="vi-V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vi-V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LTI system</a:t>
            </a:r>
            <a:b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304800" y="1538288"/>
            <a:ext cx="8659813" cy="524351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 continuous-time LTI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                           then </a:t>
            </a:r>
          </a:p>
          <a:p>
            <a:r>
              <a:rPr lang="en-US" sz="32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h(t) is call impulse response</a:t>
            </a:r>
            <a:endParaRPr lang="vi-VN" sz="32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057400" y="2514600"/>
            <a:ext cx="4724400" cy="914400"/>
            <a:chOff x="2057400" y="2514600"/>
            <a:chExt cx="4724400" cy="914400"/>
          </a:xfrm>
          <a:solidFill>
            <a:srgbClr val="CC3300"/>
          </a:solidFill>
        </p:grpSpPr>
        <p:sp>
          <p:nvSpPr>
            <p:cNvPr id="5" name="Rounded Rectangle 3"/>
            <p:cNvSpPr/>
            <p:nvPr/>
          </p:nvSpPr>
          <p:spPr>
            <a:xfrm>
              <a:off x="3200400" y="2514600"/>
              <a:ext cx="2438400" cy="914400"/>
            </a:xfrm>
            <a:prstGeom prst="roundRect">
              <a:avLst/>
            </a:prstGeom>
            <a:solidFill>
              <a:srgbClr val="CC33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600" dirty="0" smtClean="0"/>
                <a:t>h(t)</a:t>
              </a:r>
              <a:endParaRPr lang="en-US" sz="3600" dirty="0"/>
            </a:p>
          </p:txBody>
        </p:sp>
        <p:cxnSp>
          <p:nvCxnSpPr>
            <p:cNvPr id="6" name="Straight Arrow Connector 7"/>
            <p:cNvCxnSpPr/>
            <p:nvPr/>
          </p:nvCxnSpPr>
          <p:spPr>
            <a:xfrm>
              <a:off x="2057400" y="2971800"/>
              <a:ext cx="1143000" cy="1588"/>
            </a:xfrm>
            <a:prstGeom prst="straightConnector1">
              <a:avLst/>
            </a:prstGeom>
            <a:grpFill/>
            <a:ln w="28575">
              <a:headEnd type="none" w="med" len="med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8"/>
            <p:cNvCxnSpPr/>
            <p:nvPr/>
          </p:nvCxnSpPr>
          <p:spPr>
            <a:xfrm>
              <a:off x="5638800" y="2971800"/>
              <a:ext cx="1143000" cy="1588"/>
            </a:xfrm>
            <a:prstGeom prst="straightConnector1">
              <a:avLst/>
            </a:prstGeom>
            <a:grpFill/>
            <a:ln w="28575">
              <a:headEnd type="none" w="med" len="med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Hộp Văn bản 7"/>
          <p:cNvSpPr txBox="1"/>
          <p:nvPr/>
        </p:nvSpPr>
        <p:spPr>
          <a:xfrm>
            <a:off x="1066800" y="2514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x(t)</a:t>
            </a:r>
            <a:endParaRPr lang="vi-VN" sz="2400" dirty="0"/>
          </a:p>
        </p:txBody>
      </p:sp>
      <p:sp>
        <p:nvSpPr>
          <p:cNvPr id="9" name="Hộp Văn bản 8"/>
          <p:cNvSpPr txBox="1"/>
          <p:nvPr/>
        </p:nvSpPr>
        <p:spPr>
          <a:xfrm>
            <a:off x="6206180" y="2489886"/>
            <a:ext cx="95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y(t)</a:t>
            </a:r>
            <a:endParaRPr lang="vi-VN" sz="2400" dirty="0"/>
          </a:p>
        </p:txBody>
      </p:sp>
      <p:graphicFrame>
        <p:nvGraphicFramePr>
          <p:cNvPr id="10" name="Đối tượng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6428176"/>
              </p:ext>
            </p:extLst>
          </p:nvPr>
        </p:nvGraphicFramePr>
        <p:xfrm>
          <a:off x="2835103" y="3654840"/>
          <a:ext cx="3450281" cy="750471"/>
        </p:xfrm>
        <a:graphic>
          <a:graphicData uri="http://schemas.openxmlformats.org/presentationml/2006/ole">
            <p:oleObj spid="_x0000_s35906" name="Phương trình" r:id="rId3" imgW="1015920" imgH="203040" progId="Equation.3">
              <p:embed/>
            </p:oleObj>
          </a:graphicData>
        </a:graphic>
      </p:graphicFrame>
      <p:graphicFrame>
        <p:nvGraphicFramePr>
          <p:cNvPr id="11" name="Đối tượng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0475671"/>
              </p:ext>
            </p:extLst>
          </p:nvPr>
        </p:nvGraphicFramePr>
        <p:xfrm>
          <a:off x="1339850" y="4629128"/>
          <a:ext cx="1714500" cy="517525"/>
        </p:xfrm>
        <a:graphic>
          <a:graphicData uri="http://schemas.openxmlformats.org/presentationml/2006/ole">
            <p:oleObj spid="_x0000_s35907" name="Phương trình" r:id="rId4" imgW="672840" imgH="203040" progId="Equation.3">
              <p:embed/>
            </p:oleObj>
          </a:graphicData>
        </a:graphic>
      </p:graphicFrame>
      <p:graphicFrame>
        <p:nvGraphicFramePr>
          <p:cNvPr id="12" name="Đối tượng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5898330"/>
              </p:ext>
            </p:extLst>
          </p:nvPr>
        </p:nvGraphicFramePr>
        <p:xfrm>
          <a:off x="4398169" y="4656115"/>
          <a:ext cx="2481262" cy="490538"/>
        </p:xfrm>
        <a:graphic>
          <a:graphicData uri="http://schemas.openxmlformats.org/presentationml/2006/ole">
            <p:oleObj spid="_x0000_s35908" name="Phương trình" r:id="rId5" imgW="1028520" imgH="203040" progId="Equation.3">
              <p:embed/>
            </p:oleObj>
          </a:graphicData>
        </a:graphic>
      </p:graphicFrame>
      <p:graphicFrame>
        <p:nvGraphicFramePr>
          <p:cNvPr id="13" name="Đối tượng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4862256"/>
              </p:ext>
            </p:extLst>
          </p:nvPr>
        </p:nvGraphicFramePr>
        <p:xfrm>
          <a:off x="7162799" y="4673987"/>
          <a:ext cx="1054992" cy="544512"/>
        </p:xfrm>
        <a:graphic>
          <a:graphicData uri="http://schemas.openxmlformats.org/presentationml/2006/ole">
            <p:oleObj spid="_x0000_s35909" name="Phương trình" r:id="rId6" imgW="393480" imgH="203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9480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</a:t>
            </a:r>
            <a:r>
              <a:rPr lang="vi-VN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vi-V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vi-VN" sz="320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52400" y="1538288"/>
            <a:ext cx="8812213" cy="5243512"/>
          </a:xfrm>
        </p:spPr>
        <p:txBody>
          <a:bodyPr/>
          <a:lstStyle/>
          <a:p>
            <a:pPr indent="5588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Laplace transform for both sides of the above equation and apply the convolution property of the Laplace transform to obtain: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2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H(s) is called </a:t>
            </a:r>
            <a:r>
              <a:rPr lang="en-US" sz="32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transfer function of </a:t>
            </a:r>
            <a:r>
              <a:rPr lang="en-US" sz="32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system.</a:t>
            </a:r>
          </a:p>
        </p:txBody>
      </p:sp>
      <p:graphicFrame>
        <p:nvGraphicFramePr>
          <p:cNvPr id="4" name="Đối tượng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215719"/>
              </p:ext>
            </p:extLst>
          </p:nvPr>
        </p:nvGraphicFramePr>
        <p:xfrm>
          <a:off x="2317750" y="2971800"/>
          <a:ext cx="3352800" cy="609600"/>
        </p:xfrm>
        <a:graphic>
          <a:graphicData uri="http://schemas.openxmlformats.org/presentationml/2006/ole">
            <p:oleObj spid="_x0000_s36898" name="Phương trình" r:id="rId3" imgW="1117440" imgH="203040" progId="Equation.3">
              <p:embed/>
            </p:oleObj>
          </a:graphicData>
        </a:graphic>
      </p:graphicFrame>
      <p:graphicFrame>
        <p:nvGraphicFramePr>
          <p:cNvPr id="5" name="Đối tượng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999530"/>
              </p:ext>
            </p:extLst>
          </p:nvPr>
        </p:nvGraphicFramePr>
        <p:xfrm>
          <a:off x="2333260" y="3581400"/>
          <a:ext cx="2240520" cy="1120260"/>
        </p:xfrm>
        <a:graphic>
          <a:graphicData uri="http://schemas.openxmlformats.org/presentationml/2006/ole">
            <p:oleObj spid="_x0000_s36899" name="Phương trình" r:id="rId4" imgW="838080" imgH="419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675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vi-VN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304800" y="1344613"/>
            <a:ext cx="8659813" cy="5513387"/>
          </a:xfrm>
        </p:spPr>
        <p:txBody>
          <a:bodyPr/>
          <a:lstStyle/>
          <a:p>
            <a:r>
              <a:rPr lang="vi-V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 smtClean="0"/>
          </a:p>
          <a:p>
            <a:r>
              <a:rPr lang="vi-V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vi-VN" dirty="0"/>
          </a:p>
          <a:p>
            <a:endParaRPr lang="vi-VN" dirty="0"/>
          </a:p>
        </p:txBody>
      </p:sp>
      <p:grpSp>
        <p:nvGrpSpPr>
          <p:cNvPr id="29" name="Nhóm 28"/>
          <p:cNvGrpSpPr/>
          <p:nvPr/>
        </p:nvGrpSpPr>
        <p:grpSpPr>
          <a:xfrm>
            <a:off x="1066800" y="2167576"/>
            <a:ext cx="5813168" cy="743319"/>
            <a:chOff x="1066800" y="2167576"/>
            <a:chExt cx="6731344" cy="876300"/>
          </a:xfrm>
        </p:grpSpPr>
        <p:grpSp>
          <p:nvGrpSpPr>
            <p:cNvPr id="28" name="Nhóm 27"/>
            <p:cNvGrpSpPr/>
            <p:nvPr/>
          </p:nvGrpSpPr>
          <p:grpSpPr>
            <a:xfrm>
              <a:off x="1066800" y="2167576"/>
              <a:ext cx="5615460" cy="876300"/>
              <a:chOff x="1066800" y="2476500"/>
              <a:chExt cx="5615460" cy="876300"/>
            </a:xfrm>
          </p:grpSpPr>
          <p:sp>
            <p:nvSpPr>
              <p:cNvPr id="6" name="Rounded Rectangle 3"/>
              <p:cNvSpPr/>
              <p:nvPr/>
            </p:nvSpPr>
            <p:spPr bwMode="auto">
              <a:xfrm>
                <a:off x="2182684" y="2514600"/>
                <a:ext cx="1676400" cy="838200"/>
              </a:xfrm>
              <a:prstGeom prst="roundRect">
                <a:avLst/>
              </a:prstGeom>
              <a:solidFill>
                <a:srgbClr val="CC33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3600" dirty="0" smtClean="0"/>
                  <a:t>h1(t)</a:t>
                </a:r>
                <a:endParaRPr lang="en-US" sz="3600" dirty="0"/>
              </a:p>
            </p:txBody>
          </p:sp>
          <p:sp>
            <p:nvSpPr>
              <p:cNvPr id="7" name="Rounded Rectangle 3"/>
              <p:cNvSpPr/>
              <p:nvPr/>
            </p:nvSpPr>
            <p:spPr bwMode="auto">
              <a:xfrm>
                <a:off x="5005860" y="2476500"/>
                <a:ext cx="1676400" cy="838200"/>
              </a:xfrm>
              <a:prstGeom prst="roundRect">
                <a:avLst/>
              </a:prstGeom>
              <a:solidFill>
                <a:srgbClr val="CC33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3600" dirty="0" smtClean="0"/>
                  <a:t>h2(t)</a:t>
                </a:r>
                <a:endParaRPr lang="en-US" sz="3600" dirty="0"/>
              </a:p>
            </p:txBody>
          </p:sp>
          <p:cxnSp>
            <p:nvCxnSpPr>
              <p:cNvPr id="9" name="Đường kết nối Mũi tên Thẳng 8"/>
              <p:cNvCxnSpPr/>
              <p:nvPr/>
            </p:nvCxnSpPr>
            <p:spPr bwMode="auto">
              <a:xfrm>
                <a:off x="1066800" y="2895600"/>
                <a:ext cx="1115884" cy="0"/>
              </a:xfrm>
              <a:prstGeom prst="straightConnector1">
                <a:avLst/>
              </a:prstGeom>
              <a:solidFill>
                <a:schemeClr val="bg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" name="Đường kết nối Mũi tên Thẳng 9"/>
              <p:cNvCxnSpPr/>
              <p:nvPr/>
            </p:nvCxnSpPr>
            <p:spPr bwMode="auto">
              <a:xfrm>
                <a:off x="3859084" y="2866768"/>
                <a:ext cx="1115884" cy="0"/>
              </a:xfrm>
              <a:prstGeom prst="straightConnector1">
                <a:avLst/>
              </a:prstGeom>
              <a:solidFill>
                <a:schemeClr val="bg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11" name="Đường kết nối Mũi tên Thẳng 10"/>
            <p:cNvCxnSpPr/>
            <p:nvPr/>
          </p:nvCxnSpPr>
          <p:spPr bwMode="auto">
            <a:xfrm>
              <a:off x="6682260" y="2557844"/>
              <a:ext cx="1115884" cy="0"/>
            </a:xfrm>
            <a:prstGeom prst="straightConnector1">
              <a:avLst/>
            </a:prstGeom>
            <a:solidFill>
              <a:schemeClr val="bg2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12" name="Đối tượng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3263669"/>
              </p:ext>
            </p:extLst>
          </p:nvPr>
        </p:nvGraphicFramePr>
        <p:xfrm>
          <a:off x="4872675" y="3274050"/>
          <a:ext cx="3552825" cy="701675"/>
        </p:xfrm>
        <a:graphic>
          <a:graphicData uri="http://schemas.openxmlformats.org/presentationml/2006/ole">
            <p:oleObj spid="_x0000_s37917" name="Phương trình" r:id="rId3" imgW="1091880" imgH="215640" progId="Equation.3">
              <p:embed/>
            </p:oleObj>
          </a:graphicData>
        </a:graphic>
      </p:graphicFrame>
      <p:grpSp>
        <p:nvGrpSpPr>
          <p:cNvPr id="31" name="Nhóm 30"/>
          <p:cNvGrpSpPr/>
          <p:nvPr/>
        </p:nvGrpSpPr>
        <p:grpSpPr>
          <a:xfrm>
            <a:off x="533400" y="4959380"/>
            <a:ext cx="4822566" cy="1547515"/>
            <a:chOff x="2057402" y="4063675"/>
            <a:chExt cx="5740742" cy="1990981"/>
          </a:xfrm>
        </p:grpSpPr>
        <p:grpSp>
          <p:nvGrpSpPr>
            <p:cNvPr id="30" name="Nhóm 29"/>
            <p:cNvGrpSpPr/>
            <p:nvPr/>
          </p:nvGrpSpPr>
          <p:grpSpPr>
            <a:xfrm>
              <a:off x="2057402" y="4063675"/>
              <a:ext cx="4837625" cy="1990981"/>
              <a:chOff x="2057402" y="4656803"/>
              <a:chExt cx="4837625" cy="1990981"/>
            </a:xfrm>
          </p:grpSpPr>
          <p:sp>
            <p:nvSpPr>
              <p:cNvPr id="13" name="Rounded Rectangle 3"/>
              <p:cNvSpPr/>
              <p:nvPr/>
            </p:nvSpPr>
            <p:spPr bwMode="auto">
              <a:xfrm>
                <a:off x="3859084" y="4656803"/>
                <a:ext cx="1676400" cy="838200"/>
              </a:xfrm>
              <a:prstGeom prst="roundRect">
                <a:avLst/>
              </a:prstGeom>
              <a:solidFill>
                <a:srgbClr val="CC33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3600" dirty="0" smtClean="0"/>
                  <a:t>h1(t)</a:t>
                </a:r>
                <a:endParaRPr lang="en-US" sz="3600" dirty="0"/>
              </a:p>
            </p:txBody>
          </p:sp>
          <p:sp>
            <p:nvSpPr>
              <p:cNvPr id="14" name="Rounded Rectangle 3"/>
              <p:cNvSpPr/>
              <p:nvPr/>
            </p:nvSpPr>
            <p:spPr bwMode="auto">
              <a:xfrm>
                <a:off x="3859084" y="5809584"/>
                <a:ext cx="1676400" cy="838200"/>
              </a:xfrm>
              <a:prstGeom prst="roundRect">
                <a:avLst/>
              </a:prstGeom>
              <a:solidFill>
                <a:srgbClr val="CC33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3600" dirty="0" smtClean="0"/>
                  <a:t>h1(t)</a:t>
                </a:r>
                <a:endParaRPr lang="en-US" sz="3600" dirty="0"/>
              </a:p>
            </p:txBody>
          </p:sp>
          <p:cxnSp>
            <p:nvCxnSpPr>
              <p:cNvPr id="16" name="Đường Kết nối Gấp khúc 15"/>
              <p:cNvCxnSpPr>
                <a:endCxn id="14" idx="1"/>
              </p:cNvCxnSpPr>
              <p:nvPr/>
            </p:nvCxnSpPr>
            <p:spPr bwMode="auto">
              <a:xfrm>
                <a:off x="2057402" y="5075903"/>
                <a:ext cx="1801682" cy="1152781"/>
              </a:xfrm>
              <a:prstGeom prst="bentConnector3">
                <a:avLst>
                  <a:gd name="adj1" fmla="val 50000"/>
                </a:avLst>
              </a:prstGeom>
              <a:solidFill>
                <a:schemeClr val="bg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Đường kết nối Mũi tên Thẳng 19"/>
              <p:cNvCxnSpPr/>
              <p:nvPr/>
            </p:nvCxnSpPr>
            <p:spPr bwMode="auto">
              <a:xfrm>
                <a:off x="2895600" y="5075903"/>
                <a:ext cx="963484" cy="0"/>
              </a:xfrm>
              <a:prstGeom prst="straightConnector1">
                <a:avLst/>
              </a:prstGeom>
              <a:solidFill>
                <a:schemeClr val="bg2"/>
              </a:solidFill>
              <a:ln w="38100" cap="flat" cmpd="sng" algn="ctr">
                <a:solidFill>
                  <a:srgbClr val="110A94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1" name="Lưu đồ: Đầu kết nối 20"/>
              <p:cNvSpPr/>
              <p:nvPr/>
            </p:nvSpPr>
            <p:spPr bwMode="auto">
              <a:xfrm>
                <a:off x="6437827" y="4847302"/>
                <a:ext cx="457200" cy="47939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  <a:ln w="28575" cap="flat" cmpd="sng" algn="ctr">
                <a:solidFill>
                  <a:srgbClr val="110A9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1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+</a:t>
                </a:r>
                <a:endParaRPr kumimoji="0" lang="vi-VN" sz="2800" b="1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cxnSp>
            <p:nvCxnSpPr>
              <p:cNvPr id="23" name="Đường kết nối Mũi tên Thẳng 22"/>
              <p:cNvCxnSpPr>
                <a:endCxn id="21" idx="2"/>
              </p:cNvCxnSpPr>
              <p:nvPr/>
            </p:nvCxnSpPr>
            <p:spPr bwMode="auto">
              <a:xfrm>
                <a:off x="5519651" y="5075903"/>
                <a:ext cx="918176" cy="11095"/>
              </a:xfrm>
              <a:prstGeom prst="straightConnector1">
                <a:avLst/>
              </a:prstGeom>
              <a:solidFill>
                <a:schemeClr val="bg2"/>
              </a:solidFill>
              <a:ln w="38100" cap="flat" cmpd="sng" algn="ctr">
                <a:solidFill>
                  <a:srgbClr val="110A94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Đường Kết nối Gấp khúc 24"/>
              <p:cNvCxnSpPr>
                <a:endCxn id="21" idx="4"/>
              </p:cNvCxnSpPr>
              <p:nvPr/>
            </p:nvCxnSpPr>
            <p:spPr bwMode="auto">
              <a:xfrm flipV="1">
                <a:off x="5519651" y="5326694"/>
                <a:ext cx="1146777" cy="901991"/>
              </a:xfrm>
              <a:prstGeom prst="bentConnector2">
                <a:avLst/>
              </a:prstGeom>
              <a:solidFill>
                <a:schemeClr val="bg2"/>
              </a:solidFill>
              <a:ln w="38100" cap="flat" cmpd="sng" algn="ctr">
                <a:solidFill>
                  <a:srgbClr val="110A94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27" name="Đường kết nối Mũi tên Thẳng 26"/>
            <p:cNvCxnSpPr/>
            <p:nvPr/>
          </p:nvCxnSpPr>
          <p:spPr bwMode="auto">
            <a:xfrm>
              <a:off x="6879968" y="4482775"/>
              <a:ext cx="918176" cy="0"/>
            </a:xfrm>
            <a:prstGeom prst="straightConnector1">
              <a:avLst/>
            </a:prstGeom>
            <a:solidFill>
              <a:schemeClr val="bg2"/>
            </a:solidFill>
            <a:ln w="38100" cap="flat" cmpd="sng" algn="ctr">
              <a:solidFill>
                <a:srgbClr val="110A9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2" name="Đối tượng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9153601"/>
              </p:ext>
            </p:extLst>
          </p:nvPr>
        </p:nvGraphicFramePr>
        <p:xfrm>
          <a:off x="5682907" y="5610881"/>
          <a:ext cx="3243262" cy="619125"/>
        </p:xfrm>
        <a:graphic>
          <a:graphicData uri="http://schemas.openxmlformats.org/presentationml/2006/ole">
            <p:oleObj spid="_x0000_s37918" name="Phương trình" r:id="rId4" imgW="1130040" imgH="215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0010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Biến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đổi</a:t>
            </a:r>
            <a:r>
              <a:rPr lang="en-US" dirty="0" smtClean="0">
                <a:solidFill>
                  <a:srgbClr val="FFC000"/>
                </a:solidFill>
              </a:rPr>
              <a:t> Laplace </a:t>
            </a:r>
            <a:r>
              <a:rPr lang="en-US" dirty="0" err="1" smtClean="0">
                <a:solidFill>
                  <a:srgbClr val="FFC000"/>
                </a:solidFill>
              </a:rPr>
              <a:t>ngược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/>
              <a:t>Bậc</a:t>
            </a:r>
            <a:r>
              <a:rPr lang="en-US" b="0" dirty="0" smtClean="0"/>
              <a:t> </a:t>
            </a:r>
            <a:r>
              <a:rPr lang="en-US" b="0" dirty="0" err="1" smtClean="0"/>
              <a:t>tử</a:t>
            </a:r>
            <a:r>
              <a:rPr lang="en-US" b="0" dirty="0" smtClean="0"/>
              <a:t> </a:t>
            </a:r>
            <a:r>
              <a:rPr lang="en-US" b="0" dirty="0" err="1" smtClean="0"/>
              <a:t>nhỏ</a:t>
            </a:r>
            <a:r>
              <a:rPr lang="en-US" b="0" dirty="0" smtClean="0"/>
              <a:t> </a:t>
            </a:r>
            <a:r>
              <a:rPr lang="en-US" b="0" dirty="0" err="1" smtClean="0"/>
              <a:t>hơn</a:t>
            </a:r>
            <a:r>
              <a:rPr lang="en-US" b="0" dirty="0" smtClean="0"/>
              <a:t> </a:t>
            </a:r>
            <a:r>
              <a:rPr lang="en-US" b="0" dirty="0" err="1" smtClean="0"/>
              <a:t>bậc</a:t>
            </a:r>
            <a:r>
              <a:rPr lang="en-US" b="0" dirty="0" smtClean="0"/>
              <a:t> </a:t>
            </a:r>
            <a:r>
              <a:rPr lang="en-US" b="0" dirty="0" err="1" smtClean="0"/>
              <a:t>mẫu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371600"/>
            <a:ext cx="8763000" cy="5334000"/>
          </a:xfrm>
        </p:spPr>
        <p:txBody>
          <a:bodyPr/>
          <a:lstStyle/>
          <a:p>
            <a:pPr>
              <a:buNone/>
            </a:pPr>
            <a:r>
              <a:rPr lang="en-US" b="1" u="sng" dirty="0" err="1" smtClean="0">
                <a:solidFill>
                  <a:srgbClr val="FF0000"/>
                </a:solidFill>
              </a:rPr>
              <a:t>Ví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dụ</a:t>
            </a:r>
            <a:r>
              <a:rPr lang="en-US" b="1" u="sng" dirty="0" smtClean="0">
                <a:solidFill>
                  <a:srgbClr val="FF0000"/>
                </a:solidFill>
              </a:rPr>
              <a:t>: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đổi</a:t>
            </a:r>
            <a:r>
              <a:rPr lang="en-US" b="1" dirty="0" smtClean="0"/>
              <a:t> Laplace </a:t>
            </a:r>
            <a:r>
              <a:rPr lang="en-US" b="1" dirty="0" err="1" smtClean="0"/>
              <a:t>ngược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F(s)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Giải</a:t>
            </a:r>
            <a:r>
              <a:rPr lang="en-US" b="1" dirty="0" smtClean="0"/>
              <a:t>:</a:t>
            </a:r>
            <a:r>
              <a:rPr lang="en-US" dirty="0" smtClean="0"/>
              <a:t> 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8374846"/>
              </p:ext>
            </p:extLst>
          </p:nvPr>
        </p:nvGraphicFramePr>
        <p:xfrm>
          <a:off x="3124200" y="1905000"/>
          <a:ext cx="2865437" cy="935038"/>
        </p:xfrm>
        <a:graphic>
          <a:graphicData uri="http://schemas.openxmlformats.org/presentationml/2006/ole">
            <p:oleObj spid="_x0000_s26708" name="Equation" r:id="rId3" imgW="1206360" imgH="393480" progId="Equation.3">
              <p:embed/>
            </p:oleObj>
          </a:graphicData>
        </a:graphic>
      </p:graphicFrame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676400" y="3276600"/>
          <a:ext cx="3178382" cy="1371600"/>
        </p:xfrm>
        <a:graphic>
          <a:graphicData uri="http://schemas.openxmlformats.org/presentationml/2006/ole">
            <p:oleObj spid="_x0000_s26709" name="Equation" r:id="rId4" imgW="1434960" imgH="622080" progId="Equation.3">
              <p:embed/>
            </p:oleObj>
          </a:graphicData>
        </a:graphic>
      </p:graphicFrame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2743200"/>
            <a:ext cx="194982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191000" y="4953000"/>
          <a:ext cx="4419740" cy="990600"/>
        </p:xfrm>
        <a:graphic>
          <a:graphicData uri="http://schemas.openxmlformats.org/presentationml/2006/ole">
            <p:oleObj spid="_x0000_s26710" name="Equation" r:id="rId6" imgW="1815840" imgH="419040" progId="Equation.3">
              <p:embed/>
            </p:oleObj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712" name="Object 88"/>
          <p:cNvGraphicFramePr>
            <a:graphicFrameLocks noChangeAspect="1"/>
          </p:cNvGraphicFramePr>
          <p:nvPr/>
        </p:nvGraphicFramePr>
        <p:xfrm>
          <a:off x="5334000" y="3200400"/>
          <a:ext cx="2215428" cy="1433512"/>
        </p:xfrm>
        <a:graphic>
          <a:graphicData uri="http://schemas.openxmlformats.org/presentationml/2006/ole">
            <p:oleObj spid="_x0000_s26712" name="Equation" r:id="rId7" imgW="901440" imgH="583920" progId="Equation.3">
              <p:embed/>
            </p:oleObj>
          </a:graphicData>
        </a:graphic>
      </p:graphicFrame>
      <p:graphicFrame>
        <p:nvGraphicFramePr>
          <p:cNvPr id="26713" name="Object 89"/>
          <p:cNvGraphicFramePr>
            <a:graphicFrameLocks noChangeAspect="1"/>
          </p:cNvGraphicFramePr>
          <p:nvPr/>
        </p:nvGraphicFramePr>
        <p:xfrm>
          <a:off x="1219200" y="5105400"/>
          <a:ext cx="2717800" cy="711200"/>
        </p:xfrm>
        <a:graphic>
          <a:graphicData uri="http://schemas.openxmlformats.org/presentationml/2006/ole">
            <p:oleObj spid="_x0000_s26713" name="Equation" r:id="rId8" imgW="1066680" imgH="279360" progId="Equation.3">
              <p:embed/>
            </p:oleObj>
          </a:graphicData>
        </a:graphic>
      </p:graphicFrame>
      <p:graphicFrame>
        <p:nvGraphicFramePr>
          <p:cNvPr id="26714" name="Object 90"/>
          <p:cNvGraphicFramePr>
            <a:graphicFrameLocks noChangeAspect="1"/>
          </p:cNvGraphicFramePr>
          <p:nvPr/>
        </p:nvGraphicFramePr>
        <p:xfrm>
          <a:off x="533400" y="5029200"/>
          <a:ext cx="605118" cy="685800"/>
        </p:xfrm>
        <a:graphic>
          <a:graphicData uri="http://schemas.openxmlformats.org/presentationml/2006/ole">
            <p:oleObj spid="_x0000_s26714" name="Equation" r:id="rId9" imgW="190440" imgH="215640" progId="Equation.3">
              <p:embed/>
            </p:oleObj>
          </a:graphicData>
        </a:graphic>
      </p:graphicFrame>
      <p:graphicFrame>
        <p:nvGraphicFramePr>
          <p:cNvPr id="26715" name="Object 91"/>
          <p:cNvGraphicFramePr>
            <a:graphicFrameLocks noChangeAspect="1"/>
          </p:cNvGraphicFramePr>
          <p:nvPr/>
        </p:nvGraphicFramePr>
        <p:xfrm>
          <a:off x="4267200" y="6019800"/>
          <a:ext cx="783773" cy="609600"/>
        </p:xfrm>
        <a:graphic>
          <a:graphicData uri="http://schemas.openxmlformats.org/presentationml/2006/ole">
            <p:oleObj spid="_x0000_s26715" name="Equation" r:id="rId10" imgW="22860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38288"/>
            <a:ext cx="8659813" cy="509111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143000" y="3429000"/>
          <a:ext cx="3517900" cy="1358900"/>
        </p:xfrm>
        <a:graphic>
          <a:graphicData uri="http://schemas.openxmlformats.org/presentationml/2006/ole">
            <p:oleObj spid="_x0000_s30762" name="Equation" r:id="rId3" imgW="1511280" imgH="583920" progId="Equation.3">
              <p:embed/>
            </p:oleObj>
          </a:graphicData>
        </a:graphic>
      </p:graphicFrame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543175" y="5105400"/>
          <a:ext cx="5756275" cy="1193800"/>
        </p:xfrm>
        <a:graphic>
          <a:graphicData uri="http://schemas.openxmlformats.org/presentationml/2006/ole">
            <p:oleObj spid="_x0000_s30763" name="Equation" r:id="rId4" imgW="2044440" imgH="482400" progId="Equation.3">
              <p:embed/>
            </p:oleObj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Biến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đổi</a:t>
            </a:r>
            <a:r>
              <a:rPr lang="en-US" dirty="0" smtClean="0">
                <a:solidFill>
                  <a:srgbClr val="FFC000"/>
                </a:solidFill>
              </a:rPr>
              <a:t> Laplace </a:t>
            </a:r>
            <a:r>
              <a:rPr lang="en-US" dirty="0" err="1" smtClean="0">
                <a:solidFill>
                  <a:srgbClr val="FFC000"/>
                </a:solidFill>
              </a:rPr>
              <a:t>ngược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/>
              <a:t>Bậc</a:t>
            </a:r>
            <a:r>
              <a:rPr lang="en-US" b="0" dirty="0" smtClean="0"/>
              <a:t> </a:t>
            </a:r>
            <a:r>
              <a:rPr lang="en-US" b="0" dirty="0" err="1" smtClean="0"/>
              <a:t>tử</a:t>
            </a:r>
            <a:r>
              <a:rPr lang="en-US" b="0" dirty="0" smtClean="0"/>
              <a:t> </a:t>
            </a:r>
            <a:r>
              <a:rPr lang="en-US" b="0" dirty="0" err="1" smtClean="0"/>
              <a:t>nhỏ</a:t>
            </a:r>
            <a:r>
              <a:rPr lang="en-US" b="0" dirty="0" smtClean="0"/>
              <a:t> </a:t>
            </a:r>
            <a:r>
              <a:rPr lang="en-US" b="0" dirty="0" err="1" smtClean="0"/>
              <a:t>hơn</a:t>
            </a:r>
            <a:r>
              <a:rPr lang="en-US" b="0" dirty="0" smtClean="0"/>
              <a:t> </a:t>
            </a:r>
            <a:r>
              <a:rPr lang="en-US" b="0" dirty="0" err="1" smtClean="0"/>
              <a:t>bậc</a:t>
            </a:r>
            <a:r>
              <a:rPr lang="en-US" b="0" dirty="0" smtClean="0"/>
              <a:t> </a:t>
            </a:r>
            <a:r>
              <a:rPr lang="en-US" b="0" dirty="0" err="1" smtClean="0"/>
              <a:t>mẫu</a:t>
            </a:r>
            <a:endParaRPr lang="en-US" b="0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1066800" y="5562600"/>
            <a:ext cx="838200" cy="304800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30765" name="Object 45"/>
          <p:cNvGraphicFramePr>
            <a:graphicFrameLocks noChangeAspect="1"/>
          </p:cNvGraphicFramePr>
          <p:nvPr/>
        </p:nvGraphicFramePr>
        <p:xfrm>
          <a:off x="4419600" y="1828800"/>
          <a:ext cx="4337394" cy="914400"/>
        </p:xfrm>
        <a:graphic>
          <a:graphicData uri="http://schemas.openxmlformats.org/presentationml/2006/ole">
            <p:oleObj spid="_x0000_s30765" name="Equation" r:id="rId5" imgW="1981080" imgH="419040" progId="Equation.3">
              <p:embed/>
            </p:oleObj>
          </a:graphicData>
        </a:graphic>
      </p:graphicFrame>
      <p:graphicFrame>
        <p:nvGraphicFramePr>
          <p:cNvPr id="30766" name="Object 46"/>
          <p:cNvGraphicFramePr>
            <a:graphicFrameLocks noChangeAspect="1"/>
          </p:cNvGraphicFramePr>
          <p:nvPr/>
        </p:nvGraphicFramePr>
        <p:xfrm>
          <a:off x="304800" y="1981200"/>
          <a:ext cx="533400" cy="533400"/>
        </p:xfrm>
        <a:graphic>
          <a:graphicData uri="http://schemas.openxmlformats.org/presentationml/2006/ole">
            <p:oleObj spid="_x0000_s30766" name="Equation" r:id="rId6" imgW="215640" imgH="215640" progId="Equation.3">
              <p:embed/>
            </p:oleObj>
          </a:graphicData>
        </a:graphic>
      </p:graphicFrame>
      <p:graphicFrame>
        <p:nvGraphicFramePr>
          <p:cNvPr id="30767" name="Object 47"/>
          <p:cNvGraphicFramePr>
            <a:graphicFrameLocks noChangeAspect="1"/>
          </p:cNvGraphicFramePr>
          <p:nvPr/>
        </p:nvGraphicFramePr>
        <p:xfrm>
          <a:off x="838200" y="1981200"/>
          <a:ext cx="3429000" cy="711749"/>
        </p:xfrm>
        <a:graphic>
          <a:graphicData uri="http://schemas.openxmlformats.org/presentationml/2006/ole">
            <p:oleObj spid="_x0000_s30767" name="Equation" r:id="rId7" imgW="1346040" imgH="279360" progId="Equation.3">
              <p:embed/>
            </p:oleObj>
          </a:graphicData>
        </a:graphic>
      </p:graphicFrame>
      <p:graphicFrame>
        <p:nvGraphicFramePr>
          <p:cNvPr id="30768" name="Object 48"/>
          <p:cNvGraphicFramePr>
            <a:graphicFrameLocks noChangeAspect="1"/>
          </p:cNvGraphicFramePr>
          <p:nvPr/>
        </p:nvGraphicFramePr>
        <p:xfrm>
          <a:off x="4419600" y="2590800"/>
          <a:ext cx="838201" cy="896008"/>
        </p:xfrm>
        <a:graphic>
          <a:graphicData uri="http://schemas.openxmlformats.org/presentationml/2006/ole">
            <p:oleObj spid="_x0000_s30768" name="Equation" r:id="rId8" imgW="3682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8288"/>
            <a:ext cx="8507413" cy="4557712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dirty="0" smtClean="0"/>
              <a:t>	 </a:t>
            </a:r>
          </a:p>
          <a:p>
            <a:r>
              <a:rPr lang="en-US" dirty="0" smtClean="0"/>
              <a:t>	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1843088" y="1447800"/>
          <a:ext cx="2713037" cy="935038"/>
        </p:xfrm>
        <a:graphic>
          <a:graphicData uri="http://schemas.openxmlformats.org/presentationml/2006/ole">
            <p:oleObj spid="_x0000_s31807" name="Equation" r:id="rId3" imgW="1129810" imgH="393529" progId="Equation.3">
              <p:embed/>
            </p:oleObj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514600" y="2819400"/>
          <a:ext cx="2209801" cy="416339"/>
        </p:xfrm>
        <a:graphic>
          <a:graphicData uri="http://schemas.openxmlformats.org/presentationml/2006/ole">
            <p:oleObj spid="_x0000_s31808" name="Equation" r:id="rId4" imgW="1219200" imgH="339777" progId="Equation.3">
              <p:embed/>
            </p:oleObj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5181600" y="2743200"/>
          <a:ext cx="1524000" cy="486558"/>
        </p:xfrm>
        <a:graphic>
          <a:graphicData uri="http://schemas.openxmlformats.org/presentationml/2006/ole">
            <p:oleObj spid="_x0000_s31809" name="Equation" r:id="rId5" imgW="799753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81000"/>
            <a:ext cx="6910388" cy="914400"/>
          </a:xfrm>
          <a:solidFill>
            <a:srgbClr val="110A94"/>
          </a:solidFill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The Laplace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62100"/>
            <a:ext cx="8991600" cy="51435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Laplace transform of a continuous-time signal x(t) is defined as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VNI-Times" pitchFamily="2" charset="0"/>
            </a:endParaRPr>
          </a:p>
          <a:p>
            <a:endParaRPr lang="en-US" dirty="0" smtClean="0">
              <a:latin typeface="VNI-Times" pitchFamily="2" charset="0"/>
            </a:endParaRPr>
          </a:p>
          <a:p>
            <a:endParaRPr lang="en-US" dirty="0">
              <a:latin typeface="VNI-Times" pitchFamily="2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which, s is a complex variable: s = σ +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VNI-Times" pitchFamily="2" charset="0"/>
            </a:endParaRPr>
          </a:p>
          <a:p>
            <a:endParaRPr lang="en-US" dirty="0" smtClean="0">
              <a:latin typeface="VNI-Times" pitchFamily="2" charset="0"/>
            </a:endParaRPr>
          </a:p>
          <a:p>
            <a:endParaRPr lang="en-US" dirty="0" smtClean="0">
              <a:latin typeface="VNI-Times" pitchFamily="2" charset="0"/>
            </a:endParaRPr>
          </a:p>
          <a:p>
            <a:endParaRPr lang="en-US" dirty="0">
              <a:latin typeface="VNI-Times" pitchFamily="2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1694395"/>
              </p:ext>
            </p:extLst>
          </p:nvPr>
        </p:nvGraphicFramePr>
        <p:xfrm>
          <a:off x="2264682" y="2414451"/>
          <a:ext cx="3543300" cy="1409700"/>
        </p:xfrm>
        <a:graphic>
          <a:graphicData uri="http://schemas.openxmlformats.org/presentationml/2006/ole">
            <p:oleObj spid="_x0000_s4144" name="Phương trình" r:id="rId3" imgW="1180800" imgH="46980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2550995"/>
              </p:ext>
            </p:extLst>
          </p:nvPr>
        </p:nvGraphicFramePr>
        <p:xfrm>
          <a:off x="3271134" y="5257800"/>
          <a:ext cx="3873319" cy="1323704"/>
        </p:xfrm>
        <a:graphic>
          <a:graphicData uri="http://schemas.openxmlformats.org/presentationml/2006/ole">
            <p:oleObj spid="_x0000_s4145" name="Phương trình" r:id="rId4" imgW="144756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12213" cy="50292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Example: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Find the Laplace transforms of signal</a:t>
            </a:r>
          </a:p>
          <a:p>
            <a:pPr marL="457200" indent="-457200">
              <a:buClr>
                <a:srgbClr val="110A94"/>
              </a:buClr>
              <a:buSzPct val="96000"/>
              <a:buFont typeface="+mj-lt"/>
              <a:buAutoNum type="alphaLcPeriod"/>
            </a:pPr>
            <a:r>
              <a:rPr lang="en-US" dirty="0" smtClean="0">
                <a:solidFill>
                  <a:srgbClr val="110A94"/>
                </a:solidFill>
              </a:rPr>
              <a:t>x(t)=</a:t>
            </a:r>
            <a:r>
              <a:rPr lang="en-US" dirty="0" smtClean="0">
                <a:solidFill>
                  <a:srgbClr val="110A94"/>
                </a:solidFill>
                <a:latin typeface="Century Schoolbook"/>
                <a:sym typeface="Symbol" panose="05050102010706020507" pitchFamily="18" charset="2"/>
              </a:rPr>
              <a:t></a:t>
            </a:r>
            <a:r>
              <a:rPr lang="en-US" dirty="0" smtClean="0">
                <a:solidFill>
                  <a:srgbClr val="110A94"/>
                </a:solidFill>
                <a:latin typeface="Century Schoolbook"/>
              </a:rPr>
              <a:t>(t)</a:t>
            </a:r>
          </a:p>
          <a:p>
            <a:pPr marL="457200" indent="-457200">
              <a:buClr>
                <a:srgbClr val="110A94"/>
              </a:buClr>
              <a:buSzPct val="96000"/>
              <a:buFont typeface="+mj-lt"/>
              <a:buAutoNum type="alphaLcPeriod"/>
            </a:pPr>
            <a:r>
              <a:rPr lang="en-US" dirty="0" smtClean="0">
                <a:solidFill>
                  <a:srgbClr val="110A94"/>
                </a:solidFill>
                <a:latin typeface="Century Schoolbook"/>
              </a:rPr>
              <a:t>x(t)= u(t)</a:t>
            </a:r>
          </a:p>
          <a:p>
            <a:pPr marL="457200" indent="-457200">
              <a:buClr>
                <a:srgbClr val="110A94"/>
              </a:buClr>
              <a:buSzPct val="96000"/>
              <a:buFont typeface="+mj-lt"/>
              <a:buAutoNum type="alphaLcPeriod"/>
            </a:pPr>
            <a:r>
              <a:rPr lang="en-US" dirty="0" smtClean="0">
                <a:solidFill>
                  <a:srgbClr val="110A94"/>
                </a:solidFill>
                <a:latin typeface="Century Schoolbook"/>
              </a:rPr>
              <a:t>x(t)= </a:t>
            </a:r>
            <a:r>
              <a:rPr lang="en-US" dirty="0" err="1" smtClean="0">
                <a:solidFill>
                  <a:srgbClr val="110A94"/>
                </a:solidFill>
                <a:latin typeface="Century Schoolbook"/>
              </a:rPr>
              <a:t>t.u</a:t>
            </a:r>
            <a:r>
              <a:rPr lang="en-US" dirty="0" smtClean="0">
                <a:solidFill>
                  <a:srgbClr val="110A94"/>
                </a:solidFill>
                <a:latin typeface="Century Schoolbook"/>
              </a:rPr>
              <a:t>(t)</a:t>
            </a:r>
          </a:p>
          <a:p>
            <a:pPr marL="457200" indent="-457200">
              <a:buClr>
                <a:srgbClr val="110A94"/>
              </a:buClr>
              <a:buSzPct val="96000"/>
              <a:buFont typeface="+mj-lt"/>
              <a:buAutoNum type="alphaLcPeriod"/>
            </a:pPr>
            <a:r>
              <a:rPr lang="en-US" dirty="0" smtClean="0">
                <a:solidFill>
                  <a:srgbClr val="110A94"/>
                </a:solidFill>
                <a:latin typeface="Century Schoolbook"/>
              </a:rPr>
              <a:t>x(t) =</a:t>
            </a:r>
            <a:r>
              <a:rPr lang="en-US" dirty="0" smtClean="0">
                <a:solidFill>
                  <a:srgbClr val="110A94"/>
                </a:solidFill>
              </a:rPr>
              <a:t> t</a:t>
            </a:r>
            <a:r>
              <a:rPr lang="en-US" baseline="30000" dirty="0" smtClean="0">
                <a:solidFill>
                  <a:srgbClr val="110A94"/>
                </a:solidFill>
              </a:rPr>
              <a:t>2</a:t>
            </a:r>
            <a:r>
              <a:rPr lang="en-US" dirty="0" smtClean="0">
                <a:solidFill>
                  <a:srgbClr val="110A94"/>
                </a:solidFill>
              </a:rPr>
              <a:t>u(t)</a:t>
            </a:r>
          </a:p>
          <a:p>
            <a:pPr marL="457200" indent="-457200">
              <a:buClr>
                <a:srgbClr val="110A94"/>
              </a:buClr>
              <a:buSzPct val="96000"/>
              <a:buFont typeface="+mj-lt"/>
              <a:buAutoNum type="alphaLcPeriod"/>
            </a:pPr>
            <a:r>
              <a:rPr lang="en-US" dirty="0" smtClean="0">
                <a:solidFill>
                  <a:srgbClr val="110A94"/>
                </a:solidFill>
              </a:rPr>
              <a:t>x(t)= e</a:t>
            </a:r>
            <a:r>
              <a:rPr lang="en-US" baseline="30000" dirty="0" smtClean="0">
                <a:solidFill>
                  <a:srgbClr val="110A94"/>
                </a:solidFill>
              </a:rPr>
              <a:t>-</a:t>
            </a:r>
            <a:r>
              <a:rPr lang="en-US" baseline="30000" dirty="0" err="1" smtClean="0">
                <a:solidFill>
                  <a:srgbClr val="110A94"/>
                </a:solidFill>
              </a:rPr>
              <a:t>at</a:t>
            </a:r>
            <a:r>
              <a:rPr lang="en-US" dirty="0" err="1" smtClean="0">
                <a:solidFill>
                  <a:srgbClr val="110A94"/>
                </a:solidFill>
              </a:rPr>
              <a:t>.u</a:t>
            </a:r>
            <a:r>
              <a:rPr lang="en-US" dirty="0" smtClean="0">
                <a:solidFill>
                  <a:srgbClr val="110A94"/>
                </a:solidFill>
              </a:rPr>
              <a:t>(t)</a:t>
            </a:r>
          </a:p>
          <a:p>
            <a:pPr marL="457200" indent="-457200">
              <a:buClr>
                <a:srgbClr val="110A94"/>
              </a:buClr>
              <a:buSzPct val="96000"/>
              <a:buFont typeface="+mj-lt"/>
              <a:buAutoNum type="alphaLcPeriod"/>
            </a:pPr>
            <a:r>
              <a:rPr lang="en-US" dirty="0" smtClean="0">
                <a:solidFill>
                  <a:srgbClr val="110A94"/>
                </a:solidFill>
              </a:rPr>
              <a:t>x(t)= </a:t>
            </a:r>
            <a:r>
              <a:rPr lang="en-US" dirty="0" err="1" smtClean="0">
                <a:solidFill>
                  <a:srgbClr val="110A94"/>
                </a:solidFill>
              </a:rPr>
              <a:t>cos</a:t>
            </a:r>
            <a:r>
              <a:rPr lang="en-US" dirty="0" smtClean="0">
                <a:solidFill>
                  <a:srgbClr val="110A94"/>
                </a:solidFill>
              </a:rPr>
              <a:t>(wt).u(t)</a:t>
            </a:r>
          </a:p>
          <a:p>
            <a:pPr marL="457200" indent="-457200">
              <a:buClr>
                <a:srgbClr val="110A94"/>
              </a:buClr>
              <a:buSzPct val="96000"/>
              <a:buFont typeface="+mj-lt"/>
              <a:buAutoNum type="alphaLcPeriod"/>
            </a:pPr>
            <a:r>
              <a:rPr lang="en-US" dirty="0" smtClean="0">
                <a:solidFill>
                  <a:srgbClr val="110A94"/>
                </a:solidFill>
              </a:rPr>
              <a:t>x(t) = sin(wt).u(t)</a:t>
            </a:r>
            <a:endParaRPr lang="en-US" dirty="0">
              <a:solidFill>
                <a:srgbClr val="110A94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rgbClr val="110A94"/>
          </a:solidFill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The Laplace Transform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98" y="1600200"/>
            <a:ext cx="8914701" cy="502920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region of convergence (ROC) </a:t>
            </a:r>
            <a:endParaRPr lang="en-US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in the s-space such that for any value of s in this region the Laplace transform always converges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Laplace transform depends only on the real part of s. </a:t>
            </a:r>
          </a:p>
          <a:p>
            <a:pPr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of the Laplace transform must not contain the poles. </a:t>
            </a:r>
          </a:p>
          <a:p>
            <a:pPr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signal has finite length and there exists at least a value of s for which the Laplace transform of the signal converges, then the ROC of the Laplace transform is the entire s-plane.</a:t>
            </a:r>
          </a:p>
          <a:p>
            <a:pPr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110A94"/>
          </a:solidFill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The Laplace Transform</a:t>
            </a:r>
          </a:p>
        </p:txBody>
      </p:sp>
    </p:spTree>
    <p:extLst>
      <p:ext uri="{BB962C8B-B14F-4D97-AF65-F5344CB8AC3E}">
        <p14:creationId xmlns:p14="http://schemas.microsoft.com/office/powerpoint/2010/main" xmlns="" val="260495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00200" y="5105400"/>
            <a:ext cx="6400800" cy="762000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2895600"/>
            <a:ext cx="7467600" cy="685800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7617211"/>
              </p:ext>
            </p:extLst>
          </p:nvPr>
        </p:nvGraphicFramePr>
        <p:xfrm>
          <a:off x="1123950" y="2895600"/>
          <a:ext cx="7321550" cy="679450"/>
        </p:xfrm>
        <a:graphic>
          <a:graphicData uri="http://schemas.openxmlformats.org/presentationml/2006/ole">
            <p:oleObj spid="_x0000_s20528" name="Phương trình" r:id="rId3" imgW="2463480" imgH="228600" progId="Equation.3">
              <p:embed/>
            </p:oleObj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53340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vi-VN" dirty="0" smtClean="0"/>
              <a:t> </a:t>
            </a:r>
            <a:r>
              <a:rPr lang="vi-VN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Linearity</a:t>
            </a:r>
            <a:r>
              <a:rPr lang="vi-V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indent="-225425">
              <a:buFont typeface="Wingdings" pitchFamily="2" charset="2"/>
              <a:buChar char="Ø"/>
            </a:pPr>
            <a:endParaRPr lang="vi-VN" dirty="0" smtClean="0"/>
          </a:p>
          <a:p>
            <a:pPr marL="630238" indent="-225425">
              <a:buFont typeface="Wingdings" pitchFamily="2" charset="2"/>
              <a:buChar char="Ø"/>
            </a:pPr>
            <a:endParaRPr lang="vi-VN" dirty="0" smtClean="0"/>
          </a:p>
          <a:p>
            <a:pPr marL="630238" indent="-225425">
              <a:buFont typeface="Wingdings" pitchFamily="2" charset="2"/>
              <a:buChar char="Ø"/>
            </a:pPr>
            <a:endParaRPr lang="vi-VN" dirty="0" smtClean="0"/>
          </a:p>
          <a:p>
            <a:pPr marL="404813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with the ROC containing ROC[X1(s</a:t>
            </a:r>
            <a:r>
              <a:rPr lang="en-US" sz="2800" dirty="0" smtClean="0">
                <a:solidFill>
                  <a:srgbClr val="002060"/>
                </a:solidFill>
              </a:rPr>
              <a:t>)]</a:t>
            </a:r>
            <a:r>
              <a:rPr lang="en-US" sz="2800" dirty="0" smtClean="0">
                <a:solidFill>
                  <a:srgbClr val="002060"/>
                </a:solidFill>
                <a:sym typeface="Symbol" panose="05050102010706020507" pitchFamily="18" charset="2"/>
              </a:rPr>
              <a:t></a:t>
            </a:r>
            <a:r>
              <a:rPr lang="en-US" sz="2800" dirty="0" smtClean="0">
                <a:solidFill>
                  <a:srgbClr val="002060"/>
                </a:solidFill>
              </a:rPr>
              <a:t>ROC[X2(s</a:t>
            </a:r>
            <a:r>
              <a:rPr lang="en-US" sz="2800" dirty="0">
                <a:solidFill>
                  <a:srgbClr val="002060"/>
                </a:solidFill>
              </a:rPr>
              <a:t>)</a:t>
            </a:r>
          </a:p>
          <a:p>
            <a:pPr marL="342900" lvl="1" indent="-342900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Time shifting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849415"/>
              </p:ext>
            </p:extLst>
          </p:nvPr>
        </p:nvGraphicFramePr>
        <p:xfrm>
          <a:off x="2557463" y="5029200"/>
          <a:ext cx="4413250" cy="728663"/>
        </p:xfrm>
        <a:graphic>
          <a:graphicData uri="http://schemas.openxmlformats.org/presentationml/2006/ole">
            <p:oleObj spid="_x0000_s20529" name="Phương trình" r:id="rId4" imgW="1460160" imgH="241200" progId="Equation.3">
              <p:embed/>
            </p:oleObj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solidFill>
            <a:srgbClr val="110A94"/>
          </a:solidFill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The Laplace Transform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057400" y="4876800"/>
            <a:ext cx="4876800" cy="990600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65638" y="2863250"/>
            <a:ext cx="4876800" cy="990600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marL="0" indent="-400050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Shifting in s-plane:</a:t>
            </a:r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rgbClr val="110A94"/>
              </a:solidFill>
            </a:endParaRPr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rgbClr val="110A94"/>
              </a:solidFill>
            </a:endParaRPr>
          </a:p>
          <a:p>
            <a:pPr marL="342900" lvl="1" indent="-342900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vi-VN" sz="3200" b="1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Convolution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7646505"/>
              </p:ext>
            </p:extLst>
          </p:nvPr>
        </p:nvGraphicFramePr>
        <p:xfrm>
          <a:off x="2637138" y="2910016"/>
          <a:ext cx="4305300" cy="685800"/>
        </p:xfrm>
        <a:graphic>
          <a:graphicData uri="http://schemas.openxmlformats.org/presentationml/2006/ole">
            <p:oleObj spid="_x0000_s24628" name="Phương trình" r:id="rId3" imgW="1434960" imgH="228600" progId="Equation.3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8579603"/>
              </p:ext>
            </p:extLst>
          </p:nvPr>
        </p:nvGraphicFramePr>
        <p:xfrm>
          <a:off x="2265405" y="5089525"/>
          <a:ext cx="4648200" cy="565150"/>
        </p:xfrm>
        <a:graphic>
          <a:graphicData uri="http://schemas.openxmlformats.org/presentationml/2006/ole">
            <p:oleObj spid="_x0000_s24629" name="Phương trình" r:id="rId4" imgW="1904760" imgH="228600" progId="Equation.3">
              <p:embed/>
            </p:oleObj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solidFill>
            <a:srgbClr val="110A94"/>
          </a:solidFill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The Laplace Transform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0" y="1538288"/>
            <a:ext cx="8964613" cy="516731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vi-V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vi-VN" sz="3200" b="1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Differentiation</a:t>
            </a:r>
            <a:r>
              <a:rPr lang="vi-V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endParaRPr lang="vi-VN" dirty="0"/>
          </a:p>
          <a:p>
            <a:endParaRPr lang="vi-VN" dirty="0" smtClean="0"/>
          </a:p>
          <a:p>
            <a:r>
              <a:rPr lang="en-US" dirty="0" smtClean="0"/>
              <a:t>with </a:t>
            </a:r>
            <a:r>
              <a:rPr lang="en-US" dirty="0"/>
              <a:t>the ROC containing ROC[X(s)].</a:t>
            </a:r>
          </a:p>
          <a:p>
            <a:pPr marL="342900" lvl="1" indent="-342900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vi-VN" sz="3200" b="1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Integration</a:t>
            </a:r>
            <a:r>
              <a:rPr lang="vi-V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endParaRPr lang="vi-VN" dirty="0"/>
          </a:p>
          <a:p>
            <a:endParaRPr lang="vi-VN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 ROC containing ROC[X(s</a:t>
            </a:r>
            <a:r>
              <a:rPr lang="en-US" dirty="0" smtClean="0"/>
              <a:t>)]</a:t>
            </a:r>
            <a:r>
              <a:rPr lang="en-US" dirty="0" smtClean="0">
                <a:sym typeface="Symbol" panose="05050102010706020507" pitchFamily="18" charset="2"/>
              </a:rPr>
              <a:t></a:t>
            </a:r>
            <a:r>
              <a:rPr lang="en-US" dirty="0" smtClean="0"/>
              <a:t>{</a:t>
            </a:r>
            <a:r>
              <a:rPr lang="en-US" dirty="0"/>
              <a:t>σ &gt; 0}.</a:t>
            </a:r>
            <a:endParaRPr lang="vi-VN" dirty="0"/>
          </a:p>
          <a:p>
            <a:endParaRPr lang="vi-VN" dirty="0"/>
          </a:p>
          <a:p>
            <a:endParaRPr lang="vi-VN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379185" y="2133600"/>
            <a:ext cx="4876800" cy="990600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graphicFrame>
        <p:nvGraphicFramePr>
          <p:cNvPr id="4" name="Đối tượng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7353967"/>
              </p:ext>
            </p:extLst>
          </p:nvPr>
        </p:nvGraphicFramePr>
        <p:xfrm>
          <a:off x="4343400" y="2133600"/>
          <a:ext cx="2948370" cy="1050131"/>
        </p:xfrm>
        <a:graphic>
          <a:graphicData uri="http://schemas.openxmlformats.org/presentationml/2006/ole">
            <p:oleObj spid="_x0000_s32808" name="Phương trình" r:id="rId3" imgW="1104840" imgH="393480" progId="Equation.3">
              <p:embed/>
            </p:oleObj>
          </a:graphicData>
        </a:graphic>
      </p:graphicFrame>
      <p:sp>
        <p:nvSpPr>
          <p:cNvPr id="8" name="Rectangle 6"/>
          <p:cNvSpPr/>
          <p:nvPr/>
        </p:nvSpPr>
        <p:spPr bwMode="auto">
          <a:xfrm>
            <a:off x="3086100" y="4242110"/>
            <a:ext cx="5169885" cy="1282078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graphicFrame>
        <p:nvGraphicFramePr>
          <p:cNvPr id="5" name="Đối tượng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5939132"/>
              </p:ext>
            </p:extLst>
          </p:nvPr>
        </p:nvGraphicFramePr>
        <p:xfrm>
          <a:off x="4038600" y="4301641"/>
          <a:ext cx="4114800" cy="1324539"/>
        </p:xfrm>
        <a:graphic>
          <a:graphicData uri="http://schemas.openxmlformats.org/presentationml/2006/ole">
            <p:oleObj spid="_x0000_s32809" name="Phương trình" r:id="rId4" imgW="1460160" imgH="469800" progId="Equation.3">
              <p:embed/>
            </p:oleObj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110A94"/>
          </a:solidFill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The Laplace Transform</a:t>
            </a:r>
          </a:p>
        </p:txBody>
      </p:sp>
    </p:spTree>
    <p:extLst>
      <p:ext uri="{BB962C8B-B14F-4D97-AF65-F5344CB8AC3E}">
        <p14:creationId xmlns:p14="http://schemas.microsoft.com/office/powerpoint/2010/main" xmlns="" val="34569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834010" y="4436268"/>
            <a:ext cx="4724400" cy="1143000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2590800"/>
            <a:ext cx="3962400" cy="1219200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marL="0" indent="0">
              <a:buNone/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 marL="342900" lvl="1" indent="-342900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Time scaling</a:t>
            </a: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9907998"/>
              </p:ext>
            </p:extLst>
          </p:nvPr>
        </p:nvGraphicFramePr>
        <p:xfrm>
          <a:off x="3079279" y="4391818"/>
          <a:ext cx="4233862" cy="1058863"/>
        </p:xfrm>
        <a:graphic>
          <a:graphicData uri="http://schemas.openxmlformats.org/presentationml/2006/ole">
            <p:oleObj spid="_x0000_s22577" name="Phương trình" r:id="rId3" imgW="1676160" imgH="41904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5164582"/>
              </p:ext>
            </p:extLst>
          </p:nvPr>
        </p:nvGraphicFramePr>
        <p:xfrm>
          <a:off x="3476625" y="2590800"/>
          <a:ext cx="3714750" cy="1263650"/>
        </p:xfrm>
        <a:graphic>
          <a:graphicData uri="http://schemas.openxmlformats.org/presentationml/2006/ole">
            <p:oleObj spid="_x0000_s22578" name="Phương trình" r:id="rId4" imgW="1269449" imgH="431613" progId="Equation.3">
              <p:embed/>
            </p:oleObj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solidFill>
            <a:srgbClr val="110A94"/>
          </a:solidFill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The Laplace Transform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Inverse Laplace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8288"/>
            <a:ext cx="8507413" cy="493871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Laplace Transform</a:t>
            </a:r>
            <a:endParaRPr lang="en-US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3235878"/>
              </p:ext>
            </p:extLst>
          </p:nvPr>
        </p:nvGraphicFramePr>
        <p:xfrm>
          <a:off x="1295400" y="2868484"/>
          <a:ext cx="6319837" cy="1066800"/>
        </p:xfrm>
        <a:graphic>
          <a:graphicData uri="http://schemas.openxmlformats.org/presentationml/2006/ole">
            <p:oleObj spid="_x0000_s27675" name="Phương trình" r:id="rId3" imgW="27050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blue_bubbles">
  <a:themeElements>
    <a:clrScheme name="">
      <a:dk1>
        <a:srgbClr val="000080"/>
      </a:dk1>
      <a:lt1>
        <a:srgbClr val="FFFFFF"/>
      </a:lt1>
      <a:dk2>
        <a:srgbClr val="FFFFFF"/>
      </a:dk2>
      <a:lt2>
        <a:srgbClr val="808080"/>
      </a:lt2>
      <a:accent1>
        <a:srgbClr val="B4D7EB"/>
      </a:accent1>
      <a:accent2>
        <a:srgbClr val="183883"/>
      </a:accent2>
      <a:accent3>
        <a:srgbClr val="FFFFFF"/>
      </a:accent3>
      <a:accent4>
        <a:srgbClr val="00006C"/>
      </a:accent4>
      <a:accent5>
        <a:srgbClr val="D6E8F3"/>
      </a:accent5>
      <a:accent6>
        <a:srgbClr val="153276"/>
      </a:accent6>
      <a:hlink>
        <a:srgbClr val="365B91"/>
      </a:hlink>
      <a:folHlink>
        <a:srgbClr val="97C6E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blue_bubbles</Template>
  <TotalTime>892</TotalTime>
  <Words>514</Words>
  <Application>Microsoft Office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blue_bubbles</vt:lpstr>
      <vt:lpstr>Phương trình</vt:lpstr>
      <vt:lpstr>Microsoft Equation 3.0</vt:lpstr>
      <vt:lpstr>Equation</vt:lpstr>
      <vt:lpstr>Slide 1</vt:lpstr>
      <vt:lpstr>The Laplace Transform</vt:lpstr>
      <vt:lpstr>The Laplace Transform</vt:lpstr>
      <vt:lpstr>The Laplace Transform</vt:lpstr>
      <vt:lpstr>The Laplace Transform</vt:lpstr>
      <vt:lpstr>The Laplace Transform</vt:lpstr>
      <vt:lpstr>The Laplace Transform</vt:lpstr>
      <vt:lpstr>The Laplace Transform</vt:lpstr>
      <vt:lpstr>Inverse Laplace Transform</vt:lpstr>
      <vt:lpstr>Inverse Laplace Transform</vt:lpstr>
      <vt:lpstr>Inverse Laplace Transform</vt:lpstr>
      <vt:lpstr>Inverse Laplace Transform</vt:lpstr>
      <vt:lpstr>The impulse response of LTI system  </vt:lpstr>
      <vt:lpstr>The transfer function of system</vt:lpstr>
      <vt:lpstr>Connection</vt:lpstr>
      <vt:lpstr>Biến đổi Laplace ngược Bậc tử nhỏ hơn bậc mẫu</vt:lpstr>
      <vt:lpstr>Biến đổi Laplace ngược Bậc tử nhỏ hơn bậc mẫu</vt:lpstr>
      <vt:lpstr>Bậc tử nhỏ hơn bậc mẫu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E-CHIP 141</cp:lastModifiedBy>
  <cp:revision>90</cp:revision>
  <dcterms:created xsi:type="dcterms:W3CDTF">2012-03-05T06:49:17Z</dcterms:created>
  <dcterms:modified xsi:type="dcterms:W3CDTF">2016-12-26T10:04:48Z</dcterms:modified>
</cp:coreProperties>
</file>