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ia2HK9xto4cWUpRqy9HTZm6ngv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1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2"/>
          </p:nvPr>
        </p:nvSpPr>
        <p:spPr>
          <a:xfrm>
            <a:off x="16664941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3405506" y="26036"/>
            <a:ext cx="1859788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2468880" y="3591562"/>
            <a:ext cx="27980641" cy="76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2245997" y="5471167"/>
            <a:ext cx="28392119" cy="9128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2245997" y="14686288"/>
            <a:ext cx="28392119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5120"/>
              <a:buNone/>
              <a:defRPr sz="512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67428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67431" y="5379722"/>
            <a:ext cx="13926023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67431" y="8016240"/>
            <a:ext cx="13926023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78839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marL="914400" lvl="1" indent="-79756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marL="1371600" lvl="2" indent="-71628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marL="1828800" lvl="3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marL="2743200" lvl="5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marL="3200400" lvl="6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marL="3657600" lvl="7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marL="4114800" lvl="8" indent="-635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 sz="10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None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marL="914400" lvl="1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marL="1371600" lvl="2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marL="1828800" lvl="3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497058" y="-1391918"/>
            <a:ext cx="13924283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sz="14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1459523" y="968630"/>
            <a:ext cx="29999400" cy="239670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"/>
              <a:buNone/>
            </a:pPr>
            <a:r>
              <a:rPr lang="en-US" sz="6000" b="1" dirty="0">
                <a:latin typeface="Century"/>
                <a:ea typeface="Century"/>
                <a:cs typeface="Century"/>
                <a:sym typeface="Century"/>
              </a:rPr>
              <a:t>Simple Efficiency Models for Battery Cell Charge and Discharge</a:t>
            </a:r>
            <a:br>
              <a:rPr lang="en-US" sz="1333" b="1" dirty="0">
                <a:latin typeface="Century"/>
                <a:ea typeface="Century"/>
                <a:cs typeface="Century"/>
                <a:sym typeface="Century"/>
              </a:rPr>
            </a:br>
            <a:br>
              <a:rPr lang="en-US" sz="1333" b="1" dirty="0">
                <a:latin typeface="Century"/>
                <a:ea typeface="Century"/>
                <a:cs typeface="Century"/>
                <a:sym typeface="Century"/>
              </a:rPr>
            </a:br>
            <a:r>
              <a:rPr lang="en-US" sz="2400" b="1" dirty="0">
                <a:latin typeface="Century"/>
                <a:ea typeface="Century"/>
                <a:cs typeface="Century"/>
                <a:sym typeface="Century"/>
              </a:rPr>
              <a:t>CEE 292X Fall 2019</a:t>
            </a:r>
            <a:br>
              <a:rPr lang="en-US" sz="2400" b="1" dirty="0">
                <a:latin typeface="Century"/>
                <a:ea typeface="Century"/>
                <a:cs typeface="Century"/>
                <a:sym typeface="Century"/>
              </a:rPr>
            </a:br>
            <a:r>
              <a:rPr lang="en-US" sz="2400" b="1" dirty="0">
                <a:latin typeface="Century"/>
                <a:ea typeface="Century"/>
                <a:cs typeface="Century"/>
                <a:sym typeface="Century"/>
              </a:rPr>
              <a:t>Corey </a:t>
            </a:r>
            <a:r>
              <a:rPr lang="en-US" sz="2400" b="1" dirty="0" err="1">
                <a:latin typeface="Century"/>
                <a:ea typeface="Century"/>
                <a:cs typeface="Century"/>
                <a:sym typeface="Century"/>
              </a:rPr>
              <a:t>Shono</a:t>
            </a:r>
            <a:r>
              <a:rPr lang="en-US" sz="2400" b="1" dirty="0">
                <a:latin typeface="Century"/>
                <a:ea typeface="Century"/>
                <a:cs typeface="Century"/>
                <a:sym typeface="Century"/>
              </a:rPr>
              <a:t> &amp; Timnah Zimet</a:t>
            </a:r>
            <a:endParaRPr dirty="0"/>
          </a:p>
        </p:txBody>
      </p:sp>
      <p:sp>
        <p:nvSpPr>
          <p:cNvPr id="85" name="Google Shape;85;p1"/>
          <p:cNvSpPr/>
          <p:nvPr/>
        </p:nvSpPr>
        <p:spPr>
          <a:xfrm>
            <a:off x="1459525" y="9105900"/>
            <a:ext cx="8422500" cy="12016674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5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0621100" y="3992875"/>
            <a:ext cx="11973900" cy="1712970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3359750" y="11428425"/>
            <a:ext cx="8046300" cy="3976675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5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835763" y="4386812"/>
            <a:ext cx="7670157" cy="282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757563" y="9836267"/>
            <a:ext cx="7670100" cy="60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34" b="1" dirty="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Methodology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1459650" y="3987949"/>
            <a:ext cx="8422500" cy="4575626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835820" y="10827091"/>
            <a:ext cx="76701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succinctly your approach</a:t>
            </a:r>
          </a:p>
          <a:p>
            <a:pPr lvl="0"/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inputs/outputs/data/components/tools (e.g. BDS) utilized</a:t>
            </a:r>
          </a:p>
          <a:p>
            <a:pPr lvl="0"/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Contrast with existing literature/state of the art </a:t>
            </a:r>
            <a:endParaRPr sz="2200" b="1"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23412480" y="4351384"/>
            <a:ext cx="7670157" cy="577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1148650" y="4351382"/>
            <a:ext cx="105684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34" b="1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Results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23359775" y="3895450"/>
            <a:ext cx="8046300" cy="7045200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1327400" y="20387413"/>
            <a:ext cx="105684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caption.</a:t>
            </a:r>
            <a:endParaRPr sz="1800" dirty="0"/>
          </a:p>
        </p:txBody>
      </p:sp>
      <p:sp>
        <p:nvSpPr>
          <p:cNvPr id="105" name="Google Shape;105;p1"/>
          <p:cNvSpPr/>
          <p:nvPr/>
        </p:nvSpPr>
        <p:spPr>
          <a:xfrm>
            <a:off x="11089575" y="15806225"/>
            <a:ext cx="11044200" cy="4506600"/>
          </a:xfrm>
          <a:prstGeom prst="rect">
            <a:avLst/>
          </a:prstGeom>
          <a:noFill/>
          <a:ln w="38100" cap="flat" cmpd="sng">
            <a:solidFill>
              <a:srgbClr val="DD7E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1122275" y="5056050"/>
            <a:ext cx="109851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experiments</a:t>
            </a:r>
          </a:p>
          <a:p>
            <a:pPr lvl="0" algn="just"/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each key takeaway and illustrate with results</a:t>
            </a:r>
          </a:p>
          <a:p>
            <a:pPr lvl="0" algn="just"/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Ideally each result has an accompanying figure or plot</a:t>
            </a:r>
            <a:endParaRPr sz="2200" b="1" dirty="0"/>
          </a:p>
        </p:txBody>
      </p:sp>
      <p:sp>
        <p:nvSpPr>
          <p:cNvPr id="109" name="Google Shape;109;p1"/>
          <p:cNvSpPr/>
          <p:nvPr/>
        </p:nvSpPr>
        <p:spPr>
          <a:xfrm>
            <a:off x="11089500" y="8563575"/>
            <a:ext cx="11044200" cy="4506600"/>
          </a:xfrm>
          <a:prstGeom prst="rect">
            <a:avLst/>
          </a:prstGeom>
          <a:noFill/>
          <a:ln w="38100" cap="flat" cmpd="sng">
            <a:solidFill>
              <a:srgbClr val="DD7E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11251200" y="13148413"/>
            <a:ext cx="105684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caption.</a:t>
            </a:r>
            <a:endParaRPr sz="1800" dirty="0"/>
          </a:p>
        </p:txBody>
      </p:sp>
      <p:sp>
        <p:nvSpPr>
          <p:cNvPr id="115" name="Google Shape;115;p1"/>
          <p:cNvSpPr txBox="1"/>
          <p:nvPr/>
        </p:nvSpPr>
        <p:spPr>
          <a:xfrm>
            <a:off x="23762525" y="12190875"/>
            <a:ext cx="7167300" cy="1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34" b="1" dirty="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Acknowledgements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Navidi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23762525" y="4341175"/>
            <a:ext cx="7167300" cy="60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34" b="1" dirty="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Conclusions &amp; Future Work</a:t>
            </a: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8900" lvl="0" algn="just">
              <a:buClr>
                <a:schemeClr val="dk1"/>
              </a:buClr>
              <a:buSzPts val="2200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00" lvl="0" algn="just">
              <a:buClr>
                <a:schemeClr val="dk1"/>
              </a:buClr>
              <a:buSzPts val="2200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Summarize key takeaways</a:t>
            </a:r>
          </a:p>
          <a:p>
            <a:pPr marL="88900" lvl="0" algn="just">
              <a:buClr>
                <a:schemeClr val="dk1"/>
              </a:buClr>
              <a:buSzPts val="2200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Identify key next steps </a:t>
            </a:r>
            <a:endParaRPr sz="2200" b="1" dirty="0">
              <a:solidFill>
                <a:schemeClr val="dk1"/>
              </a:solidFill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3334" b="1" dirty="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1835825" y="4111638"/>
            <a:ext cx="7670100" cy="28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 b="1" dirty="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Motivation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spcBef>
                <a:spcPts val="1000"/>
              </a:spcBef>
              <a:buClr>
                <a:schemeClr val="dk1"/>
              </a:buClr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key challenge your addressing in your project?</a:t>
            </a:r>
          </a:p>
          <a:p>
            <a:pPr lvl="0" algn="just">
              <a:spcBef>
                <a:spcPts val="1000"/>
              </a:spcBef>
              <a:buClr>
                <a:schemeClr val="dk1"/>
              </a:buClr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it relevant?</a:t>
            </a:r>
          </a:p>
          <a:p>
            <a:pPr lvl="0" algn="just">
              <a:spcBef>
                <a:spcPts val="1000"/>
              </a:spcBef>
              <a:buClr>
                <a:schemeClr val="dk1"/>
              </a:buClr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state of the art?</a:t>
            </a:r>
          </a:p>
          <a:p>
            <a:pPr lvl="0" algn="just">
              <a:spcBef>
                <a:spcPts val="1000"/>
              </a:spcBef>
              <a:buClr>
                <a:schemeClr val="dk1"/>
              </a:buClr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potential impact? </a:t>
            </a:r>
            <a:endParaRPr sz="3334" b="1" dirty="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7;p1">
            <a:extLst>
              <a:ext uri="{FF2B5EF4-FFF2-40B4-BE49-F238E27FC236}">
                <a16:creationId xmlns:a16="http://schemas.microsoft.com/office/drawing/2014/main" id="{03A8611E-37CA-40BE-9FD4-BB80C2264111}"/>
              </a:ext>
            </a:extLst>
          </p:cNvPr>
          <p:cNvSpPr/>
          <p:nvPr/>
        </p:nvSpPr>
        <p:spPr>
          <a:xfrm>
            <a:off x="23359750" y="15892875"/>
            <a:ext cx="8046300" cy="5229699"/>
          </a:xfrm>
          <a:prstGeom prst="rect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5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15;p1">
            <a:extLst>
              <a:ext uri="{FF2B5EF4-FFF2-40B4-BE49-F238E27FC236}">
                <a16:creationId xmlns:a16="http://schemas.microsoft.com/office/drawing/2014/main" id="{83572CF1-066D-4816-BCC9-272AA89115A6}"/>
              </a:ext>
            </a:extLst>
          </p:cNvPr>
          <p:cNvSpPr txBox="1"/>
          <p:nvPr/>
        </p:nvSpPr>
        <p:spPr>
          <a:xfrm>
            <a:off x="23799250" y="16350925"/>
            <a:ext cx="7167300" cy="1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34" b="1" dirty="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Bibliography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one paper with piecewise efficiency model, and the sources for regulation / daily peak shifting data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93;p1">
            <a:extLst>
              <a:ext uri="{FF2B5EF4-FFF2-40B4-BE49-F238E27FC236}">
                <a16:creationId xmlns:a16="http://schemas.microsoft.com/office/drawing/2014/main" id="{8D62FC65-65A8-4C77-865B-94AFF39CAFDF}"/>
              </a:ext>
            </a:extLst>
          </p:cNvPr>
          <p:cNvSpPr txBox="1"/>
          <p:nvPr/>
        </p:nvSpPr>
        <p:spPr>
          <a:xfrm>
            <a:off x="1838970" y="14601948"/>
            <a:ext cx="76701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plots of input cycles here?</a:t>
            </a:r>
            <a:endParaRPr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152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</vt:lpstr>
      <vt:lpstr>Helvetica Neue</vt:lpstr>
      <vt:lpstr>Office Theme</vt:lpstr>
      <vt:lpstr>Simple Efficiency Models for Battery Cell Charge and Discharge  CEE 292X Fall 2019 Corey Shono &amp; Timnah Zimet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of California Power Grid with 90% Renewable Penetration  CEE 272R Spring 2019 Hadiza Felicien, Jacob Stepetin, Timnah Zimet</dc:title>
  <dc:creator>Avi Zimet</dc:creator>
  <cp:lastModifiedBy>Avi Zimet</cp:lastModifiedBy>
  <cp:revision>4</cp:revision>
  <dcterms:created xsi:type="dcterms:W3CDTF">2019-06-04T16:42:55Z</dcterms:created>
  <dcterms:modified xsi:type="dcterms:W3CDTF">2019-12-03T20:23:48Z</dcterms:modified>
</cp:coreProperties>
</file>