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4660"/>
  </p:normalViewPr>
  <p:slideViewPr>
    <p:cSldViewPr snapToGrid="0">
      <p:cViewPr>
        <p:scale>
          <a:sx n="30" d="100"/>
          <a:sy n="30" d="100"/>
        </p:scale>
        <p:origin x="-12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21" name="Google Shape;21;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459523" y="968630"/>
            <a:ext cx="29999400" cy="2396700"/>
          </a:xfrm>
          <a:prstGeom prst="rect">
            <a:avLst/>
          </a:prstGeom>
          <a:noFill/>
          <a:ln w="76200" cap="flat" cmpd="sng">
            <a:solidFill>
              <a:srgbClr val="C00000"/>
            </a:solidFill>
            <a:prstDash val="solid"/>
            <a:round/>
            <a:headEnd type="none" w="sm" len="sm"/>
            <a:tailEnd type="none" w="sm" len="sm"/>
          </a:ln>
        </p:spPr>
        <p:txBody>
          <a:bodyPr spcFirstLastPara="1" wrap="square" lIns="91425" tIns="45700" rIns="91425" bIns="45700" anchor="ctr" anchorCtr="0">
            <a:normAutofit/>
          </a:bodyPr>
          <a:lstStyle/>
          <a:p>
            <a:pPr lvl="0" algn="ctr">
              <a:buSzPts val="6000"/>
            </a:pPr>
            <a:r>
              <a:rPr lang="en-US" sz="6000" b="1" dirty="0">
                <a:latin typeface="Century"/>
                <a:ea typeface="Century"/>
                <a:cs typeface="Century"/>
                <a:sym typeface="Century"/>
              </a:rPr>
              <a:t>Characterizing Error in Linear Battery State of Charge Model</a:t>
            </a:r>
            <a:br>
              <a:rPr lang="en-US" sz="1333" b="1" dirty="0">
                <a:latin typeface="Century"/>
                <a:ea typeface="Century"/>
                <a:cs typeface="Century"/>
                <a:sym typeface="Century"/>
              </a:rPr>
            </a:br>
            <a:br>
              <a:rPr lang="en-US" sz="1333" b="1" dirty="0">
                <a:latin typeface="Century"/>
                <a:ea typeface="Century"/>
                <a:cs typeface="Century"/>
                <a:sym typeface="Century"/>
              </a:rPr>
            </a:br>
            <a:r>
              <a:rPr lang="en-US" sz="2400" b="1" dirty="0">
                <a:latin typeface="Century"/>
                <a:ea typeface="Century"/>
                <a:cs typeface="Century"/>
                <a:sym typeface="Century"/>
              </a:rPr>
              <a:t>CEE 292X Fall 2019</a:t>
            </a:r>
            <a:br>
              <a:rPr lang="en-US" sz="2400" b="1" dirty="0">
                <a:latin typeface="Century"/>
                <a:ea typeface="Century"/>
                <a:cs typeface="Century"/>
                <a:sym typeface="Century"/>
              </a:rPr>
            </a:br>
            <a:r>
              <a:rPr lang="en-US" sz="2400" b="1" dirty="0">
                <a:latin typeface="Century"/>
                <a:ea typeface="Century"/>
                <a:cs typeface="Century"/>
                <a:sym typeface="Century"/>
              </a:rPr>
              <a:t>Corey </a:t>
            </a:r>
            <a:r>
              <a:rPr lang="en-US" sz="2400" b="1" dirty="0" err="1">
                <a:latin typeface="Century"/>
                <a:ea typeface="Century"/>
                <a:cs typeface="Century"/>
                <a:sym typeface="Century"/>
              </a:rPr>
              <a:t>Shono</a:t>
            </a:r>
            <a:r>
              <a:rPr lang="en-US" sz="2400" b="1" dirty="0">
                <a:latin typeface="Century"/>
                <a:ea typeface="Century"/>
                <a:cs typeface="Century"/>
                <a:sym typeface="Century"/>
              </a:rPr>
              <a:t> &amp; Timnah Zimet</a:t>
            </a:r>
            <a:endParaRPr dirty="0"/>
          </a:p>
        </p:txBody>
      </p:sp>
      <p:sp>
        <p:nvSpPr>
          <p:cNvPr id="85" name="Google Shape;85;p1"/>
          <p:cNvSpPr/>
          <p:nvPr/>
        </p:nvSpPr>
        <p:spPr>
          <a:xfrm>
            <a:off x="1459525" y="10498139"/>
            <a:ext cx="9305354" cy="10624436"/>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57" b="0" i="0" u="none" strike="noStrike" cap="none">
              <a:solidFill>
                <a:schemeClr val="lt1"/>
              </a:solidFill>
              <a:latin typeface="Calibri"/>
              <a:ea typeface="Calibri"/>
              <a:cs typeface="Calibri"/>
              <a:sym typeface="Calibri"/>
            </a:endParaRPr>
          </a:p>
        </p:txBody>
      </p:sp>
      <p:sp>
        <p:nvSpPr>
          <p:cNvPr id="86" name="Google Shape;86;p1"/>
          <p:cNvSpPr/>
          <p:nvPr/>
        </p:nvSpPr>
        <p:spPr>
          <a:xfrm>
            <a:off x="11304360" y="3992875"/>
            <a:ext cx="11973900" cy="171297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23799222" y="12375930"/>
            <a:ext cx="7606825" cy="1893413"/>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88" name="Google Shape;88;p1"/>
          <p:cNvSpPr txBox="1"/>
          <p:nvPr/>
        </p:nvSpPr>
        <p:spPr>
          <a:xfrm>
            <a:off x="1835763" y="4386812"/>
            <a:ext cx="7670157" cy="2821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89" name="Google Shape;89;p1"/>
          <p:cNvSpPr txBox="1"/>
          <p:nvPr/>
        </p:nvSpPr>
        <p:spPr>
          <a:xfrm>
            <a:off x="2277151" y="10842093"/>
            <a:ext cx="7670100"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Methodology</a:t>
            </a:r>
            <a:endParaRPr dirty="0"/>
          </a:p>
        </p:txBody>
      </p:sp>
      <p:sp>
        <p:nvSpPr>
          <p:cNvPr id="90" name="Google Shape;90;p1"/>
          <p:cNvSpPr/>
          <p:nvPr/>
        </p:nvSpPr>
        <p:spPr>
          <a:xfrm>
            <a:off x="1459649" y="3987949"/>
            <a:ext cx="9305229" cy="5902811"/>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just" rtl="0">
              <a:spcBef>
                <a:spcPts val="0"/>
              </a:spcBef>
              <a:spcAft>
                <a:spcPts val="0"/>
              </a:spcAft>
              <a:buClr>
                <a:schemeClr val="dk1"/>
              </a:buClr>
              <a:buFont typeface="Arial"/>
              <a:buNone/>
            </a:pPr>
            <a:endParaRPr sz="2200">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93" name="Google Shape;93;p1"/>
              <p:cNvSpPr txBox="1"/>
              <p:nvPr/>
            </p:nvSpPr>
            <p:spPr>
              <a:xfrm>
                <a:off x="1873272" y="11543751"/>
                <a:ext cx="8477859" cy="9607688"/>
              </a:xfrm>
              <a:prstGeom prst="rect">
                <a:avLst/>
              </a:prstGeom>
              <a:noFill/>
              <a:ln>
                <a:noFill/>
              </a:ln>
            </p:spPr>
            <p:txBody>
              <a:bodyPr spcFirstLastPara="1" wrap="square" lIns="91425" tIns="45700" rIns="91425" bIns="45700" anchor="t" anchorCtr="0">
                <a:spAutoFit/>
              </a:bodyPr>
              <a:lstStyle/>
              <a:p>
                <a:pPr lvl="0" algn="just">
                  <a:spcBef>
                    <a:spcPts val="1000"/>
                  </a:spcBef>
                </a:pPr>
                <a:r>
                  <a:rPr lang="en-US" sz="2400" b="1" dirty="0">
                    <a:solidFill>
                      <a:schemeClr val="dk1"/>
                    </a:solidFill>
                    <a:latin typeface="Calibri"/>
                    <a:cs typeface="Calibri"/>
                    <a:sym typeface="Calibri"/>
                  </a:rPr>
                  <a:t>Linear SOC estimation with constant efficiency coefficient</a:t>
                </a:r>
              </a:p>
              <a:p>
                <a:pPr lvl="0" algn="just">
                  <a:spcBef>
                    <a:spcPts val="1000"/>
                  </a:spcBef>
                </a:pPr>
                <a:r>
                  <a:rPr lang="en-US" sz="2400" dirty="0">
                    <a:solidFill>
                      <a:schemeClr val="dk1"/>
                    </a:solidFill>
                    <a:latin typeface="Calibri"/>
                    <a:cs typeface="Calibri"/>
                    <a:sym typeface="Calibri"/>
                  </a:rPr>
                  <a:t>As a “ground truth” we use the simulation results of the BDS default NiMH cell ECM. We then compare the simulation SOC to the results using the following simple model:</a:t>
                </a:r>
              </a:p>
              <a:p>
                <a:pPr lvl="0" algn="just">
                  <a:spcBef>
                    <a:spcPts val="1000"/>
                  </a:spcBef>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m:oMathPara>
                </a14:m>
                <a:endParaRPr lang="en-US" sz="2400" b="0" dirty="0"/>
              </a:p>
              <a:p>
                <a:pPr lvl="0" algn="just">
                  <a:spcBef>
                    <a:spcPts val="1000"/>
                  </a:spcBef>
                </a:pPr>
                <a:r>
                  <a:rPr lang="en-US" sz="2400" dirty="0">
                    <a:latin typeface="Calibri" panose="020F0502020204030204" pitchFamily="34" charset="0"/>
                    <a:cs typeface="Calibri" panose="020F0502020204030204" pitchFamily="34" charset="0"/>
                  </a:rPr>
                  <a:t>where </a:t>
                </a:r>
                <a:r>
                  <a:rPr lang="en-US" sz="2400" i="1" dirty="0">
                    <a:latin typeface="Calibri" panose="020F0502020204030204" pitchFamily="34" charset="0"/>
                    <a:cs typeface="Calibri" panose="020F0502020204030204" pitchFamily="34" charset="0"/>
                  </a:rPr>
                  <a:t>Q</a:t>
                </a:r>
                <a:r>
                  <a:rPr lang="en-US" sz="2400" dirty="0">
                    <a:latin typeface="Calibri" panose="020F0502020204030204" pitchFamily="34" charset="0"/>
                    <a:cs typeface="Calibri" panose="020F0502020204030204" pitchFamily="34" charset="0"/>
                  </a:rPr>
                  <a:t> is the state of charge,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is the charge rate, </a:t>
                </a:r>
                <a:r>
                  <a:rPr lang="en-US" sz="2400" i="1"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is the discharge rate,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are the charge and discharge efficiencies, and </a:t>
                </a:r>
                <a:r>
                  <a:rPr lang="el-GR" sz="2400" i="1" dirty="0">
                    <a:latin typeface="Calibri" panose="020F0502020204030204" pitchFamily="34" charset="0"/>
                    <a:cs typeface="Calibri" panose="020F0502020204030204" pitchFamily="34" charset="0"/>
                  </a:rPr>
                  <a:t>Δ</a:t>
                </a:r>
                <a:r>
                  <a:rPr lang="en-US" sz="2400" i="1"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 is the time step.</a:t>
                </a:r>
              </a:p>
              <a:p>
                <a:pPr lvl="0" algn="just">
                  <a:spcBef>
                    <a:spcPts val="1000"/>
                  </a:spcBef>
                </a:pPr>
                <a:r>
                  <a:rPr lang="en-US" sz="2400" dirty="0">
                    <a:latin typeface="Calibri" panose="020F0502020204030204" pitchFamily="34" charset="0"/>
                    <a:cs typeface="Calibri" panose="020F0502020204030204" pitchFamily="34" charset="0"/>
                  </a:rPr>
                  <a:t>To calculate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we use a pulse cycle in BDS, so that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n-US" sz="2400" i="1"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are each constant for long time periods.</a:t>
                </a:r>
              </a:p>
              <a:p>
                <a:pPr lvl="0" algn="just">
                  <a:spcBef>
                    <a:spcPts val="1000"/>
                  </a:spcBef>
                </a:pPr>
                <a:r>
                  <a:rPr lang="en-US" sz="2400" dirty="0">
                    <a:latin typeface="Calibri" panose="020F0502020204030204" pitchFamily="34" charset="0"/>
                    <a:cs typeface="Calibri" panose="020F0502020204030204" pitchFamily="34" charset="0"/>
                  </a:rPr>
                  <a:t>To evaluate the accuracy, we then use these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to predict the SOC with realistic charge cycles, and compare to the BDS results with the same cycles.</a:t>
                </a:r>
              </a:p>
              <a:p>
                <a:pPr lvl="0" algn="just">
                  <a:spcBef>
                    <a:spcPts val="1000"/>
                  </a:spcBef>
                </a:pPr>
                <a:r>
                  <a:rPr lang="en-US" sz="2400" dirty="0">
                    <a:latin typeface="Calibri" panose="020F0502020204030204" pitchFamily="34" charset="0"/>
                    <a:cs typeface="Calibri" panose="020F0502020204030204" pitchFamily="34" charset="0"/>
                  </a:rPr>
                  <a:t>The accuracy is measured as residuals, or error in % SOC, at each time step. Error accumulates at each time step, so the final residual value is a good indicator of accuracy for the time period.</a:t>
                </a:r>
              </a:p>
              <a:p>
                <a:pPr algn="just">
                  <a:spcBef>
                    <a:spcPts val="1000"/>
                  </a:spcBef>
                </a:pPr>
                <a:r>
                  <a:rPr lang="en-US" sz="2400" b="1" dirty="0">
                    <a:solidFill>
                      <a:schemeClr val="dk1"/>
                    </a:solidFill>
                    <a:latin typeface="Calibri"/>
                    <a:ea typeface="Calibri"/>
                    <a:cs typeface="Calibri"/>
                    <a:sym typeface="Calibri"/>
                  </a:rPr>
                  <a:t>Additional battery modeling in literature</a:t>
                </a:r>
              </a:p>
              <a:p>
                <a:pPr lvl="0" algn="just">
                  <a:spcBef>
                    <a:spcPts val="1000"/>
                  </a:spcBef>
                </a:pPr>
                <a:r>
                  <a:rPr lang="en-US" sz="2400" dirty="0">
                    <a:latin typeface="Calibri" panose="020F0502020204030204" pitchFamily="34" charset="0"/>
                    <a:cs typeface="Calibri" panose="020F0502020204030204" pitchFamily="34" charset="0"/>
                  </a:rPr>
                  <a:t>Existing literature mostly focuses on a constant efficiency term that affects the resistive component of an ECM, or assumes the constant efficiency we analyze here in order to do other experiments. One exception is a mathematical model with piecewise efficiency terms [1].</a:t>
                </a:r>
                <a:endParaRPr sz="2400" dirty="0">
                  <a:latin typeface="Calibri" panose="020F0502020204030204" pitchFamily="34" charset="0"/>
                  <a:cs typeface="Calibri" panose="020F0502020204030204" pitchFamily="34" charset="0"/>
                </a:endParaRPr>
              </a:p>
            </p:txBody>
          </p:sp>
        </mc:Choice>
        <mc:Fallback>
          <p:sp>
            <p:nvSpPr>
              <p:cNvPr id="93" name="Google Shape;93;p1"/>
              <p:cNvSpPr txBox="1">
                <a:spLocks noRot="1" noChangeAspect="1" noMove="1" noResize="1" noEditPoints="1" noAdjustHandles="1" noChangeArrowheads="1" noChangeShapeType="1" noTextEdit="1"/>
              </p:cNvSpPr>
              <p:nvPr/>
            </p:nvSpPr>
            <p:spPr>
              <a:xfrm>
                <a:off x="1873272" y="11543751"/>
                <a:ext cx="8477859" cy="9607688"/>
              </a:xfrm>
              <a:prstGeom prst="rect">
                <a:avLst/>
              </a:prstGeom>
              <a:blipFill>
                <a:blip r:embed="rId3"/>
                <a:stretch>
                  <a:fillRect l="-1078" r="-1150"/>
                </a:stretch>
              </a:blipFill>
              <a:ln>
                <a:noFill/>
              </a:ln>
            </p:spPr>
            <p:txBody>
              <a:bodyPr/>
              <a:lstStyle/>
              <a:p>
                <a:r>
                  <a:rPr lang="en-US">
                    <a:noFill/>
                  </a:rPr>
                  <a:t> </a:t>
                </a:r>
              </a:p>
            </p:txBody>
          </p:sp>
        </mc:Fallback>
      </mc:AlternateContent>
      <p:sp>
        <p:nvSpPr>
          <p:cNvPr id="94" name="Google Shape;94;p1"/>
          <p:cNvSpPr txBox="1"/>
          <p:nvPr/>
        </p:nvSpPr>
        <p:spPr>
          <a:xfrm>
            <a:off x="23412480" y="4351384"/>
            <a:ext cx="7670157" cy="5776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i="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txBox="1"/>
          <p:nvPr/>
        </p:nvSpPr>
        <p:spPr>
          <a:xfrm>
            <a:off x="11831910" y="4351382"/>
            <a:ext cx="10568400" cy="68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a:solidFill>
                  <a:schemeClr val="dk1"/>
                </a:solidFill>
                <a:latin typeface="Century"/>
                <a:ea typeface="Century"/>
                <a:cs typeface="Century"/>
                <a:sym typeface="Century"/>
              </a:rPr>
              <a:t>Results</a:t>
            </a:r>
            <a:endParaRPr/>
          </a:p>
        </p:txBody>
      </p:sp>
      <p:sp>
        <p:nvSpPr>
          <p:cNvPr id="96" name="Google Shape;96;p1"/>
          <p:cNvSpPr/>
          <p:nvPr/>
        </p:nvSpPr>
        <p:spPr>
          <a:xfrm>
            <a:off x="23799224" y="3987948"/>
            <a:ext cx="7606825" cy="7916339"/>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400">
              <a:solidFill>
                <a:schemeClr val="dk1"/>
              </a:solidFill>
              <a:latin typeface="Helvetica Neue"/>
              <a:ea typeface="Helvetica Neue"/>
              <a:cs typeface="Helvetica Neue"/>
              <a:sym typeface="Helvetica Neue"/>
            </a:endParaRPr>
          </a:p>
        </p:txBody>
      </p:sp>
      <p:sp>
        <p:nvSpPr>
          <p:cNvPr id="115" name="Google Shape;115;p1"/>
          <p:cNvSpPr txBox="1"/>
          <p:nvPr/>
        </p:nvSpPr>
        <p:spPr>
          <a:xfrm>
            <a:off x="24018983" y="12681044"/>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Acknowledgements</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400" dirty="0">
                <a:solidFill>
                  <a:schemeClr val="dk1"/>
                </a:solidFill>
                <a:latin typeface="Calibri"/>
                <a:ea typeface="Calibri"/>
                <a:cs typeface="Calibri"/>
                <a:sym typeface="Calibri"/>
              </a:rPr>
              <a:t>Thank you to our mentor, Thomas Navidi.</a:t>
            </a:r>
            <a:endParaRPr sz="24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116" name="Google Shape;116;p1"/>
          <p:cNvSpPr txBox="1"/>
          <p:nvPr/>
        </p:nvSpPr>
        <p:spPr>
          <a:xfrm>
            <a:off x="24191763" y="4208280"/>
            <a:ext cx="6832579" cy="707858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Conclusions &amp; Future Work</a:t>
            </a:r>
            <a:endParaRPr sz="2400" dirty="0">
              <a:solidFill>
                <a:schemeClr val="dk1"/>
              </a:solidFill>
              <a:latin typeface="Helvetica Neue"/>
              <a:ea typeface="Helvetica Neue"/>
              <a:cs typeface="Helvetica Neue"/>
              <a:sym typeface="Helvetica Neue"/>
            </a:endParaRPr>
          </a:p>
          <a:p>
            <a:pPr marL="88900" lvl="0" algn="just">
              <a:buClr>
                <a:schemeClr val="dk1"/>
              </a:buClr>
              <a:buSzPts val="2200"/>
            </a:pPr>
            <a:endParaRPr lang="en-US" sz="2400" dirty="0">
              <a:latin typeface="Calibri" panose="020F0502020204030204" pitchFamily="34" charset="0"/>
              <a:cs typeface="Calibri" panose="020F0502020204030204" pitchFamily="34" charset="0"/>
            </a:endParaRPr>
          </a:p>
          <a:p>
            <a:pPr marL="88900" lvl="0" algn="just">
              <a:spcAft>
                <a:spcPts val="600"/>
              </a:spcAft>
              <a:buClr>
                <a:schemeClr val="dk1"/>
              </a:buClr>
              <a:buSzPts val="2200"/>
            </a:pPr>
            <a:r>
              <a:rPr lang="en-US" sz="2400" b="1" dirty="0">
                <a:latin typeface="Calibri" panose="020F0502020204030204" pitchFamily="34" charset="0"/>
                <a:cs typeface="Calibri" panose="020F0502020204030204" pitchFamily="34" charset="0"/>
              </a:rPr>
              <a:t>Key takeaways</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In more smooth/regular cycles, the absolute error in SOC due to efficiency approximation is less than 1%.</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In cycles with higher variation, the absolute error in SOC increases.</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The actual error in real measurements is a result of noise and inaccurate current measurements, in addition to SOC estimation.</a:t>
            </a:r>
          </a:p>
          <a:p>
            <a:pPr marL="88900" lvl="0" algn="just">
              <a:spcAft>
                <a:spcPts val="600"/>
              </a:spcAft>
              <a:buClr>
                <a:schemeClr val="dk1"/>
              </a:buClr>
              <a:buSzPts val="2200"/>
            </a:pPr>
            <a:r>
              <a:rPr lang="en-US" sz="2400" b="1" dirty="0">
                <a:latin typeface="Calibri" panose="020F0502020204030204" pitchFamily="34" charset="0"/>
                <a:cs typeface="Calibri" panose="020F0502020204030204" pitchFamily="34" charset="0"/>
              </a:rPr>
              <a:t>Future steps </a:t>
            </a:r>
            <a:endParaRPr sz="2400" b="1" dirty="0">
              <a:solidFill>
                <a:schemeClr val="dk1"/>
              </a:solidFill>
              <a:latin typeface="Calibri" panose="020F0502020204030204" pitchFamily="34" charset="0"/>
              <a:ea typeface="Helvetica Neue"/>
              <a:cs typeface="Calibri" panose="020F0502020204030204" pitchFamily="34" charset="0"/>
              <a:sym typeface="Helvetica Neue"/>
            </a:endParaRP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Evaluate additional models for efficiency as a function of temperature, SOC, etc.</a:t>
            </a: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Observe effects on entire battery pack as opposed to single cell.</a:t>
            </a: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Observe accuracy for transportation battery cycles.</a:t>
            </a:r>
          </a:p>
        </p:txBody>
      </p:sp>
      <p:sp>
        <p:nvSpPr>
          <p:cNvPr id="117" name="Google Shape;117;p1"/>
          <p:cNvSpPr txBox="1"/>
          <p:nvPr/>
        </p:nvSpPr>
        <p:spPr>
          <a:xfrm>
            <a:off x="1808479" y="4510971"/>
            <a:ext cx="8607444" cy="5213328"/>
          </a:xfrm>
          <a:prstGeom prst="rect">
            <a:avLst/>
          </a:prstGeom>
          <a:noFill/>
          <a:ln>
            <a:noFill/>
          </a:ln>
        </p:spPr>
        <p:txBody>
          <a:bodyPr spcFirstLastPara="1" wrap="square" lIns="91425" tIns="45700" rIns="91425" bIns="45700" anchor="t" anchorCtr="0">
            <a:noAutofit/>
          </a:bodyPr>
          <a:lstStyle/>
          <a:p>
            <a:pPr lvl="0" algn="just">
              <a:spcBef>
                <a:spcPts val="1000"/>
              </a:spcBef>
              <a:buClr>
                <a:schemeClr val="dk1"/>
              </a:buClr>
            </a:pPr>
            <a:r>
              <a:rPr lang="en-US" sz="2400" b="1" dirty="0">
                <a:solidFill>
                  <a:schemeClr val="dk1"/>
                </a:solidFill>
                <a:latin typeface="Calibri"/>
                <a:ea typeface="Calibri"/>
                <a:cs typeface="Calibri"/>
                <a:sym typeface="Calibri"/>
              </a:rPr>
              <a:t>Background</a:t>
            </a:r>
          </a:p>
          <a:p>
            <a:pPr lvl="0" algn="just">
              <a:spcBef>
                <a:spcPts val="1000"/>
              </a:spcBef>
              <a:buClr>
                <a:schemeClr val="dk1"/>
              </a:buClr>
            </a:pPr>
            <a:r>
              <a:rPr lang="en-US" sz="2400" dirty="0">
                <a:solidFill>
                  <a:schemeClr val="dk1"/>
                </a:solidFill>
                <a:latin typeface="Calibri"/>
                <a:ea typeface="Calibri"/>
                <a:cs typeface="Calibri"/>
                <a:sym typeface="Calibri"/>
              </a:rPr>
              <a:t>Battery state of charge (SOC) cannot be measured directly in practice, and yet it is important in all battery applications. While complex models of batteries and equivalent circuit models (ECMs) offer more accurate results, mathematical approximations are used often. The simplest approximation is efficiency as a constant coefficient of charge.</a:t>
            </a:r>
          </a:p>
          <a:p>
            <a:pPr lvl="0" algn="just">
              <a:spcBef>
                <a:spcPts val="1000"/>
              </a:spcBef>
              <a:buClr>
                <a:schemeClr val="dk1"/>
              </a:buClr>
            </a:pPr>
            <a:r>
              <a:rPr lang="en-US" sz="2400" b="1" dirty="0">
                <a:solidFill>
                  <a:schemeClr val="dk1"/>
                </a:solidFill>
                <a:latin typeface="Calibri"/>
                <a:ea typeface="Calibri"/>
                <a:cs typeface="Calibri"/>
                <a:sym typeface="Calibri"/>
              </a:rPr>
              <a:t>Key Questions</a:t>
            </a:r>
          </a:p>
          <a:p>
            <a:pPr marL="342900" lvl="0" indent="-342900" algn="just">
              <a:spcBef>
                <a:spcPts val="1000"/>
              </a:spcBef>
              <a:buClr>
                <a:schemeClr val="dk1"/>
              </a:buClr>
              <a:buFont typeface="Arial" panose="020B0604020202020204" pitchFamily="34" charset="0"/>
              <a:buChar char="•"/>
            </a:pPr>
            <a:r>
              <a:rPr lang="en-US" sz="2400" dirty="0">
                <a:solidFill>
                  <a:schemeClr val="dk1"/>
                </a:solidFill>
                <a:latin typeface="Calibri"/>
                <a:ea typeface="Century"/>
                <a:cs typeface="Calibri"/>
                <a:sym typeface="Calibri"/>
              </a:rPr>
              <a:t>How accurate is the approximation of a constant efficiency as the coefficient of charge or discharge current?</a:t>
            </a:r>
            <a:endParaRPr lang="en-US" sz="2400" dirty="0">
              <a:solidFill>
                <a:schemeClr val="dk1"/>
              </a:solidFill>
              <a:latin typeface="Century"/>
              <a:ea typeface="Century"/>
              <a:cs typeface="Calibri"/>
              <a:sym typeface="Century"/>
            </a:endParaRPr>
          </a:p>
          <a:p>
            <a:pPr marL="342900" lvl="0" indent="-342900" algn="just">
              <a:spcBef>
                <a:spcPts val="1000"/>
              </a:spcBef>
              <a:buClr>
                <a:schemeClr val="dk1"/>
              </a:buClr>
              <a:buFont typeface="Arial" panose="020B0604020202020204" pitchFamily="34" charset="0"/>
              <a:buChar char="•"/>
            </a:pPr>
            <a:r>
              <a:rPr lang="en-US" sz="24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24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23799224" y="14740986"/>
            <a:ext cx="7606826" cy="6381588"/>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24186344" y="15200164"/>
            <a:ext cx="6832579" cy="551497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Bibliography</a:t>
            </a:r>
            <a:endParaRPr lang="en-US" b="1" dirty="0">
              <a:solidFill>
                <a:schemeClr val="dk1"/>
              </a:solidFill>
              <a:ea typeface="Century"/>
            </a:endParaRPr>
          </a:p>
          <a:p>
            <a:pPr marL="0" lvl="0" indent="0" algn="ctr"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lvl="0" algn="just">
              <a:spcAft>
                <a:spcPts val="600"/>
              </a:spcAft>
              <a:buClr>
                <a:schemeClr val="dk1"/>
              </a:buClr>
            </a:pPr>
            <a:r>
              <a:rPr lang="en-US" sz="2400" dirty="0">
                <a:solidFill>
                  <a:schemeClr val="dk1"/>
                </a:solidFill>
                <a:latin typeface="Calibri"/>
                <a:ea typeface="Calibri"/>
                <a:cs typeface="Calibri"/>
                <a:sym typeface="Calibri"/>
              </a:rPr>
              <a:t>[</a:t>
            </a:r>
            <a:r>
              <a:rPr lang="en-US" sz="2200" dirty="0">
                <a:solidFill>
                  <a:schemeClr val="dk1"/>
                </a:solidFill>
                <a:latin typeface="Calibri"/>
                <a:ea typeface="Calibri"/>
                <a:cs typeface="Calibri"/>
                <a:sym typeface="Calibri"/>
              </a:rPr>
              <a:t>1] N. </a:t>
            </a:r>
            <a:r>
              <a:rPr lang="en-US" sz="2200" dirty="0" err="1">
                <a:solidFill>
                  <a:schemeClr val="dk1"/>
                </a:solidFill>
                <a:latin typeface="Calibri"/>
                <a:ea typeface="Calibri"/>
                <a:cs typeface="Calibri"/>
                <a:sym typeface="Calibri"/>
              </a:rPr>
              <a:t>DiOrio</a:t>
            </a:r>
            <a:r>
              <a:rPr lang="en-US" sz="2200" dirty="0">
                <a:solidFill>
                  <a:schemeClr val="dk1"/>
                </a:solidFill>
                <a:latin typeface="Calibri"/>
                <a:ea typeface="Calibri"/>
                <a:cs typeface="Calibri"/>
                <a:sym typeface="Calibri"/>
              </a:rPr>
              <a:t>, A. </a:t>
            </a:r>
            <a:r>
              <a:rPr lang="en-US" sz="2200" dirty="0" err="1">
                <a:solidFill>
                  <a:schemeClr val="dk1"/>
                </a:solidFill>
                <a:latin typeface="Calibri"/>
                <a:ea typeface="Calibri"/>
                <a:cs typeface="Calibri"/>
                <a:sym typeface="Calibri"/>
              </a:rPr>
              <a:t>Dobos</a:t>
            </a:r>
            <a:r>
              <a:rPr lang="en-US" sz="2200" dirty="0">
                <a:solidFill>
                  <a:schemeClr val="dk1"/>
                </a:solidFill>
                <a:latin typeface="Calibri"/>
                <a:ea typeface="Calibri"/>
                <a:cs typeface="Calibri"/>
                <a:sym typeface="Calibri"/>
              </a:rPr>
              <a:t>, S. </a:t>
            </a:r>
            <a:r>
              <a:rPr lang="en-US" sz="2200" dirty="0" err="1">
                <a:solidFill>
                  <a:schemeClr val="dk1"/>
                </a:solidFill>
                <a:latin typeface="Calibri"/>
                <a:ea typeface="Calibri"/>
                <a:cs typeface="Calibri"/>
                <a:sym typeface="Calibri"/>
              </a:rPr>
              <a:t>Janzou</a:t>
            </a:r>
            <a:r>
              <a:rPr lang="en-US" sz="2200" dirty="0">
                <a:solidFill>
                  <a:schemeClr val="dk1"/>
                </a:solidFill>
                <a:latin typeface="Calibri"/>
                <a:ea typeface="Calibri"/>
                <a:cs typeface="Calibri"/>
                <a:sym typeface="Calibri"/>
              </a:rPr>
              <a:t>, A. Nelson, and B. Lundstrom, “Technoeconomic Modeling of Battery Energy Storage in SAM”, National Renewable Energy Laboratory, Tech. Report. TP-6A20-64641, Sep. 2015.</a:t>
            </a:r>
          </a:p>
          <a:p>
            <a:pPr lvl="0">
              <a:spcAft>
                <a:spcPts val="600"/>
              </a:spcAft>
            </a:pPr>
            <a:r>
              <a:rPr lang="en-US" sz="2200" dirty="0">
                <a:solidFill>
                  <a:schemeClr val="dk1"/>
                </a:solidFill>
                <a:latin typeface="Calibri"/>
                <a:ea typeface="Calibri"/>
                <a:cs typeface="Calibri"/>
                <a:sym typeface="Calibri"/>
              </a:rPr>
              <a:t>[2] W. Powell and H. Cheng. Workshop, “Co-optimization of battery storage over multiple revenue streams and time scales.” PENSA Laboratory, Princeton University, Princeton, NJ, Jun. 21, 2015.</a:t>
            </a:r>
          </a:p>
          <a:p>
            <a:pPr lvl="0">
              <a:spcAft>
                <a:spcPts val="600"/>
              </a:spcAft>
            </a:pPr>
            <a:r>
              <a:rPr lang="en-US" sz="2200" dirty="0">
                <a:solidFill>
                  <a:schemeClr val="dk1"/>
                </a:solidFill>
                <a:latin typeface="Calibri"/>
                <a:ea typeface="Calibri"/>
                <a:cs typeface="Calibri"/>
                <a:sym typeface="Calibri"/>
              </a:rPr>
              <a:t>[3] E. </a:t>
            </a:r>
            <a:r>
              <a:rPr lang="en-US" sz="2200" dirty="0" err="1">
                <a:solidFill>
                  <a:schemeClr val="dk1"/>
                </a:solidFill>
                <a:latin typeface="Calibri"/>
                <a:ea typeface="Calibri"/>
                <a:cs typeface="Calibri"/>
                <a:sym typeface="Calibri"/>
              </a:rPr>
              <a:t>Raszmann</a:t>
            </a:r>
            <a:r>
              <a:rPr lang="en-US" sz="2200" dirty="0">
                <a:solidFill>
                  <a:schemeClr val="dk1"/>
                </a:solidFill>
                <a:latin typeface="Calibri"/>
                <a:ea typeface="Calibri"/>
                <a:cs typeface="Calibri"/>
                <a:sym typeface="Calibri"/>
              </a:rPr>
              <a:t>, K. Baker, Y. Shi, and D. Christensen, “Modeling Stationary Lithium-Ion Batteries for Optimization and Predictive Control” National Renewable Energy Laboratory, Tech. Report. CP-5D00-67809, Feb. 2017.</a:t>
            </a:r>
          </a:p>
          <a:p>
            <a:pPr lvl="0">
              <a:spcAft>
                <a:spcPts val="1000"/>
              </a:spcAft>
            </a:pPr>
            <a:endParaRPr sz="2400" dirty="0">
              <a:solidFill>
                <a:schemeClr val="dk1"/>
              </a:solidFill>
              <a:latin typeface="Calibri"/>
              <a:ea typeface="Calibri"/>
              <a:cs typeface="Calibri"/>
              <a:sym typeface="Calibri"/>
            </a:endParaRPr>
          </a:p>
        </p:txBody>
      </p:sp>
      <p:sp>
        <p:nvSpPr>
          <p:cNvPr id="24" name="Google Shape;106;p1">
            <a:extLst>
              <a:ext uri="{FF2B5EF4-FFF2-40B4-BE49-F238E27FC236}">
                <a16:creationId xmlns:a16="http://schemas.microsoft.com/office/drawing/2014/main" id="{B663533A-093C-41C3-9D37-4C08A44E1E87}"/>
              </a:ext>
            </a:extLst>
          </p:cNvPr>
          <p:cNvSpPr txBox="1"/>
          <p:nvPr/>
        </p:nvSpPr>
        <p:spPr>
          <a:xfrm>
            <a:off x="11831910" y="5163450"/>
            <a:ext cx="10985100" cy="536244"/>
          </a:xfrm>
          <a:prstGeom prst="rect">
            <a:avLst/>
          </a:prstGeom>
          <a:noFill/>
          <a:ln>
            <a:noFill/>
          </a:ln>
        </p:spPr>
        <p:txBody>
          <a:bodyPr spcFirstLastPara="1" wrap="square" lIns="91425" tIns="45700" rIns="91425" bIns="45700" anchor="t" anchorCtr="0">
            <a:noAutofit/>
          </a:bodyPr>
          <a:lstStyle/>
          <a:p>
            <a:pPr lvl="0" algn="just"/>
            <a:r>
              <a:rPr lang="en-US" sz="2400" b="1" dirty="0">
                <a:solidFill>
                  <a:schemeClr val="dk1"/>
                </a:solidFill>
                <a:latin typeface="Calibri"/>
                <a:ea typeface="Calibri"/>
                <a:cs typeface="Calibri"/>
                <a:sym typeface="Calibri"/>
              </a:rPr>
              <a:t>Calculating efficiency terms</a:t>
            </a:r>
            <a:endParaRPr sz="2400" b="1" dirty="0"/>
          </a:p>
        </p:txBody>
      </p:sp>
      <p:pic>
        <p:nvPicPr>
          <p:cNvPr id="1028" name="Picture 4">
            <a:extLst>
              <a:ext uri="{FF2B5EF4-FFF2-40B4-BE49-F238E27FC236}">
                <a16:creationId xmlns:a16="http://schemas.microsoft.com/office/drawing/2014/main" id="{279F986A-FA9C-4D6C-88EF-92FDE837C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0661" y="5765319"/>
            <a:ext cx="5131800" cy="2623468"/>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106;p1">
            <a:extLst>
              <a:ext uri="{FF2B5EF4-FFF2-40B4-BE49-F238E27FC236}">
                <a16:creationId xmlns:a16="http://schemas.microsoft.com/office/drawing/2014/main" id="{B65BB9C4-7CC0-4D18-8AA2-56406AF38BBA}"/>
              </a:ext>
            </a:extLst>
          </p:cNvPr>
          <p:cNvSpPr txBox="1"/>
          <p:nvPr/>
        </p:nvSpPr>
        <p:spPr>
          <a:xfrm>
            <a:off x="17492506" y="5699694"/>
            <a:ext cx="5543579" cy="2952240"/>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a:t>
            </a:r>
          </a:p>
          <a:p>
            <a:pPr lvl="0" algn="just"/>
            <a:r>
              <a:rPr lang="en-US" sz="2200" dirty="0">
                <a:solidFill>
                  <a:schemeClr val="dk1"/>
                </a:solidFill>
                <a:latin typeface="Calibri"/>
                <a:ea typeface="Calibri"/>
                <a:cs typeface="Calibri"/>
                <a:sym typeface="Calibri"/>
              </a:rPr>
              <a:t>1A charge and discharge rates at 1 hour each</a:t>
            </a:r>
          </a:p>
          <a:p>
            <a:pPr lvl="0" algn="just"/>
            <a:endParaRPr lang="en-US" sz="2200" dirty="0">
              <a:solidFill>
                <a:schemeClr val="dk1"/>
              </a:solidFill>
              <a:latin typeface="Calibri"/>
              <a:ea typeface="Calibri"/>
              <a:cs typeface="Calibri"/>
              <a:sym typeface="Calibri"/>
            </a:endParaRPr>
          </a:p>
          <a:p>
            <a:pPr lvl="0" algn="just"/>
            <a:r>
              <a:rPr lang="en-US" sz="2200" dirty="0">
                <a:solidFill>
                  <a:schemeClr val="dk1"/>
                </a:solidFill>
                <a:latin typeface="Calibri"/>
                <a:ea typeface="Calibri"/>
                <a:cs typeface="Calibri"/>
                <a:sym typeface="Calibri"/>
              </a:rPr>
              <a:t>Results:</a:t>
            </a:r>
          </a:p>
          <a:p>
            <a:pPr lvl="0" algn="just"/>
            <a:r>
              <a:rPr lang="en-US" sz="2200" dirty="0">
                <a:solidFill>
                  <a:schemeClr val="dk1"/>
                </a:solidFill>
                <a:latin typeface="Calibri"/>
                <a:ea typeface="Calibri"/>
                <a:cs typeface="Calibri"/>
                <a:sym typeface="Calibri"/>
              </a:rPr>
              <a:t>Charge efficiency: 0.9889</a:t>
            </a:r>
          </a:p>
          <a:p>
            <a:pPr lvl="0" algn="just"/>
            <a:r>
              <a:rPr lang="en-US" sz="2200" dirty="0">
                <a:solidFill>
                  <a:schemeClr val="dk1"/>
                </a:solidFill>
                <a:latin typeface="Calibri"/>
                <a:ea typeface="Calibri"/>
                <a:cs typeface="Calibri"/>
                <a:sym typeface="Calibri"/>
              </a:rPr>
              <a:t>Discharge efficiency: 0.9988 </a:t>
            </a:r>
          </a:p>
          <a:p>
            <a:pPr lvl="0" algn="just"/>
            <a:r>
              <a:rPr lang="en-US" sz="2200" dirty="0">
                <a:solidFill>
                  <a:schemeClr val="dk1"/>
                </a:solidFill>
                <a:latin typeface="Calibri"/>
                <a:ea typeface="Calibri"/>
                <a:cs typeface="Calibri"/>
                <a:sym typeface="Calibri"/>
              </a:rPr>
              <a:t>(or 1.001178 in SOC equation)</a:t>
            </a:r>
          </a:p>
        </p:txBody>
      </p:sp>
      <p:sp>
        <p:nvSpPr>
          <p:cNvPr id="28" name="Google Shape;106;p1">
            <a:extLst>
              <a:ext uri="{FF2B5EF4-FFF2-40B4-BE49-F238E27FC236}">
                <a16:creationId xmlns:a16="http://schemas.microsoft.com/office/drawing/2014/main" id="{1BC803BD-779D-4EBC-9186-029A4C22B094}"/>
              </a:ext>
            </a:extLst>
          </p:cNvPr>
          <p:cNvSpPr txBox="1"/>
          <p:nvPr/>
        </p:nvSpPr>
        <p:spPr>
          <a:xfrm>
            <a:off x="11831910" y="8660382"/>
            <a:ext cx="10985100" cy="536244"/>
          </a:xfrm>
          <a:prstGeom prst="rect">
            <a:avLst/>
          </a:prstGeom>
          <a:noFill/>
          <a:ln>
            <a:noFill/>
          </a:ln>
        </p:spPr>
        <p:txBody>
          <a:bodyPr spcFirstLastPara="1" wrap="square" lIns="91425" tIns="45700" rIns="91425" bIns="45700" anchor="t" anchorCtr="0">
            <a:noAutofit/>
          </a:bodyPr>
          <a:lstStyle/>
          <a:p>
            <a:pPr lvl="0" algn="just"/>
            <a:r>
              <a:rPr lang="en-US" sz="2400" b="1" dirty="0">
                <a:solidFill>
                  <a:schemeClr val="dk1"/>
                </a:solidFill>
                <a:latin typeface="Calibri"/>
                <a:ea typeface="Calibri"/>
                <a:cs typeface="Calibri"/>
                <a:sym typeface="Calibri"/>
              </a:rPr>
              <a:t>Evaluating accuracy: compare BDS to linear efficiency SOC prediction</a:t>
            </a:r>
            <a:endParaRPr sz="2400" b="1" dirty="0"/>
          </a:p>
        </p:txBody>
      </p:sp>
      <p:sp>
        <p:nvSpPr>
          <p:cNvPr id="31" name="Google Shape;106;p1">
            <a:extLst>
              <a:ext uri="{FF2B5EF4-FFF2-40B4-BE49-F238E27FC236}">
                <a16:creationId xmlns:a16="http://schemas.microsoft.com/office/drawing/2014/main" id="{8E75B4E0-2776-4C4F-8181-7906112A815C}"/>
              </a:ext>
            </a:extLst>
          </p:cNvPr>
          <p:cNvSpPr txBox="1"/>
          <p:nvPr/>
        </p:nvSpPr>
        <p:spPr>
          <a:xfrm>
            <a:off x="11811948" y="12420256"/>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daily peak shifting </a:t>
            </a:r>
          </a:p>
          <a:p>
            <a:pPr lvl="0" algn="just"/>
            <a:r>
              <a:rPr lang="en-US" sz="2200" dirty="0">
                <a:solidFill>
                  <a:schemeClr val="dk1"/>
                </a:solidFill>
                <a:latin typeface="Calibri"/>
                <a:ea typeface="Calibri"/>
                <a:cs typeface="Calibri"/>
                <a:sym typeface="Calibri"/>
              </a:rPr>
              <a:t>Results: Max residual 0.078% SOC, final residual 0.055% SOC</a:t>
            </a:r>
          </a:p>
        </p:txBody>
      </p:sp>
      <p:pic>
        <p:nvPicPr>
          <p:cNvPr id="2" name="Picture 1">
            <a:extLst>
              <a:ext uri="{FF2B5EF4-FFF2-40B4-BE49-F238E27FC236}">
                <a16:creationId xmlns:a16="http://schemas.microsoft.com/office/drawing/2014/main" id="{A16DEF6A-3AE7-4F3A-BE41-F34C3DDD971D}"/>
              </a:ext>
            </a:extLst>
          </p:cNvPr>
          <p:cNvPicPr>
            <a:picLocks noChangeAspect="1"/>
          </p:cNvPicPr>
          <p:nvPr/>
        </p:nvPicPr>
        <p:blipFill>
          <a:blip r:embed="rId5"/>
          <a:stretch>
            <a:fillRect/>
          </a:stretch>
        </p:blipFill>
        <p:spPr>
          <a:xfrm>
            <a:off x="11677237" y="9286924"/>
            <a:ext cx="5582180" cy="3175416"/>
          </a:xfrm>
          <a:prstGeom prst="rect">
            <a:avLst/>
          </a:prstGeom>
        </p:spPr>
      </p:pic>
      <p:pic>
        <p:nvPicPr>
          <p:cNvPr id="3" name="Picture 2">
            <a:extLst>
              <a:ext uri="{FF2B5EF4-FFF2-40B4-BE49-F238E27FC236}">
                <a16:creationId xmlns:a16="http://schemas.microsoft.com/office/drawing/2014/main" id="{60887439-E599-4903-A2C5-D5852C83121E}"/>
              </a:ext>
            </a:extLst>
          </p:cNvPr>
          <p:cNvPicPr>
            <a:picLocks noChangeAspect="1"/>
          </p:cNvPicPr>
          <p:nvPr/>
        </p:nvPicPr>
        <p:blipFill>
          <a:blip r:embed="rId6"/>
          <a:stretch>
            <a:fillRect/>
          </a:stretch>
        </p:blipFill>
        <p:spPr>
          <a:xfrm>
            <a:off x="16960902" y="9284066"/>
            <a:ext cx="5638476" cy="3168764"/>
          </a:xfrm>
          <a:prstGeom prst="rect">
            <a:avLst/>
          </a:prstGeom>
        </p:spPr>
      </p:pic>
      <p:sp>
        <p:nvSpPr>
          <p:cNvPr id="34" name="Google Shape;106;p1">
            <a:extLst>
              <a:ext uri="{FF2B5EF4-FFF2-40B4-BE49-F238E27FC236}">
                <a16:creationId xmlns:a16="http://schemas.microsoft.com/office/drawing/2014/main" id="{17DEAA5F-8A08-45F2-9C42-173E09B446C9}"/>
              </a:ext>
            </a:extLst>
          </p:cNvPr>
          <p:cNvSpPr txBox="1"/>
          <p:nvPr/>
        </p:nvSpPr>
        <p:spPr>
          <a:xfrm>
            <a:off x="11780055" y="16266921"/>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regulation D signal</a:t>
            </a:r>
          </a:p>
          <a:p>
            <a:pPr lvl="0" algn="just"/>
            <a:r>
              <a:rPr lang="en-US" sz="2200" dirty="0">
                <a:solidFill>
                  <a:schemeClr val="dk1"/>
                </a:solidFill>
                <a:latin typeface="Calibri"/>
                <a:ea typeface="Calibri"/>
                <a:cs typeface="Calibri"/>
                <a:sym typeface="Calibri"/>
              </a:rPr>
              <a:t>Results: Max residual -0.16% SOC, final residual -0.065% SOC</a:t>
            </a:r>
          </a:p>
        </p:txBody>
      </p:sp>
      <p:pic>
        <p:nvPicPr>
          <p:cNvPr id="5" name="Picture 4" descr="A group of people on a map&#10;&#10;Description automatically generated">
            <a:extLst>
              <a:ext uri="{FF2B5EF4-FFF2-40B4-BE49-F238E27FC236}">
                <a16:creationId xmlns:a16="http://schemas.microsoft.com/office/drawing/2014/main" id="{DE29D0FC-9CF8-47C0-885F-5C0B88B7FCB8}"/>
              </a:ext>
            </a:extLst>
          </p:cNvPr>
          <p:cNvPicPr>
            <a:picLocks noChangeAspect="1"/>
          </p:cNvPicPr>
          <p:nvPr/>
        </p:nvPicPr>
        <p:blipFill>
          <a:blip r:embed="rId7"/>
          <a:stretch>
            <a:fillRect/>
          </a:stretch>
        </p:blipFill>
        <p:spPr>
          <a:xfrm>
            <a:off x="17052018" y="13298323"/>
            <a:ext cx="5547360" cy="2991192"/>
          </a:xfrm>
          <a:prstGeom prst="rect">
            <a:avLst/>
          </a:prstGeom>
        </p:spPr>
      </p:pic>
      <p:pic>
        <p:nvPicPr>
          <p:cNvPr id="7" name="Picture 6" descr="A group of people on a map&#10;&#10;Description automatically generated">
            <a:extLst>
              <a:ext uri="{FF2B5EF4-FFF2-40B4-BE49-F238E27FC236}">
                <a16:creationId xmlns:a16="http://schemas.microsoft.com/office/drawing/2014/main" id="{5383F4BC-80CE-463E-9A31-05A056BA8505}"/>
              </a:ext>
            </a:extLst>
          </p:cNvPr>
          <p:cNvPicPr>
            <a:picLocks noChangeAspect="1"/>
          </p:cNvPicPr>
          <p:nvPr/>
        </p:nvPicPr>
        <p:blipFill>
          <a:blip r:embed="rId8"/>
          <a:stretch>
            <a:fillRect/>
          </a:stretch>
        </p:blipFill>
        <p:spPr>
          <a:xfrm>
            <a:off x="11677237" y="13303359"/>
            <a:ext cx="5465922" cy="2981121"/>
          </a:xfrm>
          <a:prstGeom prst="rect">
            <a:avLst/>
          </a:prstGeom>
        </p:spPr>
      </p:pic>
      <p:sp>
        <p:nvSpPr>
          <p:cNvPr id="41" name="Google Shape;106;p1">
            <a:extLst>
              <a:ext uri="{FF2B5EF4-FFF2-40B4-BE49-F238E27FC236}">
                <a16:creationId xmlns:a16="http://schemas.microsoft.com/office/drawing/2014/main" id="{702F42DD-8732-41FA-BC40-B18F7B8852E8}"/>
              </a:ext>
            </a:extLst>
          </p:cNvPr>
          <p:cNvSpPr txBox="1"/>
          <p:nvPr/>
        </p:nvSpPr>
        <p:spPr>
          <a:xfrm>
            <a:off x="11811948" y="20179050"/>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less smooth regulation D signal</a:t>
            </a:r>
          </a:p>
          <a:p>
            <a:pPr lvl="0" algn="just"/>
            <a:r>
              <a:rPr lang="en-US" sz="2200" dirty="0">
                <a:solidFill>
                  <a:schemeClr val="dk1"/>
                </a:solidFill>
                <a:latin typeface="Calibri"/>
                <a:ea typeface="Calibri"/>
                <a:cs typeface="Calibri"/>
                <a:sym typeface="Calibri"/>
              </a:rPr>
              <a:t>Results: Max residual 4.1% SOC, final residual 1.2% SOC</a:t>
            </a:r>
          </a:p>
        </p:txBody>
      </p:sp>
      <p:pic>
        <p:nvPicPr>
          <p:cNvPr id="9" name="Picture 8" descr="A group of people on a map&#10;&#10;Description automatically generated">
            <a:extLst>
              <a:ext uri="{FF2B5EF4-FFF2-40B4-BE49-F238E27FC236}">
                <a16:creationId xmlns:a16="http://schemas.microsoft.com/office/drawing/2014/main" id="{7E1EC87B-DD79-4C8C-86C2-12797FA5FFB0}"/>
              </a:ext>
            </a:extLst>
          </p:cNvPr>
          <p:cNvPicPr>
            <a:picLocks noChangeAspect="1"/>
          </p:cNvPicPr>
          <p:nvPr/>
        </p:nvPicPr>
        <p:blipFill>
          <a:blip r:embed="rId9"/>
          <a:stretch>
            <a:fillRect/>
          </a:stretch>
        </p:blipFill>
        <p:spPr>
          <a:xfrm>
            <a:off x="17142460" y="17170666"/>
            <a:ext cx="5504815" cy="3077265"/>
          </a:xfrm>
          <a:prstGeom prst="rect">
            <a:avLst/>
          </a:prstGeom>
        </p:spPr>
      </p:pic>
      <p:pic>
        <p:nvPicPr>
          <p:cNvPr id="11" name="Picture 10" descr="A close up of a map&#10;&#10;Description automatically generated">
            <a:extLst>
              <a:ext uri="{FF2B5EF4-FFF2-40B4-BE49-F238E27FC236}">
                <a16:creationId xmlns:a16="http://schemas.microsoft.com/office/drawing/2014/main" id="{D975E7A9-915B-4B53-AEAB-CF0848367220}"/>
              </a:ext>
            </a:extLst>
          </p:cNvPr>
          <p:cNvPicPr>
            <a:picLocks noChangeAspect="1"/>
          </p:cNvPicPr>
          <p:nvPr/>
        </p:nvPicPr>
        <p:blipFill>
          <a:blip r:embed="rId10"/>
          <a:stretch>
            <a:fillRect/>
          </a:stretch>
        </p:blipFill>
        <p:spPr>
          <a:xfrm>
            <a:off x="11667663" y="17178245"/>
            <a:ext cx="5485069" cy="3069686"/>
          </a:xfrm>
          <a:prstGeom prst="rect">
            <a:avLst/>
          </a:prstGeom>
        </p:spPr>
      </p:pic>
      <p:sp>
        <p:nvSpPr>
          <p:cNvPr id="32" name="Google Shape;89;p1">
            <a:extLst>
              <a:ext uri="{FF2B5EF4-FFF2-40B4-BE49-F238E27FC236}">
                <a16:creationId xmlns:a16="http://schemas.microsoft.com/office/drawing/2014/main" id="{BACCA1CE-41B0-48D2-8E91-927A23F808AB}"/>
              </a:ext>
            </a:extLst>
          </p:cNvPr>
          <p:cNvSpPr txBox="1"/>
          <p:nvPr/>
        </p:nvSpPr>
        <p:spPr>
          <a:xfrm>
            <a:off x="1873272" y="4208280"/>
            <a:ext cx="8477859"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Motivation</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717</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vt:lpstr>
      <vt:lpstr>Helvetica Neue</vt:lpstr>
      <vt:lpstr>Office Theme</vt:lpstr>
      <vt:lpstr>Characterizing Error in Linear Battery State of Charge Model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21</cp:revision>
  <dcterms:created xsi:type="dcterms:W3CDTF">2019-06-04T16:42:55Z</dcterms:created>
  <dcterms:modified xsi:type="dcterms:W3CDTF">2019-12-04T00:34:45Z</dcterms:modified>
</cp:coreProperties>
</file>