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4660"/>
  </p:normalViewPr>
  <p:slideViewPr>
    <p:cSldViewPr snapToGrid="0">
      <p:cViewPr>
        <p:scale>
          <a:sx n="50" d="100"/>
          <a:sy n="50" d="100"/>
        </p:scale>
        <p:origin x="-1248" y="-1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21" name="Google Shape;21;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459523" y="968630"/>
            <a:ext cx="29999400" cy="2396700"/>
          </a:xfrm>
          <a:prstGeom prst="rect">
            <a:avLst/>
          </a:prstGeom>
          <a:noFill/>
          <a:ln w="76200" cap="flat" cmpd="sng">
            <a:solidFill>
              <a:srgbClr val="C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entury"/>
              <a:buNone/>
            </a:pPr>
            <a:r>
              <a:rPr lang="en-US" sz="6000" b="1" dirty="0">
                <a:latin typeface="Century"/>
                <a:ea typeface="Century"/>
                <a:cs typeface="Century"/>
                <a:sym typeface="Century"/>
              </a:rPr>
              <a:t>Simple Efficiency Models for Battery Cell State of Charge Estimation</a:t>
            </a:r>
            <a:br>
              <a:rPr lang="en-US" sz="1333" b="1" dirty="0">
                <a:latin typeface="Century"/>
                <a:ea typeface="Century"/>
                <a:cs typeface="Century"/>
                <a:sym typeface="Century"/>
              </a:rPr>
            </a:br>
            <a:br>
              <a:rPr lang="en-US" sz="1333" b="1" dirty="0">
                <a:latin typeface="Century"/>
                <a:ea typeface="Century"/>
                <a:cs typeface="Century"/>
                <a:sym typeface="Century"/>
              </a:rPr>
            </a:br>
            <a:r>
              <a:rPr lang="en-US" sz="2400" b="1" dirty="0">
                <a:latin typeface="Century"/>
                <a:ea typeface="Century"/>
                <a:cs typeface="Century"/>
                <a:sym typeface="Century"/>
              </a:rPr>
              <a:t>CEE 292X Fall 2019</a:t>
            </a:r>
            <a:br>
              <a:rPr lang="en-US" sz="2400" b="1" dirty="0">
                <a:latin typeface="Century"/>
                <a:ea typeface="Century"/>
                <a:cs typeface="Century"/>
                <a:sym typeface="Century"/>
              </a:rPr>
            </a:br>
            <a:r>
              <a:rPr lang="en-US" sz="2400" b="1" dirty="0">
                <a:latin typeface="Century"/>
                <a:ea typeface="Century"/>
                <a:cs typeface="Century"/>
                <a:sym typeface="Century"/>
              </a:rPr>
              <a:t>Corey </a:t>
            </a:r>
            <a:r>
              <a:rPr lang="en-US" sz="2400" b="1" dirty="0" err="1">
                <a:latin typeface="Century"/>
                <a:ea typeface="Century"/>
                <a:cs typeface="Century"/>
                <a:sym typeface="Century"/>
              </a:rPr>
              <a:t>Shono</a:t>
            </a:r>
            <a:r>
              <a:rPr lang="en-US" sz="2400" b="1" dirty="0">
                <a:latin typeface="Century"/>
                <a:ea typeface="Century"/>
                <a:cs typeface="Century"/>
                <a:sym typeface="Century"/>
              </a:rPr>
              <a:t> &amp; Timnah Zimet</a:t>
            </a:r>
            <a:endParaRPr dirty="0"/>
          </a:p>
        </p:txBody>
      </p:sp>
      <p:sp>
        <p:nvSpPr>
          <p:cNvPr id="85" name="Google Shape;85;p1"/>
          <p:cNvSpPr/>
          <p:nvPr/>
        </p:nvSpPr>
        <p:spPr>
          <a:xfrm>
            <a:off x="1459525" y="10785929"/>
            <a:ext cx="8422500" cy="1033664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57" b="0" i="0" u="none" strike="noStrike" cap="none">
              <a:solidFill>
                <a:schemeClr val="lt1"/>
              </a:solidFill>
              <a:latin typeface="Calibri"/>
              <a:ea typeface="Calibri"/>
              <a:cs typeface="Calibri"/>
              <a:sym typeface="Calibri"/>
            </a:endParaRPr>
          </a:p>
        </p:txBody>
      </p:sp>
      <p:sp>
        <p:nvSpPr>
          <p:cNvPr id="86" name="Google Shape;86;p1"/>
          <p:cNvSpPr/>
          <p:nvPr/>
        </p:nvSpPr>
        <p:spPr>
          <a:xfrm>
            <a:off x="10621100" y="3992875"/>
            <a:ext cx="11973900" cy="171297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23359750" y="11428425"/>
            <a:ext cx="8046300" cy="397667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88" name="Google Shape;88;p1"/>
          <p:cNvSpPr txBox="1"/>
          <p:nvPr/>
        </p:nvSpPr>
        <p:spPr>
          <a:xfrm>
            <a:off x="1835763" y="4386812"/>
            <a:ext cx="7670157" cy="2821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89" name="Google Shape;89;p1"/>
          <p:cNvSpPr txBox="1"/>
          <p:nvPr/>
        </p:nvSpPr>
        <p:spPr>
          <a:xfrm>
            <a:off x="1835725" y="11338163"/>
            <a:ext cx="7670100"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Methodology</a:t>
            </a:r>
            <a:endParaRPr dirty="0"/>
          </a:p>
        </p:txBody>
      </p:sp>
      <p:sp>
        <p:nvSpPr>
          <p:cNvPr id="90" name="Google Shape;90;p1"/>
          <p:cNvSpPr/>
          <p:nvPr/>
        </p:nvSpPr>
        <p:spPr>
          <a:xfrm>
            <a:off x="1459650" y="3987948"/>
            <a:ext cx="8422500" cy="6175363"/>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just" rtl="0">
              <a:spcBef>
                <a:spcPts val="0"/>
              </a:spcBef>
              <a:spcAft>
                <a:spcPts val="0"/>
              </a:spcAft>
              <a:buClr>
                <a:schemeClr val="dk1"/>
              </a:buClr>
              <a:buFont typeface="Arial"/>
              <a:buNone/>
            </a:pPr>
            <a:endParaRPr sz="2200">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93" name="Google Shape;93;p1"/>
              <p:cNvSpPr txBox="1"/>
              <p:nvPr/>
            </p:nvSpPr>
            <p:spPr>
              <a:xfrm>
                <a:off x="1765400" y="12566163"/>
                <a:ext cx="7670100" cy="7201931"/>
              </a:xfrm>
              <a:prstGeom prst="rect">
                <a:avLst/>
              </a:prstGeom>
              <a:noFill/>
              <a:ln>
                <a:noFill/>
              </a:ln>
            </p:spPr>
            <p:txBody>
              <a:bodyPr spcFirstLastPara="1" wrap="square" lIns="91425" tIns="45700" rIns="91425" bIns="45700" anchor="t" anchorCtr="0">
                <a:spAutoFit/>
              </a:bodyPr>
              <a:lstStyle/>
              <a:p>
                <a:pPr lvl="0"/>
                <a:r>
                  <a:rPr lang="en-US" sz="2200" b="1" dirty="0">
                    <a:solidFill>
                      <a:schemeClr val="dk1"/>
                    </a:solidFill>
                    <a:latin typeface="Calibri"/>
                    <a:ea typeface="Calibri"/>
                    <a:cs typeface="Calibri"/>
                    <a:sym typeface="Calibri"/>
                  </a:rPr>
                  <a:t>Describe succinctly your approach</a:t>
                </a:r>
                <a:endParaRPr lang="en-US" sz="2200" dirty="0">
                  <a:solidFill>
                    <a:schemeClr val="dk1"/>
                  </a:solidFill>
                  <a:latin typeface="Calibri"/>
                  <a:ea typeface="Calibri"/>
                  <a:cs typeface="Calibri"/>
                  <a:sym typeface="Calibri"/>
                </a:endParaRPr>
              </a:p>
              <a:p>
                <a:pPr lvl="0"/>
                <a:r>
                  <a:rPr lang="en-US" sz="2200" b="1" dirty="0">
                    <a:solidFill>
                      <a:schemeClr val="dk1"/>
                    </a:solidFill>
                    <a:latin typeface="Calibri"/>
                    <a:ea typeface="Calibri"/>
                    <a:cs typeface="Calibri"/>
                    <a:sym typeface="Calibri"/>
                  </a:rPr>
                  <a:t>Describe inputs/outputs/data/components/tools (e.g. BDS) utilized</a:t>
                </a:r>
              </a:p>
              <a:p>
                <a:pPr lvl="0"/>
                <a:r>
                  <a:rPr lang="en-US" sz="2200" b="1" dirty="0">
                    <a:solidFill>
                      <a:schemeClr val="dk1"/>
                    </a:solidFill>
                    <a:latin typeface="Calibri"/>
                    <a:ea typeface="Calibri"/>
                    <a:cs typeface="Calibri"/>
                    <a:sym typeface="Calibri"/>
                  </a:rPr>
                  <a:t>Contrast with existing literature/state of the art </a:t>
                </a:r>
              </a:p>
              <a:p>
                <a:pPr lvl="0"/>
                <a:endParaRPr lang="en-US" sz="2200" dirty="0">
                  <a:solidFill>
                    <a:schemeClr val="dk1"/>
                  </a:solidFill>
                  <a:latin typeface="Calibri"/>
                  <a:cs typeface="Calibri"/>
                  <a:sym typeface="Calibri"/>
                </a:endParaRPr>
              </a:p>
              <a:p>
                <a:pPr lvl="0"/>
                <a:r>
                  <a:rPr lang="en-US" sz="2200" dirty="0">
                    <a:solidFill>
                      <a:schemeClr val="dk1"/>
                    </a:solidFill>
                    <a:latin typeface="Calibri"/>
                    <a:cs typeface="Calibri"/>
                    <a:sym typeface="Calibri"/>
                  </a:rPr>
                  <a:t>As a “ground truth” we use the simulation results of the BDS (battery design studio) default NiMH cell ECM. We then compare the results of this to the results using a simple mathematical model for SOC with constant efficiency:</a:t>
                </a:r>
              </a:p>
              <a:p>
                <a:pPr lvl="0"/>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𝑐</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𝑡</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𝑑</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𝑑</m:t>
                          </m:r>
                        </m:e>
                        <m:sub>
                          <m:r>
                            <a:rPr lang="en-US" sz="2200" b="0" i="1" smtClean="0">
                              <a:latin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oMath>
                  </m:oMathPara>
                </a14:m>
                <a:endParaRPr lang="en-US" sz="2200" b="0" dirty="0"/>
              </a:p>
              <a:p>
                <a:pPr lvl="0"/>
                <a:r>
                  <a:rPr lang="en-US" sz="2200" dirty="0">
                    <a:latin typeface="Calibri" panose="020F0502020204030204" pitchFamily="34" charset="0"/>
                    <a:cs typeface="Calibri" panose="020F0502020204030204" pitchFamily="34" charset="0"/>
                  </a:rPr>
                  <a:t>Where </a:t>
                </a:r>
                <a:r>
                  <a:rPr lang="en-US" sz="2200" i="1" dirty="0">
                    <a:latin typeface="Calibri" panose="020F0502020204030204" pitchFamily="34" charset="0"/>
                    <a:cs typeface="Calibri" panose="020F0502020204030204" pitchFamily="34" charset="0"/>
                  </a:rPr>
                  <a:t>Q</a:t>
                </a:r>
                <a:r>
                  <a:rPr lang="en-US" sz="2200" dirty="0">
                    <a:latin typeface="Calibri" panose="020F0502020204030204" pitchFamily="34" charset="0"/>
                    <a:cs typeface="Calibri" panose="020F0502020204030204" pitchFamily="34" charset="0"/>
                  </a:rPr>
                  <a:t> is the state of charge, </a:t>
                </a:r>
                <a:r>
                  <a:rPr lang="en-US" sz="2200" i="1" dirty="0">
                    <a:latin typeface="Calibri" panose="020F0502020204030204" pitchFamily="34" charset="0"/>
                    <a:cs typeface="Calibri" panose="020F0502020204030204" pitchFamily="34" charset="0"/>
                  </a:rPr>
                  <a:t>c</a:t>
                </a:r>
                <a:r>
                  <a:rPr lang="en-US" sz="2200" dirty="0">
                    <a:latin typeface="Calibri" panose="020F0502020204030204" pitchFamily="34" charset="0"/>
                    <a:cs typeface="Calibri" panose="020F0502020204030204" pitchFamily="34" charset="0"/>
                  </a:rPr>
                  <a:t> is the charge rate, </a:t>
                </a:r>
                <a:r>
                  <a:rPr lang="en-US" sz="2200" i="1" dirty="0">
                    <a:latin typeface="Calibri" panose="020F0502020204030204" pitchFamily="34" charset="0"/>
                    <a:cs typeface="Calibri" panose="020F0502020204030204" pitchFamily="34" charset="0"/>
                  </a:rPr>
                  <a:t>d</a:t>
                </a:r>
                <a:r>
                  <a:rPr lang="en-US" sz="2200" dirty="0">
                    <a:latin typeface="Calibri" panose="020F0502020204030204" pitchFamily="34" charset="0"/>
                    <a:cs typeface="Calibri" panose="020F0502020204030204" pitchFamily="34" charset="0"/>
                  </a:rPr>
                  <a:t> is the discharge rate, </a:t>
                </a:r>
                <a:r>
                  <a:rPr lang="el-GR" sz="2200" i="1" dirty="0">
                    <a:latin typeface="Calibri" panose="020F0502020204030204" pitchFamily="34" charset="0"/>
                    <a:cs typeface="Calibri" panose="020F0502020204030204" pitchFamily="34" charset="0"/>
                  </a:rPr>
                  <a:t>ϒ</a:t>
                </a:r>
                <a:r>
                  <a:rPr lang="en-US" sz="2200" dirty="0">
                    <a:latin typeface="Calibri" panose="020F0502020204030204" pitchFamily="34" charset="0"/>
                    <a:cs typeface="Calibri" panose="020F0502020204030204" pitchFamily="34" charset="0"/>
                  </a:rPr>
                  <a:t> are the charge and discharge efficiencies, and </a:t>
                </a:r>
                <a:r>
                  <a:rPr lang="el-GR" sz="2200" i="1" dirty="0">
                    <a:latin typeface="Calibri" panose="020F0502020204030204" pitchFamily="34" charset="0"/>
                    <a:cs typeface="Calibri" panose="020F0502020204030204" pitchFamily="34" charset="0"/>
                  </a:rPr>
                  <a:t>Δ</a:t>
                </a:r>
                <a:r>
                  <a:rPr lang="en-US" sz="2200" i="1"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is the time step.</a:t>
                </a:r>
              </a:p>
              <a:p>
                <a:pPr lvl="0"/>
                <a:endParaRPr lang="en-US"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In order to calculate the efficiencies, we use a pulse charge and discharge cycle, so that </a:t>
                </a:r>
                <a:r>
                  <a:rPr lang="en-US" sz="2200" i="1" dirty="0">
                    <a:latin typeface="Calibri" panose="020F0502020204030204" pitchFamily="34" charset="0"/>
                    <a:cs typeface="Calibri" panose="020F0502020204030204" pitchFamily="34" charset="0"/>
                  </a:rPr>
                  <a:t>c</a:t>
                </a:r>
                <a:r>
                  <a:rPr lang="en-US" sz="2200" dirty="0">
                    <a:latin typeface="Calibri" panose="020F0502020204030204" pitchFamily="34" charset="0"/>
                    <a:cs typeface="Calibri" panose="020F0502020204030204" pitchFamily="34" charset="0"/>
                  </a:rPr>
                  <a:t> and </a:t>
                </a:r>
                <a:r>
                  <a:rPr lang="en-US" sz="2200" i="1" dirty="0">
                    <a:latin typeface="Calibri" panose="020F0502020204030204" pitchFamily="34" charset="0"/>
                    <a:cs typeface="Calibri" panose="020F0502020204030204" pitchFamily="34" charset="0"/>
                  </a:rPr>
                  <a:t>d</a:t>
                </a:r>
                <a:r>
                  <a:rPr lang="en-US" sz="2200" dirty="0">
                    <a:latin typeface="Calibri" panose="020F0502020204030204" pitchFamily="34" charset="0"/>
                    <a:cs typeface="Calibri" panose="020F0502020204030204" pitchFamily="34" charset="0"/>
                  </a:rPr>
                  <a:t> are each constant for many time steps in a row.</a:t>
                </a:r>
              </a:p>
              <a:p>
                <a:pPr lvl="0"/>
                <a:endParaRPr lang="en-US"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To evaluate the accuracy, we then use these efficiencies to predict the SOC with realistic charge and discharge cycles, and compare to the BDS results with the same cycles.</a:t>
                </a:r>
                <a:endParaRPr sz="2200" dirty="0">
                  <a:latin typeface="Calibri" panose="020F0502020204030204" pitchFamily="34" charset="0"/>
                  <a:cs typeface="Calibri" panose="020F0502020204030204" pitchFamily="34" charset="0"/>
                </a:endParaRPr>
              </a:p>
            </p:txBody>
          </p:sp>
        </mc:Choice>
        <mc:Fallback>
          <p:sp>
            <p:nvSpPr>
              <p:cNvPr id="93" name="Google Shape;93;p1"/>
              <p:cNvSpPr txBox="1">
                <a:spLocks noRot="1" noChangeAspect="1" noMove="1" noResize="1" noEditPoints="1" noAdjustHandles="1" noChangeArrowheads="1" noChangeShapeType="1" noTextEdit="1"/>
              </p:cNvSpPr>
              <p:nvPr/>
            </p:nvSpPr>
            <p:spPr>
              <a:xfrm>
                <a:off x="1765400" y="12566163"/>
                <a:ext cx="7670100" cy="7201931"/>
              </a:xfrm>
              <a:prstGeom prst="rect">
                <a:avLst/>
              </a:prstGeom>
              <a:blipFill>
                <a:blip r:embed="rId3"/>
                <a:stretch>
                  <a:fillRect l="-1033" t="-508" r="-397" b="-761"/>
                </a:stretch>
              </a:blipFill>
              <a:ln>
                <a:noFill/>
              </a:ln>
            </p:spPr>
            <p:txBody>
              <a:bodyPr/>
              <a:lstStyle/>
              <a:p>
                <a:r>
                  <a:rPr lang="en-US">
                    <a:noFill/>
                  </a:rPr>
                  <a:t> </a:t>
                </a:r>
              </a:p>
            </p:txBody>
          </p:sp>
        </mc:Fallback>
      </mc:AlternateContent>
      <p:sp>
        <p:nvSpPr>
          <p:cNvPr id="94" name="Google Shape;94;p1"/>
          <p:cNvSpPr txBox="1"/>
          <p:nvPr/>
        </p:nvSpPr>
        <p:spPr>
          <a:xfrm>
            <a:off x="23412480" y="4351384"/>
            <a:ext cx="7670157" cy="5776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i="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txBox="1"/>
          <p:nvPr/>
        </p:nvSpPr>
        <p:spPr>
          <a:xfrm>
            <a:off x="11148650" y="4351382"/>
            <a:ext cx="10568400" cy="68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a:solidFill>
                  <a:schemeClr val="dk1"/>
                </a:solidFill>
                <a:latin typeface="Century"/>
                <a:ea typeface="Century"/>
                <a:cs typeface="Century"/>
                <a:sym typeface="Century"/>
              </a:rPr>
              <a:t>Results</a:t>
            </a:r>
            <a:endParaRPr/>
          </a:p>
        </p:txBody>
      </p:sp>
      <p:sp>
        <p:nvSpPr>
          <p:cNvPr id="96" name="Google Shape;96;p1"/>
          <p:cNvSpPr/>
          <p:nvPr/>
        </p:nvSpPr>
        <p:spPr>
          <a:xfrm>
            <a:off x="23359775" y="3895450"/>
            <a:ext cx="8046300" cy="70452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400">
              <a:solidFill>
                <a:schemeClr val="dk1"/>
              </a:solidFill>
              <a:latin typeface="Helvetica Neue"/>
              <a:ea typeface="Helvetica Neue"/>
              <a:cs typeface="Helvetica Neue"/>
              <a:sym typeface="Helvetica Neue"/>
            </a:endParaRPr>
          </a:p>
        </p:txBody>
      </p:sp>
      <p:sp>
        <p:nvSpPr>
          <p:cNvPr id="115" name="Google Shape;115;p1"/>
          <p:cNvSpPr txBox="1"/>
          <p:nvPr/>
        </p:nvSpPr>
        <p:spPr>
          <a:xfrm>
            <a:off x="23762525" y="1219087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Acknowledgements</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b="1" dirty="0">
                <a:solidFill>
                  <a:schemeClr val="dk1"/>
                </a:solidFill>
                <a:latin typeface="Calibri"/>
                <a:ea typeface="Calibri"/>
                <a:cs typeface="Calibri"/>
                <a:sym typeface="Calibri"/>
              </a:rPr>
              <a:t>Thomas Navidi</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116" name="Google Shape;116;p1"/>
          <p:cNvSpPr txBox="1"/>
          <p:nvPr/>
        </p:nvSpPr>
        <p:spPr>
          <a:xfrm>
            <a:off x="23762525" y="4341175"/>
            <a:ext cx="7167300" cy="6066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Conclusions &amp; Future Work</a:t>
            </a:r>
            <a:endParaRPr sz="2400" dirty="0">
              <a:solidFill>
                <a:schemeClr val="dk1"/>
              </a:solidFill>
              <a:latin typeface="Helvetica Neue"/>
              <a:ea typeface="Helvetica Neue"/>
              <a:cs typeface="Helvetica Neue"/>
              <a:sym typeface="Helvetica Neue"/>
            </a:endParaRPr>
          </a:p>
          <a:p>
            <a:pPr marL="88900" lvl="0" algn="just">
              <a:buClr>
                <a:schemeClr val="dk1"/>
              </a:buClr>
              <a:buSzPts val="2200"/>
            </a:pPr>
            <a:endParaRPr lang="en-US" sz="2200" dirty="0">
              <a:latin typeface="Calibri" panose="020F0502020204030204" pitchFamily="34" charset="0"/>
              <a:cs typeface="Calibri" panose="020F0502020204030204" pitchFamily="34" charset="0"/>
            </a:endParaRPr>
          </a:p>
          <a:p>
            <a:pPr marL="88900" lvl="0" algn="just">
              <a:buClr>
                <a:schemeClr val="dk1"/>
              </a:buClr>
              <a:buSzPts val="2200"/>
            </a:pPr>
            <a:r>
              <a:rPr lang="en-US" sz="2200" b="1" dirty="0">
                <a:latin typeface="Calibri" panose="020F0502020204030204" pitchFamily="34" charset="0"/>
                <a:cs typeface="Calibri" panose="020F0502020204030204" pitchFamily="34" charset="0"/>
              </a:rPr>
              <a:t>Summarize key takeaways</a:t>
            </a:r>
          </a:p>
          <a:p>
            <a:pPr marL="88900" lvl="0" algn="just">
              <a:buClr>
                <a:schemeClr val="dk1"/>
              </a:buClr>
              <a:buSzPts val="2200"/>
            </a:pPr>
            <a:r>
              <a:rPr lang="en-US" sz="2200" b="1" dirty="0">
                <a:latin typeface="Calibri" panose="020F0502020204030204" pitchFamily="34" charset="0"/>
                <a:cs typeface="Calibri" panose="020F0502020204030204" pitchFamily="34" charset="0"/>
              </a:rPr>
              <a:t>Identify key next steps </a:t>
            </a:r>
            <a:endParaRPr sz="2200" b="1"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l" rtl="0">
              <a:spcBef>
                <a:spcPts val="0"/>
              </a:spcBef>
              <a:spcAft>
                <a:spcPts val="1000"/>
              </a:spcAft>
              <a:buNone/>
            </a:pPr>
            <a:endParaRPr sz="3334" b="1" dirty="0">
              <a:solidFill>
                <a:schemeClr val="dk1"/>
              </a:solidFill>
              <a:latin typeface="Century"/>
              <a:ea typeface="Century"/>
              <a:cs typeface="Century"/>
              <a:sym typeface="Century"/>
            </a:endParaRPr>
          </a:p>
        </p:txBody>
      </p:sp>
      <p:sp>
        <p:nvSpPr>
          <p:cNvPr id="117" name="Google Shape;117;p1"/>
          <p:cNvSpPr txBox="1"/>
          <p:nvPr/>
        </p:nvSpPr>
        <p:spPr>
          <a:xfrm>
            <a:off x="1835825" y="4111638"/>
            <a:ext cx="7670100" cy="61753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00" b="1" dirty="0">
                <a:solidFill>
                  <a:schemeClr val="dk1"/>
                </a:solidFill>
                <a:latin typeface="Century"/>
                <a:ea typeface="Century"/>
                <a:cs typeface="Century"/>
                <a:sym typeface="Century"/>
              </a:rPr>
              <a:t>Motivation</a:t>
            </a:r>
            <a:endParaRPr sz="2200" dirty="0">
              <a:solidFill>
                <a:schemeClr val="dk1"/>
              </a:solidFill>
              <a:latin typeface="Calibri"/>
              <a:ea typeface="Calibri"/>
              <a:cs typeface="Calibri"/>
              <a:sym typeface="Calibri"/>
            </a:endParaRPr>
          </a:p>
          <a:p>
            <a:pPr lvl="0" algn="just">
              <a:spcBef>
                <a:spcPts val="1000"/>
              </a:spcBef>
              <a:buClr>
                <a:schemeClr val="dk1"/>
              </a:buClr>
            </a:pPr>
            <a:r>
              <a:rPr lang="en-US" sz="2200" b="1" dirty="0">
                <a:solidFill>
                  <a:schemeClr val="dk1"/>
                </a:solidFill>
                <a:latin typeface="Calibri"/>
                <a:ea typeface="Calibri"/>
                <a:cs typeface="Calibri"/>
                <a:sym typeface="Calibri"/>
              </a:rPr>
              <a:t>Background</a:t>
            </a:r>
          </a:p>
          <a:p>
            <a:pPr lvl="0" algn="just">
              <a:spcBef>
                <a:spcPts val="1000"/>
              </a:spcBef>
              <a:buClr>
                <a:schemeClr val="dk1"/>
              </a:buClr>
            </a:pPr>
            <a:r>
              <a:rPr lang="en-US" sz="2200" dirty="0">
                <a:solidFill>
                  <a:schemeClr val="dk1"/>
                </a:solidFill>
                <a:latin typeface="Calibri"/>
                <a:ea typeface="Calibri"/>
                <a:cs typeface="Calibri"/>
                <a:sym typeface="Calibri"/>
              </a:rPr>
              <a:t>Battery state of charge (SOC) cannot be measured directly in practice, and yet it is important to know in all transportation and grid applications. While complex models of batteries and equivalent circuit models (ECMs) offer more accurate results, approximations that can be applied to real batteries easily are used often. The simplest approximation is a constant efficiency value equal to the ratio of effective charge to input charge.</a:t>
            </a:r>
          </a:p>
          <a:p>
            <a:pPr lvl="0" algn="just">
              <a:spcBef>
                <a:spcPts val="1000"/>
              </a:spcBef>
              <a:buClr>
                <a:schemeClr val="dk1"/>
              </a:buClr>
            </a:pPr>
            <a:r>
              <a:rPr lang="en-US" sz="2200" b="1" dirty="0">
                <a:solidFill>
                  <a:schemeClr val="dk1"/>
                </a:solidFill>
                <a:latin typeface="Calibri"/>
                <a:ea typeface="Calibri"/>
                <a:cs typeface="Calibri"/>
                <a:sym typeface="Calibri"/>
              </a:rPr>
              <a:t>Key Questions</a:t>
            </a: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a:ea typeface="Century"/>
                <a:cs typeface="Calibri"/>
                <a:sym typeface="Calibri"/>
              </a:rPr>
              <a:t>How accurate is the approximation of a constant efficiency as the coefficient of charge or discharge current?</a:t>
            </a:r>
            <a:endParaRPr lang="en-US" sz="3334" dirty="0">
              <a:solidFill>
                <a:schemeClr val="dk1"/>
              </a:solidFill>
              <a:latin typeface="Century"/>
              <a:ea typeface="Century"/>
              <a:cs typeface="Calibri"/>
              <a:sym typeface="Century"/>
            </a:endParaRP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22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23359750" y="15892875"/>
            <a:ext cx="8046300" cy="5229699"/>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23799250" y="1635092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Bibliography</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dirty="0">
                <a:solidFill>
                  <a:schemeClr val="dk1"/>
                </a:solidFill>
                <a:latin typeface="Calibri"/>
                <a:ea typeface="Calibri"/>
                <a:cs typeface="Calibri"/>
                <a:sym typeface="Calibri"/>
              </a:rPr>
              <a:t>That one paper with piecewise efficiency model, and the sources for regulation / daily peak shifting data</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40" name="Google Shape;93;p1">
            <a:extLst>
              <a:ext uri="{FF2B5EF4-FFF2-40B4-BE49-F238E27FC236}">
                <a16:creationId xmlns:a16="http://schemas.microsoft.com/office/drawing/2014/main" id="{8D62FC65-65A8-4C77-865B-94AFF39CAFDF}"/>
              </a:ext>
            </a:extLst>
          </p:cNvPr>
          <p:cNvSpPr txBox="1"/>
          <p:nvPr/>
        </p:nvSpPr>
        <p:spPr>
          <a:xfrm>
            <a:off x="1835725" y="20387413"/>
            <a:ext cx="7670100" cy="430847"/>
          </a:xfrm>
          <a:prstGeom prst="rect">
            <a:avLst/>
          </a:prstGeom>
          <a:noFill/>
          <a:ln>
            <a:noFill/>
          </a:ln>
        </p:spPr>
        <p:txBody>
          <a:bodyPr spcFirstLastPara="1" wrap="square" lIns="91425" tIns="45700" rIns="91425" bIns="45700" anchor="t" anchorCtr="0">
            <a:spAutoFit/>
          </a:bodyPr>
          <a:lstStyle/>
          <a:p>
            <a:pPr lvl="0"/>
            <a:r>
              <a:rPr lang="en-US" sz="2200" dirty="0">
                <a:solidFill>
                  <a:schemeClr val="dk1"/>
                </a:solidFill>
                <a:latin typeface="Calibri"/>
                <a:ea typeface="Calibri"/>
                <a:cs typeface="Calibri"/>
                <a:sym typeface="Calibri"/>
              </a:rPr>
              <a:t>Put plots of input cycles here?</a:t>
            </a:r>
            <a:endParaRPr sz="2200" dirty="0"/>
          </a:p>
        </p:txBody>
      </p:sp>
      <p:sp>
        <p:nvSpPr>
          <p:cNvPr id="24" name="Google Shape;106;p1">
            <a:extLst>
              <a:ext uri="{FF2B5EF4-FFF2-40B4-BE49-F238E27FC236}">
                <a16:creationId xmlns:a16="http://schemas.microsoft.com/office/drawing/2014/main" id="{B663533A-093C-41C3-9D37-4C08A44E1E87}"/>
              </a:ext>
            </a:extLst>
          </p:cNvPr>
          <p:cNvSpPr txBox="1"/>
          <p:nvPr/>
        </p:nvSpPr>
        <p:spPr>
          <a:xfrm>
            <a:off x="11148650" y="5163450"/>
            <a:ext cx="10985100" cy="536244"/>
          </a:xfrm>
          <a:prstGeom prst="rect">
            <a:avLst/>
          </a:prstGeom>
          <a:noFill/>
          <a:ln>
            <a:noFill/>
          </a:ln>
        </p:spPr>
        <p:txBody>
          <a:bodyPr spcFirstLastPara="1" wrap="square" lIns="91425" tIns="45700" rIns="91425" bIns="45700" anchor="t" anchorCtr="0">
            <a:noAutofit/>
          </a:bodyPr>
          <a:lstStyle/>
          <a:p>
            <a:pPr lvl="0" algn="just"/>
            <a:r>
              <a:rPr lang="en-US" sz="2200" b="1" dirty="0">
                <a:solidFill>
                  <a:schemeClr val="dk1"/>
                </a:solidFill>
                <a:latin typeface="Calibri"/>
                <a:ea typeface="Calibri"/>
                <a:cs typeface="Calibri"/>
                <a:sym typeface="Calibri"/>
              </a:rPr>
              <a:t>Calculating efficiency terms</a:t>
            </a:r>
            <a:endParaRPr sz="2200" b="1" dirty="0"/>
          </a:p>
        </p:txBody>
      </p:sp>
      <p:pic>
        <p:nvPicPr>
          <p:cNvPr id="1028" name="Picture 4">
            <a:extLst>
              <a:ext uri="{FF2B5EF4-FFF2-40B4-BE49-F238E27FC236}">
                <a16:creationId xmlns:a16="http://schemas.microsoft.com/office/drawing/2014/main" id="{279F986A-FA9C-4D6C-88EF-92FDE837C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401" y="5765319"/>
            <a:ext cx="5131800" cy="2623468"/>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106;p1">
            <a:extLst>
              <a:ext uri="{FF2B5EF4-FFF2-40B4-BE49-F238E27FC236}">
                <a16:creationId xmlns:a16="http://schemas.microsoft.com/office/drawing/2014/main" id="{B65BB9C4-7CC0-4D18-8AA2-56406AF38BBA}"/>
              </a:ext>
            </a:extLst>
          </p:cNvPr>
          <p:cNvSpPr txBox="1"/>
          <p:nvPr/>
        </p:nvSpPr>
        <p:spPr>
          <a:xfrm>
            <a:off x="16809246" y="5699694"/>
            <a:ext cx="5543579" cy="2952240"/>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a:t>
            </a:r>
          </a:p>
          <a:p>
            <a:pPr lvl="0" algn="just"/>
            <a:r>
              <a:rPr lang="en-US" sz="2200" dirty="0">
                <a:solidFill>
                  <a:schemeClr val="dk1"/>
                </a:solidFill>
                <a:latin typeface="Calibri"/>
                <a:ea typeface="Calibri"/>
                <a:cs typeface="Calibri"/>
                <a:sym typeface="Calibri"/>
              </a:rPr>
              <a:t>1A charge and discharge rates at 1 hour each</a:t>
            </a:r>
          </a:p>
          <a:p>
            <a:pPr lvl="0" algn="just"/>
            <a:endParaRPr lang="en-US" sz="2200" dirty="0">
              <a:solidFill>
                <a:schemeClr val="dk1"/>
              </a:solidFill>
              <a:latin typeface="Calibri"/>
              <a:ea typeface="Calibri"/>
              <a:cs typeface="Calibri"/>
              <a:sym typeface="Calibri"/>
            </a:endParaRPr>
          </a:p>
          <a:p>
            <a:pPr lvl="0" algn="just"/>
            <a:r>
              <a:rPr lang="en-US" sz="2200" dirty="0">
                <a:solidFill>
                  <a:schemeClr val="dk1"/>
                </a:solidFill>
                <a:latin typeface="Calibri"/>
                <a:ea typeface="Calibri"/>
                <a:cs typeface="Calibri"/>
                <a:sym typeface="Calibri"/>
              </a:rPr>
              <a:t>Results:</a:t>
            </a:r>
          </a:p>
          <a:p>
            <a:pPr lvl="0" algn="just"/>
            <a:r>
              <a:rPr lang="en-US" sz="2200" dirty="0">
                <a:solidFill>
                  <a:schemeClr val="dk1"/>
                </a:solidFill>
                <a:latin typeface="Calibri"/>
                <a:ea typeface="Calibri"/>
                <a:cs typeface="Calibri"/>
                <a:sym typeface="Calibri"/>
              </a:rPr>
              <a:t>Charge efficiency: 0.9889</a:t>
            </a:r>
          </a:p>
          <a:p>
            <a:pPr lvl="0" algn="just"/>
            <a:r>
              <a:rPr lang="en-US" sz="2200" dirty="0">
                <a:solidFill>
                  <a:schemeClr val="dk1"/>
                </a:solidFill>
                <a:latin typeface="Calibri"/>
                <a:ea typeface="Calibri"/>
                <a:cs typeface="Calibri"/>
                <a:sym typeface="Calibri"/>
              </a:rPr>
              <a:t>Discharge efficiency: 0.9988 </a:t>
            </a:r>
          </a:p>
          <a:p>
            <a:pPr lvl="0" algn="just"/>
            <a:r>
              <a:rPr lang="en-US" sz="2200" dirty="0">
                <a:solidFill>
                  <a:schemeClr val="dk1"/>
                </a:solidFill>
                <a:latin typeface="Calibri"/>
                <a:ea typeface="Calibri"/>
                <a:cs typeface="Calibri"/>
                <a:sym typeface="Calibri"/>
              </a:rPr>
              <a:t>(or 1.001178 in SOC equation)</a:t>
            </a:r>
          </a:p>
        </p:txBody>
      </p:sp>
      <p:sp>
        <p:nvSpPr>
          <p:cNvPr id="28" name="Google Shape;106;p1">
            <a:extLst>
              <a:ext uri="{FF2B5EF4-FFF2-40B4-BE49-F238E27FC236}">
                <a16:creationId xmlns:a16="http://schemas.microsoft.com/office/drawing/2014/main" id="{1BC803BD-779D-4EBC-9186-029A4C22B094}"/>
              </a:ext>
            </a:extLst>
          </p:cNvPr>
          <p:cNvSpPr txBox="1"/>
          <p:nvPr/>
        </p:nvSpPr>
        <p:spPr>
          <a:xfrm>
            <a:off x="11148650" y="8660382"/>
            <a:ext cx="10985100" cy="536244"/>
          </a:xfrm>
          <a:prstGeom prst="rect">
            <a:avLst/>
          </a:prstGeom>
          <a:noFill/>
          <a:ln>
            <a:noFill/>
          </a:ln>
        </p:spPr>
        <p:txBody>
          <a:bodyPr spcFirstLastPara="1" wrap="square" lIns="91425" tIns="45700" rIns="91425" bIns="45700" anchor="t" anchorCtr="0">
            <a:noAutofit/>
          </a:bodyPr>
          <a:lstStyle/>
          <a:p>
            <a:pPr lvl="0" algn="just"/>
            <a:r>
              <a:rPr lang="en-US" sz="2200" b="1" dirty="0">
                <a:solidFill>
                  <a:schemeClr val="dk1"/>
                </a:solidFill>
                <a:latin typeface="Calibri"/>
                <a:ea typeface="Calibri"/>
                <a:cs typeface="Calibri"/>
                <a:sym typeface="Calibri"/>
              </a:rPr>
              <a:t>Evaluating accuracy: compare BDS to linear efficiency SOC prediction</a:t>
            </a:r>
            <a:endParaRPr sz="2200" b="1" dirty="0"/>
          </a:p>
        </p:txBody>
      </p:sp>
      <p:sp>
        <p:nvSpPr>
          <p:cNvPr id="31" name="Google Shape;106;p1">
            <a:extLst>
              <a:ext uri="{FF2B5EF4-FFF2-40B4-BE49-F238E27FC236}">
                <a16:creationId xmlns:a16="http://schemas.microsoft.com/office/drawing/2014/main" id="{8E75B4E0-2776-4C4F-8181-7906112A815C}"/>
              </a:ext>
            </a:extLst>
          </p:cNvPr>
          <p:cNvSpPr txBox="1"/>
          <p:nvPr/>
        </p:nvSpPr>
        <p:spPr>
          <a:xfrm>
            <a:off x="11128688" y="12420256"/>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daily peak shifting </a:t>
            </a:r>
          </a:p>
          <a:p>
            <a:pPr lvl="0" algn="just"/>
            <a:r>
              <a:rPr lang="en-US" sz="2200" dirty="0">
                <a:solidFill>
                  <a:schemeClr val="dk1"/>
                </a:solidFill>
                <a:latin typeface="Calibri"/>
                <a:ea typeface="Calibri"/>
                <a:cs typeface="Calibri"/>
                <a:sym typeface="Calibri"/>
              </a:rPr>
              <a:t>Results: Max residual 0.078% SOC, final residual 0.055% SOC</a:t>
            </a:r>
          </a:p>
        </p:txBody>
      </p:sp>
      <p:pic>
        <p:nvPicPr>
          <p:cNvPr id="2" name="Picture 1">
            <a:extLst>
              <a:ext uri="{FF2B5EF4-FFF2-40B4-BE49-F238E27FC236}">
                <a16:creationId xmlns:a16="http://schemas.microsoft.com/office/drawing/2014/main" id="{A16DEF6A-3AE7-4F3A-BE41-F34C3DDD971D}"/>
              </a:ext>
            </a:extLst>
          </p:cNvPr>
          <p:cNvPicPr>
            <a:picLocks noChangeAspect="1"/>
          </p:cNvPicPr>
          <p:nvPr/>
        </p:nvPicPr>
        <p:blipFill>
          <a:blip r:embed="rId5"/>
          <a:stretch>
            <a:fillRect/>
          </a:stretch>
        </p:blipFill>
        <p:spPr>
          <a:xfrm>
            <a:off x="10993977" y="9286924"/>
            <a:ext cx="5582180" cy="3175416"/>
          </a:xfrm>
          <a:prstGeom prst="rect">
            <a:avLst/>
          </a:prstGeom>
        </p:spPr>
      </p:pic>
      <p:pic>
        <p:nvPicPr>
          <p:cNvPr id="3" name="Picture 2">
            <a:extLst>
              <a:ext uri="{FF2B5EF4-FFF2-40B4-BE49-F238E27FC236}">
                <a16:creationId xmlns:a16="http://schemas.microsoft.com/office/drawing/2014/main" id="{60887439-E599-4903-A2C5-D5852C83121E}"/>
              </a:ext>
            </a:extLst>
          </p:cNvPr>
          <p:cNvPicPr>
            <a:picLocks noChangeAspect="1"/>
          </p:cNvPicPr>
          <p:nvPr/>
        </p:nvPicPr>
        <p:blipFill>
          <a:blip r:embed="rId6"/>
          <a:stretch>
            <a:fillRect/>
          </a:stretch>
        </p:blipFill>
        <p:spPr>
          <a:xfrm>
            <a:off x="16277642" y="9284066"/>
            <a:ext cx="5638476" cy="3168764"/>
          </a:xfrm>
          <a:prstGeom prst="rect">
            <a:avLst/>
          </a:prstGeom>
        </p:spPr>
      </p:pic>
      <p:sp>
        <p:nvSpPr>
          <p:cNvPr id="34" name="Google Shape;106;p1">
            <a:extLst>
              <a:ext uri="{FF2B5EF4-FFF2-40B4-BE49-F238E27FC236}">
                <a16:creationId xmlns:a16="http://schemas.microsoft.com/office/drawing/2014/main" id="{17DEAA5F-8A08-45F2-9C42-173E09B446C9}"/>
              </a:ext>
            </a:extLst>
          </p:cNvPr>
          <p:cNvSpPr txBox="1"/>
          <p:nvPr/>
        </p:nvSpPr>
        <p:spPr>
          <a:xfrm>
            <a:off x="11096795" y="16266921"/>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regulation D signal</a:t>
            </a:r>
          </a:p>
          <a:p>
            <a:pPr lvl="0" algn="just"/>
            <a:r>
              <a:rPr lang="en-US" sz="2200" dirty="0">
                <a:solidFill>
                  <a:schemeClr val="dk1"/>
                </a:solidFill>
                <a:latin typeface="Calibri"/>
                <a:ea typeface="Calibri"/>
                <a:cs typeface="Calibri"/>
                <a:sym typeface="Calibri"/>
              </a:rPr>
              <a:t>Results: Max residual -0.16% SOC, final residual -0.065% SOC</a:t>
            </a:r>
          </a:p>
        </p:txBody>
      </p:sp>
      <p:pic>
        <p:nvPicPr>
          <p:cNvPr id="5" name="Picture 4" descr="A group of people on a map&#10;&#10;Description automatically generated">
            <a:extLst>
              <a:ext uri="{FF2B5EF4-FFF2-40B4-BE49-F238E27FC236}">
                <a16:creationId xmlns:a16="http://schemas.microsoft.com/office/drawing/2014/main" id="{DE29D0FC-9CF8-47C0-885F-5C0B88B7FCB8}"/>
              </a:ext>
            </a:extLst>
          </p:cNvPr>
          <p:cNvPicPr>
            <a:picLocks noChangeAspect="1"/>
          </p:cNvPicPr>
          <p:nvPr/>
        </p:nvPicPr>
        <p:blipFill>
          <a:blip r:embed="rId7"/>
          <a:stretch>
            <a:fillRect/>
          </a:stretch>
        </p:blipFill>
        <p:spPr>
          <a:xfrm>
            <a:off x="16368758" y="13298323"/>
            <a:ext cx="5547360" cy="2991192"/>
          </a:xfrm>
          <a:prstGeom prst="rect">
            <a:avLst/>
          </a:prstGeom>
        </p:spPr>
      </p:pic>
      <p:pic>
        <p:nvPicPr>
          <p:cNvPr id="7" name="Picture 6" descr="A group of people on a map&#10;&#10;Description automatically generated">
            <a:extLst>
              <a:ext uri="{FF2B5EF4-FFF2-40B4-BE49-F238E27FC236}">
                <a16:creationId xmlns:a16="http://schemas.microsoft.com/office/drawing/2014/main" id="{5383F4BC-80CE-463E-9A31-05A056BA8505}"/>
              </a:ext>
            </a:extLst>
          </p:cNvPr>
          <p:cNvPicPr>
            <a:picLocks noChangeAspect="1"/>
          </p:cNvPicPr>
          <p:nvPr/>
        </p:nvPicPr>
        <p:blipFill>
          <a:blip r:embed="rId8"/>
          <a:stretch>
            <a:fillRect/>
          </a:stretch>
        </p:blipFill>
        <p:spPr>
          <a:xfrm>
            <a:off x="10993977" y="13303359"/>
            <a:ext cx="5465922" cy="2981121"/>
          </a:xfrm>
          <a:prstGeom prst="rect">
            <a:avLst/>
          </a:prstGeom>
        </p:spPr>
      </p:pic>
      <p:sp>
        <p:nvSpPr>
          <p:cNvPr id="41" name="Google Shape;106;p1">
            <a:extLst>
              <a:ext uri="{FF2B5EF4-FFF2-40B4-BE49-F238E27FC236}">
                <a16:creationId xmlns:a16="http://schemas.microsoft.com/office/drawing/2014/main" id="{702F42DD-8732-41FA-BC40-B18F7B8852E8}"/>
              </a:ext>
            </a:extLst>
          </p:cNvPr>
          <p:cNvSpPr txBox="1"/>
          <p:nvPr/>
        </p:nvSpPr>
        <p:spPr>
          <a:xfrm>
            <a:off x="11128688" y="20179050"/>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less smooth regulation D signal</a:t>
            </a:r>
          </a:p>
          <a:p>
            <a:pPr lvl="0" algn="just"/>
            <a:r>
              <a:rPr lang="en-US" sz="2200" dirty="0">
                <a:solidFill>
                  <a:schemeClr val="dk1"/>
                </a:solidFill>
                <a:latin typeface="Calibri"/>
                <a:ea typeface="Calibri"/>
                <a:cs typeface="Calibri"/>
                <a:sym typeface="Calibri"/>
              </a:rPr>
              <a:t>Results: Max residual -0.16% SOC, final residual -0.065% SOC</a:t>
            </a:r>
          </a:p>
        </p:txBody>
      </p:sp>
      <p:pic>
        <p:nvPicPr>
          <p:cNvPr id="9" name="Picture 8" descr="A group of people on a map&#10;&#10;Description automatically generated">
            <a:extLst>
              <a:ext uri="{FF2B5EF4-FFF2-40B4-BE49-F238E27FC236}">
                <a16:creationId xmlns:a16="http://schemas.microsoft.com/office/drawing/2014/main" id="{7E1EC87B-DD79-4C8C-86C2-12797FA5FFB0}"/>
              </a:ext>
            </a:extLst>
          </p:cNvPr>
          <p:cNvPicPr>
            <a:picLocks noChangeAspect="1"/>
          </p:cNvPicPr>
          <p:nvPr/>
        </p:nvPicPr>
        <p:blipFill>
          <a:blip r:embed="rId9"/>
          <a:stretch>
            <a:fillRect/>
          </a:stretch>
        </p:blipFill>
        <p:spPr>
          <a:xfrm>
            <a:off x="16459200" y="17170666"/>
            <a:ext cx="5504815" cy="3077265"/>
          </a:xfrm>
          <a:prstGeom prst="rect">
            <a:avLst/>
          </a:prstGeom>
        </p:spPr>
      </p:pic>
      <p:pic>
        <p:nvPicPr>
          <p:cNvPr id="11" name="Picture 10" descr="A close up of a map&#10;&#10;Description automatically generated">
            <a:extLst>
              <a:ext uri="{FF2B5EF4-FFF2-40B4-BE49-F238E27FC236}">
                <a16:creationId xmlns:a16="http://schemas.microsoft.com/office/drawing/2014/main" id="{D975E7A9-915B-4B53-AEAB-CF0848367220}"/>
              </a:ext>
            </a:extLst>
          </p:cNvPr>
          <p:cNvPicPr>
            <a:picLocks noChangeAspect="1"/>
          </p:cNvPicPr>
          <p:nvPr/>
        </p:nvPicPr>
        <p:blipFill>
          <a:blip r:embed="rId10"/>
          <a:stretch>
            <a:fillRect/>
          </a:stretch>
        </p:blipFill>
        <p:spPr>
          <a:xfrm>
            <a:off x="10984403" y="17178245"/>
            <a:ext cx="5485069" cy="30696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472</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vt:lpstr>
      <vt:lpstr>Helvetica Neue</vt:lpstr>
      <vt:lpstr>Office Theme</vt:lpstr>
      <vt:lpstr>Simple Efficiency Models for Battery Cell State of Charge Estimation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11</cp:revision>
  <dcterms:created xsi:type="dcterms:W3CDTF">2019-06-04T16:42:55Z</dcterms:created>
  <dcterms:modified xsi:type="dcterms:W3CDTF">2019-12-03T22:12:05Z</dcterms:modified>
</cp:coreProperties>
</file>