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80" r:id="rId3"/>
    <p:sldId id="311" r:id="rId4"/>
    <p:sldId id="317" r:id="rId5"/>
    <p:sldId id="312" r:id="rId6"/>
    <p:sldId id="313" r:id="rId7"/>
    <p:sldId id="326" r:id="rId8"/>
    <p:sldId id="315" r:id="rId9"/>
    <p:sldId id="325" r:id="rId10"/>
    <p:sldId id="261" r:id="rId11"/>
    <p:sldId id="327" r:id="rId12"/>
    <p:sldId id="323" r:id="rId13"/>
    <p:sldId id="324" r:id="rId14"/>
    <p:sldId id="322" r:id="rId15"/>
    <p:sldId id="302" r:id="rId16"/>
    <p:sldId id="329" r:id="rId17"/>
    <p:sldId id="330" r:id="rId18"/>
    <p:sldId id="308" r:id="rId19"/>
    <p:sldId id="309" r:id="rId20"/>
    <p:sldId id="276" r:id="rId21"/>
    <p:sldId id="328" r:id="rId22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0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84" y="864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29/03/2017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29/03/2017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29/03/2017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29/03/2017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29/03/2017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29/03/2017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29/03/2017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29/03/2017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29/03/2017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29/03/2017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29/03/2017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5DAA5-6BE2-467A-90B2-00E985D86198}" type="datetimeFigureOut">
              <a:rPr lang="en-AU" smtClean="0"/>
              <a:pPr/>
              <a:t>29/03/2017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INVEST_(mnemonic)#Negotiable" TargetMode="External"/><Relationship Id="rId7" Type="http://schemas.openxmlformats.org/officeDocument/2006/relationships/hyperlink" Target="https://en.wikipedia.org/wiki/INVEST_(mnemonic)#Testable" TargetMode="External"/><Relationship Id="rId2" Type="http://schemas.openxmlformats.org/officeDocument/2006/relationships/hyperlink" Target="https://en.wikipedia.org/wiki/INVEST_(mnemonic)#Independen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INVEST_(mnemonic)#Small" TargetMode="External"/><Relationship Id="rId5" Type="http://schemas.openxmlformats.org/officeDocument/2006/relationships/hyperlink" Target="https://en.wikipedia.org/wiki/INVEST_(mnemonic)#Estimable" TargetMode="External"/><Relationship Id="rId4" Type="http://schemas.openxmlformats.org/officeDocument/2006/relationships/hyperlink" Target="https://en.wikipedia.org/wiki/INVEST_(mnemonic)#Valuable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215" y="867509"/>
            <a:ext cx="9585570" cy="5258656"/>
          </a:xfrm>
        </p:spPr>
        <p:txBody>
          <a:bodyPr>
            <a:normAutofit/>
          </a:bodyPr>
          <a:lstStyle/>
          <a:p>
            <a:pPr marL="0" indent="0">
              <a:spcBef>
                <a:spcPts val="900"/>
              </a:spcBef>
              <a:buNone/>
            </a:pPr>
            <a:r>
              <a:rPr lang="en-AU" sz="2000" u="sng" dirty="0"/>
              <a:t>Role 1</a:t>
            </a:r>
            <a:r>
              <a:rPr lang="en-AU" sz="2000" dirty="0"/>
              <a:t> – Brief description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en-AU" sz="2000" u="sng" dirty="0"/>
              <a:t>Role 2</a:t>
            </a:r>
            <a:r>
              <a:rPr lang="en-AU" sz="2000" dirty="0"/>
              <a:t> – Brief description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101505" y="109410"/>
            <a:ext cx="9691171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System Roles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60215" y="3017520"/>
            <a:ext cx="730213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Priority Method To Include:</a:t>
            </a:r>
          </a:p>
          <a:p>
            <a:r>
              <a:rPr lang="en-AU" sz="2000" b="1" dirty="0"/>
              <a:t>M</a:t>
            </a:r>
            <a:r>
              <a:rPr lang="en-AU" sz="2000" dirty="0"/>
              <a:t>ust Have: </a:t>
            </a:r>
            <a:r>
              <a:rPr lang="en-AU" dirty="0"/>
              <a:t>requirements labelled as </a:t>
            </a:r>
            <a:r>
              <a:rPr lang="en-AU" i="1" dirty="0"/>
              <a:t>Must have</a:t>
            </a:r>
            <a:r>
              <a:rPr lang="en-AU" dirty="0"/>
              <a:t> are critical to the current 	    delivery in order for it to be a success.</a:t>
            </a:r>
          </a:p>
          <a:p>
            <a:r>
              <a:rPr lang="en-AU" b="1" dirty="0"/>
              <a:t>o</a:t>
            </a:r>
          </a:p>
          <a:p>
            <a:r>
              <a:rPr lang="en-AU" sz="2000" b="1" dirty="0"/>
              <a:t>S</a:t>
            </a:r>
            <a:r>
              <a:rPr lang="en-AU" sz="2000" dirty="0"/>
              <a:t>hould Have: </a:t>
            </a:r>
            <a:r>
              <a:rPr lang="en-AU" dirty="0"/>
              <a:t>Requirements labelled as </a:t>
            </a:r>
            <a:r>
              <a:rPr lang="en-AU" i="1" dirty="0"/>
              <a:t>Should have</a:t>
            </a:r>
            <a:r>
              <a:rPr lang="en-AU" dirty="0"/>
              <a:t> are important but not 	       necessary for delivery in the current delivery.</a:t>
            </a:r>
          </a:p>
          <a:p>
            <a:r>
              <a:rPr lang="en-AU" sz="2000" b="1" dirty="0"/>
              <a:t>C</a:t>
            </a:r>
            <a:r>
              <a:rPr lang="en-AU" sz="2000" dirty="0"/>
              <a:t>ould Have: </a:t>
            </a:r>
            <a:r>
              <a:rPr lang="en-AU" dirty="0"/>
              <a:t>Requirements labelled as </a:t>
            </a:r>
            <a:r>
              <a:rPr lang="en-AU" i="1" dirty="0"/>
              <a:t>Could have</a:t>
            </a:r>
            <a:r>
              <a:rPr lang="en-AU" dirty="0"/>
              <a:t> are desirable but not 	     necessary.</a:t>
            </a:r>
            <a:endParaRPr lang="en-AU" b="1" dirty="0"/>
          </a:p>
          <a:p>
            <a:r>
              <a:rPr lang="en-AU" b="1" dirty="0"/>
              <a:t>o</a:t>
            </a:r>
          </a:p>
          <a:p>
            <a:r>
              <a:rPr lang="en-AU" sz="2000" b="1" dirty="0"/>
              <a:t>W</a:t>
            </a:r>
            <a:r>
              <a:rPr lang="en-AU" sz="2000" dirty="0"/>
              <a:t>on’t have: </a:t>
            </a:r>
            <a:r>
              <a:rPr lang="en-AU" dirty="0"/>
              <a:t>Requirements </a:t>
            </a:r>
            <a:r>
              <a:rPr lang="en-AU" dirty="0" err="1"/>
              <a:t>labeled</a:t>
            </a:r>
            <a:r>
              <a:rPr lang="en-AU" dirty="0"/>
              <a:t> as </a:t>
            </a:r>
            <a:r>
              <a:rPr lang="en-AU" i="1" dirty="0"/>
              <a:t>Won't have</a:t>
            </a:r>
            <a:r>
              <a:rPr lang="en-AU" dirty="0"/>
              <a:t> </a:t>
            </a:r>
            <a:r>
              <a:rPr lang="en-AU" dirty="0" err="1"/>
              <a:t>have</a:t>
            </a:r>
            <a:r>
              <a:rPr lang="en-AU" dirty="0"/>
              <a:t> been agreed by 	     stakeholders as the least-critical, lowest-payback items, or not 	     appropriate at that time.</a:t>
            </a:r>
            <a:endParaRPr lang="en-AU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</a:t>
            </a:r>
            <a:r>
              <a:rPr lang="en-AU" sz="2000" dirty="0" smtClean="0">
                <a:solidFill>
                  <a:schemeClr val="tx1"/>
                </a:solidFill>
              </a:rPr>
              <a:t>8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View Property Information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dirty="0">
                <a:solidFill>
                  <a:schemeClr val="tx1"/>
                </a:solidFill>
              </a:rPr>
              <a:t>As a prospective tenant I want to be able to see how many of each type of room is in the property so that I can see if it will accommodate my family’s needs.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29"/>
            <a:ext cx="9828000" cy="18126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d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Acceptance Criteria: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Information on property page and in searches showing number of rooms and room types.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tx1"/>
                </a:solidFill>
              </a:rPr>
              <a:t>Potential room types include; bathrooms, bedrooms, kitchen, dining, carports, laundry and toilets.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 Small image or font-based icons could be used to represent some of this information.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323562"/>
            <a:ext cx="9828000" cy="1425028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Google Maps window with pin on property address – (movable window?)</a:t>
            </a:r>
            <a:endParaRPr lang="en-AU" sz="2000" dirty="0">
              <a:solidFill>
                <a:schemeClr val="tx1"/>
              </a:solidFill>
            </a:endParaRPr>
          </a:p>
          <a:p>
            <a:pPr marL="179388" indent="-179388">
              <a:buFont typeface="Arial" pitchFamily="34" charset="0"/>
              <a:buChar char="•"/>
            </a:pPr>
            <a:r>
              <a:rPr lang="en-AU" dirty="0">
                <a:solidFill>
                  <a:schemeClr val="tx1"/>
                </a:solidFill>
              </a:rPr>
              <a:t>Providing the  total area of the property could also be included.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fontawesome.io provides some good icons</a:t>
            </a:r>
          </a:p>
          <a:p>
            <a:pPr marL="179388" indent="-179388">
              <a:buFont typeface="Arial" pitchFamily="34" charset="0"/>
              <a:buChar char="•"/>
            </a:pPr>
            <a:endParaRPr lang="en-AU" dirty="0">
              <a:solidFill>
                <a:schemeClr val="tx1"/>
              </a:solidFill>
            </a:endParaRPr>
          </a:p>
          <a:p>
            <a:pPr marL="179388" indent="-179388">
              <a:buFont typeface="Arial" pitchFamily="34" charset="0"/>
              <a:buChar char="•"/>
            </a:pP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69694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</a:t>
            </a:r>
            <a:r>
              <a:rPr lang="en-AU" sz="2000" dirty="0">
                <a:solidFill>
                  <a:schemeClr val="tx1"/>
                </a:solidFill>
              </a:rPr>
              <a:t>9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Property Comparison</a:t>
            </a: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dirty="0">
                <a:solidFill>
                  <a:schemeClr val="tx1"/>
                </a:solidFill>
              </a:rPr>
              <a:t>As a prospective tenant I want to be able to compare what services, features and other basic information is offered by other properties so that I can see if it will accommodate my family’s needs.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d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Acceptance Criteria: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tx1"/>
                </a:solidFill>
              </a:rPr>
              <a:t>information should include </a:t>
            </a:r>
            <a:r>
              <a:rPr lang="en-US" dirty="0">
                <a:solidFill>
                  <a:schemeClr val="tx1"/>
                </a:solidFill>
              </a:rPr>
              <a:t>water, gas, electricity and internet services that are available in addition to whether furnishing is provided and what the weekly or fortnightly rent pricing 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Allow users to save property listings they are interested in for comparison later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Use the same icon in navigation bar to the one used to save each listing</a:t>
            </a:r>
          </a:p>
          <a:p>
            <a:pPr marL="179388" indent="-179388">
              <a:buFont typeface="Arial" pitchFamily="34" charset="0"/>
              <a:buChar char="•"/>
            </a:pP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Small image or font-based icons could be used to represent some of this information. (fontawesome.io provides some good icons)</a:t>
            </a:r>
            <a:endParaRPr lang="en-AU" dirty="0">
              <a:solidFill>
                <a:schemeClr val="tx1"/>
              </a:solidFill>
            </a:endParaRPr>
          </a:p>
          <a:p>
            <a:pPr marL="179388" indent="-179388">
              <a:buFont typeface="Arial" pitchFamily="34" charset="0"/>
              <a:buChar char="•"/>
            </a:pP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38726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</a:t>
            </a:r>
            <a:r>
              <a:rPr lang="en-AU" sz="2000" dirty="0" smtClean="0">
                <a:solidFill>
                  <a:schemeClr val="tx1"/>
                </a:solidFill>
              </a:rPr>
              <a:t>10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Make a Booking</a:t>
            </a: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dirty="0">
                <a:solidFill>
                  <a:schemeClr val="tx1"/>
                </a:solidFill>
              </a:rPr>
              <a:t>As a prospective tenant I want to be able to secure my booking online for convenience and speed.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d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Acceptance Criteria: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Cannot overlap bookings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Display available times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Update availabilities (in real time)</a:t>
            </a:r>
            <a:endParaRPr lang="en-AU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Calendar/ date functions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A booking should not be able to be made at the same time</a:t>
            </a:r>
          </a:p>
        </p:txBody>
      </p:sp>
    </p:spTree>
    <p:extLst>
      <p:ext uri="{BB962C8B-B14F-4D97-AF65-F5344CB8AC3E}">
        <p14:creationId xmlns:p14="http://schemas.microsoft.com/office/powerpoint/2010/main" val="56890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</a:t>
            </a:r>
            <a:r>
              <a:rPr lang="en-AU" sz="2000" dirty="0" smtClean="0">
                <a:solidFill>
                  <a:schemeClr val="tx1"/>
                </a:solidFill>
              </a:rPr>
              <a:t>11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Terms and Conditions</a:t>
            </a: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dirty="0">
                <a:solidFill>
                  <a:schemeClr val="tx1"/>
                </a:solidFill>
              </a:rPr>
              <a:t>As a property owner, I want tenants to be able to agree to the appropriate terms and conditions before accepting a contract.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d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Acceptance Criteria: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Terms and conditions pop-up form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Checkbox to indicate they have read the terms and conditions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Agree button only visible after scrolling to the bottom</a:t>
            </a:r>
          </a:p>
          <a:p>
            <a:pPr marL="179388" indent="-179388">
              <a:buFont typeface="Arial" pitchFamily="34" charset="0"/>
              <a:buChar char="•"/>
            </a:pP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Acceptance must be final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Reload of page shouldn’t affect agreement</a:t>
            </a:r>
          </a:p>
        </p:txBody>
      </p:sp>
    </p:spTree>
    <p:extLst>
      <p:ext uri="{BB962C8B-B14F-4D97-AF65-F5344CB8AC3E}">
        <p14:creationId xmlns:p14="http://schemas.microsoft.com/office/powerpoint/2010/main" val="11003038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</a:t>
            </a:r>
            <a:r>
              <a:rPr lang="en-AU" sz="2000" dirty="0" smtClean="0">
                <a:solidFill>
                  <a:schemeClr val="tx1"/>
                </a:solidFill>
              </a:rPr>
              <a:t>12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Booking Modifications</a:t>
            </a: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dirty="0">
                <a:solidFill>
                  <a:schemeClr val="tx1"/>
                </a:solidFill>
              </a:rPr>
              <a:t>As a prospective tenant, I want to be able to update my booking details, so that I can reschedule or back out if I change my mind.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d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Acceptance Criteria: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Link to the available times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Cancel booking button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Modify booking button</a:t>
            </a:r>
            <a:endParaRPr lang="en-AU" dirty="0">
              <a:solidFill>
                <a:schemeClr val="tx1"/>
              </a:solidFill>
            </a:endParaRPr>
          </a:p>
          <a:p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Are you sure? Y/N Pop up box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Calendar/Date class</a:t>
            </a:r>
          </a:p>
        </p:txBody>
      </p:sp>
    </p:spTree>
    <p:extLst>
      <p:ext uri="{BB962C8B-B14F-4D97-AF65-F5344CB8AC3E}">
        <p14:creationId xmlns:p14="http://schemas.microsoft.com/office/powerpoint/2010/main" val="9201839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</a:t>
            </a:r>
            <a:r>
              <a:rPr lang="en-AU" sz="2000" dirty="0" smtClean="0">
                <a:solidFill>
                  <a:schemeClr val="tx1"/>
                </a:solidFill>
              </a:rPr>
              <a:t>13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Property View Counter</a:t>
            </a: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dirty="0">
                <a:solidFill>
                  <a:schemeClr val="tx1"/>
                </a:solidFill>
              </a:rPr>
              <a:t>As a property owner I want to know if there is any activity on my property listings so that I can know if the listing is effective.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d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Acceptance Criteria: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View-Counter on listings pages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Counter visible by property owners and admin only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Do not increment counter when admin, owners or staff view the page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page reloads should also not affect the counter</a:t>
            </a:r>
          </a:p>
        </p:txBody>
      </p:sp>
    </p:spTree>
    <p:extLst>
      <p:ext uri="{BB962C8B-B14F-4D97-AF65-F5344CB8AC3E}">
        <p14:creationId xmlns:p14="http://schemas.microsoft.com/office/powerpoint/2010/main" val="3401101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</a:t>
            </a:r>
            <a:r>
              <a:rPr lang="en-AU" sz="2000" dirty="0" smtClean="0">
                <a:solidFill>
                  <a:schemeClr val="tx1"/>
                </a:solidFill>
              </a:rPr>
              <a:t>14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Star Rating System</a:t>
            </a: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dirty="0">
                <a:solidFill>
                  <a:schemeClr val="tx1"/>
                </a:solidFill>
              </a:rPr>
              <a:t>As a prospective tenant I want a rating system for property listings so that I can get a better understanding of a house’s value. 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d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Acceptance Criteria: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 rating system which will allow previous tenants to rate properties using stars, i.e. (one star for bad, five stars for great)</a:t>
            </a:r>
            <a:endParaRPr lang="en-AU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Moderation required – mandatory comments and explanation of rating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Required admin approval.</a:t>
            </a:r>
            <a:endParaRPr lang="en-AU" dirty="0">
              <a:solidFill>
                <a:schemeClr val="tx1"/>
              </a:solidFill>
            </a:endParaRPr>
          </a:p>
          <a:p>
            <a:pPr marL="179388" indent="-179388">
              <a:buFont typeface="Arial" pitchFamily="34" charset="0"/>
              <a:buChar char="•"/>
            </a:pP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The star system is linear from a min of one to a max of five.</a:t>
            </a:r>
          </a:p>
          <a:p>
            <a:pPr marL="179388" indent="-179388">
              <a:buFont typeface="Arial" pitchFamily="34" charset="0"/>
              <a:buChar char="•"/>
            </a:pPr>
            <a:endParaRPr lang="en-AU" sz="2000" dirty="0">
              <a:solidFill>
                <a:schemeClr val="tx1"/>
              </a:solidFill>
            </a:endParaRPr>
          </a:p>
          <a:p>
            <a:pPr marL="179388" indent="-179388">
              <a:buFont typeface="Arial" pitchFamily="34" charset="0"/>
              <a:buChar char="•"/>
            </a:pP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00614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</a:t>
            </a:r>
            <a:r>
              <a:rPr lang="en-AU" sz="2000" dirty="0" smtClean="0">
                <a:solidFill>
                  <a:schemeClr val="tx1"/>
                </a:solidFill>
              </a:rPr>
              <a:t>15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Social Media Links</a:t>
            </a: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dirty="0">
                <a:solidFill>
                  <a:schemeClr val="tx1"/>
                </a:solidFill>
              </a:rPr>
              <a:t>As a prospective tenant I want to share property information on social media (e.g. Facebook, Twitter) so I can get feedback from friends and family.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d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Acceptance Criteria: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Facebook/Twitter Integration.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Allow users to share listings and reviews publicly.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Business social media accounts for the connected social media sites.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>
              <a:solidFill>
                <a:schemeClr val="tx1"/>
              </a:solidFill>
            </a:endParaRPr>
          </a:p>
          <a:p>
            <a:pPr marL="179388" indent="-179388">
              <a:buFont typeface="Arial" pitchFamily="34" charset="0"/>
              <a:buChar char="•"/>
            </a:pP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Many social media sites offer their own code for implementation.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FontAwesome.io provides good symbols for this purpose.</a:t>
            </a:r>
          </a:p>
        </p:txBody>
      </p:sp>
    </p:spTree>
    <p:extLst>
      <p:ext uri="{BB962C8B-B14F-4D97-AF65-F5344CB8AC3E}">
        <p14:creationId xmlns:p14="http://schemas.microsoft.com/office/powerpoint/2010/main" val="41537911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</a:t>
            </a:r>
            <a:r>
              <a:rPr lang="en-AU" sz="2000" dirty="0" smtClean="0">
                <a:solidFill>
                  <a:schemeClr val="tx1"/>
                </a:solidFill>
              </a:rPr>
              <a:t>16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Encryption of Information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dirty="0">
                <a:solidFill>
                  <a:schemeClr val="tx1"/>
                </a:solidFill>
              </a:rPr>
              <a:t>As a property owner I want to ensure that my information is secure when handling sensitive information.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d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Acceptance Criteria: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E-mail and personal information encryption.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tx1"/>
                </a:solidFill>
              </a:rPr>
              <a:t>Passwords should be stored as salted hashes.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tx1"/>
                </a:solidFill>
              </a:rPr>
              <a:t>No sensitive information stored in databases as plaintext.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In a live environment security features would need to be regularly updated.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Storing passwords as hashes would require email verification to regain lost accounts as passwords could not be recovered.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52168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</a:t>
            </a:r>
            <a:r>
              <a:rPr lang="en-AU" sz="2000" dirty="0" smtClean="0">
                <a:solidFill>
                  <a:schemeClr val="tx1"/>
                </a:solidFill>
              </a:rPr>
              <a:t>17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Secure Password Reset</a:t>
            </a: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dirty="0">
                <a:solidFill>
                  <a:schemeClr val="tx1"/>
                </a:solidFill>
              </a:rPr>
              <a:t>As a tenant I want to be able to change my password and connected email so that I can ensure my information is secure.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d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Acceptance Criteria: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Users can change their password through secure means</a:t>
            </a:r>
            <a:endParaRPr lang="en-AU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Password cannot be stored in plaintext (encryption)</a:t>
            </a:r>
            <a:endParaRPr lang="en-AU" dirty="0">
              <a:solidFill>
                <a:schemeClr val="tx1"/>
              </a:solidFill>
            </a:endParaRP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users can apply to reclaim their accounts if stolen.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The current standard practice for password recovery is to send a verification code to the user’s email which can then be used to change the password.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Applications to reclaim accounts must be overseen by a suitable staff member.</a:t>
            </a:r>
          </a:p>
        </p:txBody>
      </p:sp>
    </p:spTree>
    <p:extLst>
      <p:ext uri="{BB962C8B-B14F-4D97-AF65-F5344CB8AC3E}">
        <p14:creationId xmlns:p14="http://schemas.microsoft.com/office/powerpoint/2010/main" val="4139060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6082243"/>
              </p:ext>
            </p:extLst>
          </p:nvPr>
        </p:nvGraphicFramePr>
        <p:xfrm>
          <a:off x="912716" y="2431838"/>
          <a:ext cx="7160130" cy="4216872"/>
        </p:xfrm>
        <a:graphic>
          <a:graphicData uri="http://schemas.openxmlformats.org/drawingml/2006/table">
            <a:tbl>
              <a:tblPr/>
              <a:tblGrid>
                <a:gridCol w="2386710">
                  <a:extLst>
                    <a:ext uri="{9D8B030D-6E8A-4147-A177-3AD203B41FA5}">
                      <a16:colId xmlns:a16="http://schemas.microsoft.com/office/drawing/2014/main" val="4227752072"/>
                    </a:ext>
                  </a:extLst>
                </a:gridCol>
                <a:gridCol w="2386710">
                  <a:extLst>
                    <a:ext uri="{9D8B030D-6E8A-4147-A177-3AD203B41FA5}">
                      <a16:colId xmlns:a16="http://schemas.microsoft.com/office/drawing/2014/main" val="3236106017"/>
                    </a:ext>
                  </a:extLst>
                </a:gridCol>
                <a:gridCol w="2386710">
                  <a:extLst>
                    <a:ext uri="{9D8B030D-6E8A-4147-A177-3AD203B41FA5}">
                      <a16:colId xmlns:a16="http://schemas.microsoft.com/office/drawing/2014/main" val="3392291262"/>
                    </a:ext>
                  </a:extLst>
                </a:gridCol>
              </a:tblGrid>
              <a:tr h="184414">
                <a:tc>
                  <a:txBody>
                    <a:bodyPr/>
                    <a:lstStyle/>
                    <a:p>
                      <a:pPr algn="ctr"/>
                      <a:r>
                        <a:rPr lang="en-AU" sz="1300">
                          <a:effectLst/>
                        </a:rPr>
                        <a:t>Letter</a:t>
                      </a:r>
                    </a:p>
                  </a:txBody>
                  <a:tcPr marL="64657" marR="64657" marT="32328" marB="3232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300">
                          <a:effectLst/>
                        </a:rPr>
                        <a:t>Meaning</a:t>
                      </a:r>
                    </a:p>
                  </a:txBody>
                  <a:tcPr marL="64657" marR="64657" marT="32328" marB="3232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300">
                          <a:effectLst/>
                        </a:rPr>
                        <a:t>Description</a:t>
                      </a:r>
                    </a:p>
                  </a:txBody>
                  <a:tcPr marL="64657" marR="64657" marT="32328" marB="3232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940399"/>
                  </a:ext>
                </a:extLst>
              </a:tr>
              <a:tr h="601531">
                <a:tc>
                  <a:txBody>
                    <a:bodyPr/>
                    <a:lstStyle/>
                    <a:p>
                      <a:r>
                        <a:rPr lang="en-AU" sz="1300" b="1">
                          <a:effectLst/>
                        </a:rPr>
                        <a:t>I</a:t>
                      </a:r>
                      <a:endParaRPr lang="en-AU" sz="1300">
                        <a:effectLst/>
                      </a:endParaRPr>
                    </a:p>
                  </a:txBody>
                  <a:tcPr marL="64657" marR="64657" marT="32328" marB="3232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300" u="none" strike="noStrike">
                          <a:solidFill>
                            <a:srgbClr val="0B0080"/>
                          </a:solidFill>
                          <a:effectLst/>
                          <a:hlinkClick r:id="rId2"/>
                        </a:rPr>
                        <a:t>Independent</a:t>
                      </a:r>
                      <a:endParaRPr lang="en-AU" sz="1300">
                        <a:effectLst/>
                      </a:endParaRPr>
                    </a:p>
                  </a:txBody>
                  <a:tcPr marL="64657" marR="64657" marT="32328" marB="3232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300" dirty="0">
                          <a:effectLst/>
                        </a:rPr>
                        <a:t>The PBI should be self-contained, in a way that there is no inherent dependency on another PBI.</a:t>
                      </a:r>
                    </a:p>
                  </a:txBody>
                  <a:tcPr marL="64657" marR="64657" marT="32328" marB="3232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7882582"/>
                  </a:ext>
                </a:extLst>
              </a:tr>
              <a:tr h="462492">
                <a:tc>
                  <a:txBody>
                    <a:bodyPr/>
                    <a:lstStyle/>
                    <a:p>
                      <a:r>
                        <a:rPr lang="en-AU" sz="1300" b="1">
                          <a:effectLst/>
                        </a:rPr>
                        <a:t>N</a:t>
                      </a:r>
                      <a:endParaRPr lang="en-AU" sz="1300">
                        <a:effectLst/>
                      </a:endParaRPr>
                    </a:p>
                  </a:txBody>
                  <a:tcPr marL="64657" marR="64657" marT="32328" marB="3232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300" u="none" strike="noStrike" dirty="0">
                          <a:solidFill>
                            <a:srgbClr val="0B0080"/>
                          </a:solidFill>
                          <a:effectLst/>
                          <a:hlinkClick r:id="rId3"/>
                        </a:rPr>
                        <a:t>Negotiable</a:t>
                      </a:r>
                      <a:endParaRPr lang="en-AU" sz="1300" dirty="0">
                        <a:effectLst/>
                      </a:endParaRPr>
                    </a:p>
                  </a:txBody>
                  <a:tcPr marL="64657" marR="64657" marT="32328" marB="3232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300">
                          <a:effectLst/>
                        </a:rPr>
                        <a:t>PBIs are not explicit contracts and should leave space for discussion.</a:t>
                      </a:r>
                    </a:p>
                  </a:txBody>
                  <a:tcPr marL="64657" marR="64657" marT="32328" marB="3232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8170432"/>
                  </a:ext>
                </a:extLst>
              </a:tr>
              <a:tr h="323453">
                <a:tc>
                  <a:txBody>
                    <a:bodyPr/>
                    <a:lstStyle/>
                    <a:p>
                      <a:r>
                        <a:rPr lang="en-AU" sz="1300" b="1">
                          <a:effectLst/>
                        </a:rPr>
                        <a:t>V</a:t>
                      </a:r>
                      <a:endParaRPr lang="en-AU" sz="1300">
                        <a:effectLst/>
                      </a:endParaRPr>
                    </a:p>
                  </a:txBody>
                  <a:tcPr marL="64657" marR="64657" marT="32328" marB="3232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300" u="none" strike="noStrike">
                          <a:solidFill>
                            <a:srgbClr val="0B0080"/>
                          </a:solidFill>
                          <a:effectLst/>
                          <a:hlinkClick r:id="rId4"/>
                        </a:rPr>
                        <a:t>Valuable</a:t>
                      </a:r>
                      <a:endParaRPr lang="en-AU" sz="1300">
                        <a:effectLst/>
                      </a:endParaRPr>
                    </a:p>
                  </a:txBody>
                  <a:tcPr marL="64657" marR="64657" marT="32328" marB="3232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300">
                          <a:effectLst/>
                        </a:rPr>
                        <a:t>A PBI must deliver value to the stakeholders.</a:t>
                      </a:r>
                    </a:p>
                  </a:txBody>
                  <a:tcPr marL="64657" marR="64657" marT="32328" marB="3232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4201322"/>
                  </a:ext>
                </a:extLst>
              </a:tr>
              <a:tr h="323453">
                <a:tc>
                  <a:txBody>
                    <a:bodyPr/>
                    <a:lstStyle/>
                    <a:p>
                      <a:r>
                        <a:rPr lang="en-AU" sz="1300" b="1">
                          <a:effectLst/>
                        </a:rPr>
                        <a:t>E</a:t>
                      </a:r>
                      <a:endParaRPr lang="en-AU" sz="1300">
                        <a:effectLst/>
                      </a:endParaRPr>
                    </a:p>
                  </a:txBody>
                  <a:tcPr marL="64657" marR="64657" marT="32328" marB="3232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300" u="none" strike="noStrike">
                          <a:solidFill>
                            <a:srgbClr val="0B0080"/>
                          </a:solidFill>
                          <a:effectLst/>
                          <a:hlinkClick r:id="rId5"/>
                        </a:rPr>
                        <a:t>Estimable</a:t>
                      </a:r>
                      <a:endParaRPr lang="en-AU" sz="1300">
                        <a:effectLst/>
                      </a:endParaRPr>
                    </a:p>
                  </a:txBody>
                  <a:tcPr marL="64657" marR="64657" marT="32328" marB="3232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300" dirty="0">
                          <a:effectLst/>
                        </a:rPr>
                        <a:t>You must always be able to estimate the size of a PBI.</a:t>
                      </a:r>
                    </a:p>
                  </a:txBody>
                  <a:tcPr marL="64657" marR="64657" marT="32328" marB="3232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2529718"/>
                  </a:ext>
                </a:extLst>
              </a:tr>
              <a:tr h="601531">
                <a:tc>
                  <a:txBody>
                    <a:bodyPr/>
                    <a:lstStyle/>
                    <a:p>
                      <a:r>
                        <a:rPr lang="en-AU" sz="1300" b="1">
                          <a:effectLst/>
                        </a:rPr>
                        <a:t>S</a:t>
                      </a:r>
                      <a:endParaRPr lang="en-AU" sz="1300">
                        <a:effectLst/>
                      </a:endParaRPr>
                    </a:p>
                  </a:txBody>
                  <a:tcPr marL="64657" marR="64657" marT="32328" marB="3232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300" u="none" strike="noStrike">
                          <a:solidFill>
                            <a:srgbClr val="0B0080"/>
                          </a:solidFill>
                          <a:effectLst/>
                          <a:hlinkClick r:id="rId6"/>
                        </a:rPr>
                        <a:t>Small</a:t>
                      </a:r>
                      <a:endParaRPr lang="en-AU" sz="1300">
                        <a:effectLst/>
                      </a:endParaRPr>
                    </a:p>
                  </a:txBody>
                  <a:tcPr marL="64657" marR="64657" marT="32328" marB="3232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300" dirty="0">
                          <a:effectLst/>
                        </a:rPr>
                        <a:t>PBIs should not be so big as to become impossible to plan/task/prioritize with a certain level of certainty.</a:t>
                      </a:r>
                    </a:p>
                  </a:txBody>
                  <a:tcPr marL="64657" marR="64657" marT="32328" marB="3232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2412396"/>
                  </a:ext>
                </a:extLst>
              </a:tr>
              <a:tr h="740570">
                <a:tc>
                  <a:txBody>
                    <a:bodyPr/>
                    <a:lstStyle/>
                    <a:p>
                      <a:r>
                        <a:rPr lang="en-AU" sz="1300" b="1">
                          <a:effectLst/>
                        </a:rPr>
                        <a:t>T</a:t>
                      </a:r>
                      <a:endParaRPr lang="en-AU" sz="1300">
                        <a:effectLst/>
                      </a:endParaRPr>
                    </a:p>
                  </a:txBody>
                  <a:tcPr marL="64657" marR="64657" marT="32328" marB="3232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300" u="none" strike="noStrike">
                          <a:solidFill>
                            <a:srgbClr val="0B0080"/>
                          </a:solidFill>
                          <a:effectLst/>
                          <a:hlinkClick r:id="rId7"/>
                        </a:rPr>
                        <a:t>Testable</a:t>
                      </a:r>
                      <a:endParaRPr lang="en-AU" sz="1300">
                        <a:effectLst/>
                      </a:endParaRPr>
                    </a:p>
                  </a:txBody>
                  <a:tcPr marL="64657" marR="64657" marT="32328" marB="3232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300" dirty="0">
                          <a:effectLst/>
                        </a:rPr>
                        <a:t>The PBI or its related description must provide the necessary information to make test development possible</a:t>
                      </a:r>
                    </a:p>
                  </a:txBody>
                  <a:tcPr marL="64657" marR="64657" marT="32328" marB="3232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6150357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12716" y="531142"/>
            <a:ext cx="245581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INVEST Scale 1 - 5 </a:t>
            </a:r>
          </a:p>
          <a:p>
            <a:r>
              <a:rPr lang="en-AU" b="1" dirty="0"/>
              <a:t>1 - Definitely not</a:t>
            </a:r>
            <a:br>
              <a:rPr lang="en-AU" b="1" dirty="0"/>
            </a:br>
            <a:r>
              <a:rPr lang="en-AU" b="1" dirty="0"/>
              <a:t>2 - Not sure</a:t>
            </a:r>
            <a:br>
              <a:rPr lang="en-AU" b="1" dirty="0"/>
            </a:br>
            <a:r>
              <a:rPr lang="en-AU" b="1" dirty="0"/>
              <a:t>3 - Maybe</a:t>
            </a:r>
            <a:br>
              <a:rPr lang="en-AU" b="1" dirty="0"/>
            </a:br>
            <a:r>
              <a:rPr lang="en-AU" b="1" dirty="0"/>
              <a:t>4 - Looks like / Kind of</a:t>
            </a:r>
            <a:br>
              <a:rPr lang="en-AU" b="1" dirty="0"/>
            </a:br>
            <a:r>
              <a:rPr lang="en-AU" b="1" dirty="0"/>
              <a:t>5 - Definitely</a:t>
            </a:r>
            <a:r>
              <a:rPr lang="en-AU" dirty="0"/>
              <a:t> 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41818" y="819446"/>
            <a:ext cx="33310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Rate each story from 1-5 on each point in invest, a total &lt;18 for a story is considered inacceptable and should be broken down further</a:t>
            </a:r>
          </a:p>
        </p:txBody>
      </p:sp>
    </p:spTree>
    <p:extLst>
      <p:ext uri="{BB962C8B-B14F-4D97-AF65-F5344CB8AC3E}">
        <p14:creationId xmlns:p14="http://schemas.microsoft.com/office/powerpoint/2010/main" val="36300410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</a:t>
            </a:r>
            <a:r>
              <a:rPr lang="en-AU" sz="2000" dirty="0" smtClean="0">
                <a:solidFill>
                  <a:schemeClr val="tx1"/>
                </a:solidFill>
              </a:rPr>
              <a:t>18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Negative Review Notifications</a:t>
            </a: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dirty="0">
                <a:solidFill>
                  <a:schemeClr val="tx1"/>
                </a:solidFill>
              </a:rPr>
              <a:t>As management staff I want to know when negative reviews are written about property listings I manage so that I can reassess the property and it’s listing. 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d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Acceptance Criteria: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/>
                </a:solidFill>
              </a:rPr>
              <a:t>If a property scores a one or two star rating an automatic email is sent to management and/or owner.</a:t>
            </a:r>
            <a:endParaRPr lang="en-AU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Moderation required </a:t>
            </a:r>
            <a:r>
              <a:rPr lang="en-AU" dirty="0">
                <a:solidFill>
                  <a:schemeClr val="tx1"/>
                </a:solidFill>
              </a:rPr>
              <a:t>to minimise abuse of the system.</a:t>
            </a:r>
          </a:p>
          <a:p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The score is out of a possible five stars, five being the highest rating in a linear scale.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users who consistently provide negative reviews should be monitored to determine if the reviews are truthful.</a:t>
            </a:r>
          </a:p>
        </p:txBody>
      </p:sp>
    </p:spTree>
    <p:extLst>
      <p:ext uri="{BB962C8B-B14F-4D97-AF65-F5344CB8AC3E}">
        <p14:creationId xmlns:p14="http://schemas.microsoft.com/office/powerpoint/2010/main" val="41095600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</a:t>
            </a:r>
            <a:r>
              <a:rPr lang="en-AU" sz="2000" dirty="0" smtClean="0">
                <a:solidFill>
                  <a:schemeClr val="tx1"/>
                </a:solidFill>
              </a:rPr>
              <a:t>19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Constant Server Hosting</a:t>
            </a: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dirty="0">
                <a:solidFill>
                  <a:schemeClr val="tx1"/>
                </a:solidFill>
              </a:rPr>
              <a:t>As staff member I want the website to be online as often as possible so that clients are not inconvenienced.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d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Acceptance Criteria: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 server capable of handling the traffic of the website.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Website mirroring.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DDoS protection.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NA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W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There are multiple ways to achieve this goal, possibilities should be discussed with stakeholders.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Implementing this story will require additional financing.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Website mirroring can be temporary for use during high traffic periods.</a:t>
            </a:r>
          </a:p>
          <a:p>
            <a:pPr marL="179388" indent="-179388">
              <a:buFont typeface="Arial" pitchFamily="34" charset="0"/>
              <a:buChar char="•"/>
            </a:pP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9183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1</a:t>
            </a: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Main Display Page</a:t>
            </a: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dirty="0">
                <a:solidFill>
                  <a:schemeClr val="tx1"/>
                </a:solidFill>
              </a:rPr>
              <a:t>As the owner of the website I want the main display page to show a single photo of a handful of properties and be simple and logical in design to help users navigate the website easily.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29"/>
            <a:ext cx="9828000" cy="19128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d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Acceptance Criteria: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users can browse without login, but if they want to further interaction with the site they must first login or create an account.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Users must be able to navigate through the web pages easily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Image mounts, rating, pricing and basic utilities information displayed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Clickable button for ‘more information’ on property listing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14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373666"/>
            <a:ext cx="9828000" cy="137492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Navigation Bar and numbered search page navigation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5-10 listings per page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Suggestion box to enter search criteria</a:t>
            </a:r>
          </a:p>
        </p:txBody>
      </p:sp>
    </p:spTree>
    <p:extLst>
      <p:ext uri="{BB962C8B-B14F-4D97-AF65-F5344CB8AC3E}">
        <p14:creationId xmlns:p14="http://schemas.microsoft.com/office/powerpoint/2010/main" val="951755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2</a:t>
            </a: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600" dirty="0" smtClean="0">
                <a:solidFill>
                  <a:schemeClr val="tx1"/>
                </a:solidFill>
              </a:rPr>
              <a:t>Images/Image Carousel</a:t>
            </a:r>
            <a:endParaRPr lang="en-AU" sz="36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dirty="0">
                <a:solidFill>
                  <a:schemeClr val="tx1"/>
                </a:solidFill>
              </a:rPr>
              <a:t>As a property owner I want images of my property shown on an image </a:t>
            </a:r>
            <a:r>
              <a:rPr lang="en-US" sz="2400" dirty="0" smtClean="0">
                <a:solidFill>
                  <a:schemeClr val="tx1"/>
                </a:solidFill>
              </a:rPr>
              <a:t>carousel clickable from the main page </a:t>
            </a:r>
            <a:r>
              <a:rPr lang="en-US" sz="2400" dirty="0">
                <a:solidFill>
                  <a:schemeClr val="tx1"/>
                </a:solidFill>
              </a:rPr>
              <a:t>so that the entire property can be viewed easily making it easier for prospective tenants to make a </a:t>
            </a:r>
            <a:r>
              <a:rPr lang="en-US" sz="2400" dirty="0" smtClean="0">
                <a:solidFill>
                  <a:schemeClr val="tx1"/>
                </a:solidFill>
              </a:rPr>
              <a:t>decision.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d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Acceptance Criteria: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Displays the main image of each property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Photos are enlarged upon click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Image </a:t>
            </a:r>
            <a:r>
              <a:rPr lang="en-US" sz="2000" dirty="0">
                <a:solidFill>
                  <a:schemeClr val="tx1"/>
                </a:solidFill>
              </a:rPr>
              <a:t>carousel functionality (5-10 photos)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Left and right navigation </a:t>
            </a:r>
            <a:r>
              <a:rPr lang="en-US" sz="2000" dirty="0" smtClean="0">
                <a:solidFill>
                  <a:schemeClr val="tx1"/>
                </a:solidFill>
              </a:rPr>
              <a:t>buttons with fluid </a:t>
            </a:r>
            <a:r>
              <a:rPr lang="en-US" sz="2000" dirty="0">
                <a:solidFill>
                  <a:schemeClr val="tx1"/>
                </a:solidFill>
              </a:rPr>
              <a:t>motion</a:t>
            </a:r>
            <a:endParaRPr lang="en-AU" sz="20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20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20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14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Photo’s should be easily accessible by the server.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check viability of third party image </a:t>
            </a:r>
            <a:r>
              <a:rPr lang="en-AU" sz="2000" dirty="0" smtClean="0">
                <a:solidFill>
                  <a:schemeClr val="tx1"/>
                </a:solidFill>
              </a:rPr>
              <a:t>hosting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Check complexity of fluid motion.</a:t>
            </a:r>
          </a:p>
          <a:p>
            <a:endParaRPr lang="en-AU" sz="2000" dirty="0">
              <a:solidFill>
                <a:schemeClr val="tx1"/>
              </a:solidFill>
            </a:endParaRPr>
          </a:p>
          <a:p>
            <a:pPr marL="179388" indent="-179388">
              <a:buFont typeface="Arial" pitchFamily="34" charset="0"/>
              <a:buChar char="•"/>
            </a:pP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4919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</a:t>
            </a:r>
            <a:r>
              <a:rPr lang="en-AU" sz="2000" dirty="0" smtClean="0">
                <a:solidFill>
                  <a:schemeClr val="tx1"/>
                </a:solidFill>
              </a:rPr>
              <a:t>3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Create Account/Login Page</a:t>
            </a: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dirty="0">
                <a:solidFill>
                  <a:schemeClr val="tx1"/>
                </a:solidFill>
              </a:rPr>
              <a:t>As the owner of the website I want to have exclusive admin rights with an admin account, as well as accounts for the property owners, staff, and for the prospective tenants.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8000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d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Acceptance Criteria: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dirty="0">
                <a:solidFill>
                  <a:schemeClr val="tx1"/>
                </a:solidFill>
              </a:rPr>
              <a:t>Login button should display a notice if user hasn’t already created an account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de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All different users can create an account or login to an existing account</a:t>
            </a:r>
            <a:endParaRPr lang="en-AU" dirty="0">
              <a:solidFill>
                <a:schemeClr val="tx1"/>
              </a:solidFill>
            </a:endParaRPr>
          </a:p>
          <a:p>
            <a:pPr marL="179388" indent="-179388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E-mail and password text fields &amp; login button</a:t>
            </a:r>
          </a:p>
          <a:p>
            <a:pPr marL="179388" indent="-179388">
              <a:buFont typeface="Arial" pitchFamily="34" charset="0"/>
              <a:buChar char="•"/>
            </a:pPr>
            <a:endParaRPr lang="en-AU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20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41116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On click create account, the relevant create account form displays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error will display if no radio button is marked indicating type of account</a:t>
            </a:r>
          </a:p>
          <a:p>
            <a:pPr marL="179388" indent="-179388">
              <a:buFont typeface="Arial" pitchFamily="34" charset="0"/>
              <a:buChar char="•"/>
            </a:pP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1241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</a:t>
            </a:r>
            <a:r>
              <a:rPr lang="en-AU" sz="2000" dirty="0" smtClean="0">
                <a:solidFill>
                  <a:schemeClr val="tx1"/>
                </a:solidFill>
              </a:rPr>
              <a:t>4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Create Account Form</a:t>
            </a: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dirty="0">
                <a:solidFill>
                  <a:schemeClr val="tx1"/>
                </a:solidFill>
              </a:rPr>
              <a:t>As the owner of the website, the details of the owners, staff members and tenants need to be collected for legal reasons and to assist in the conducting of business.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d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Acceptance Criteria: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Form details: first name, last name, phone number, e-mail, living address, password, confirm password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Information is to be encrypted and logged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Relevant account privileges are granted on successful form submission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Any other necessary information that needs to be collected should be included</a:t>
            </a:r>
          </a:p>
        </p:txBody>
      </p:sp>
    </p:spTree>
    <p:extLst>
      <p:ext uri="{BB962C8B-B14F-4D97-AF65-F5344CB8AC3E}">
        <p14:creationId xmlns:p14="http://schemas.microsoft.com/office/powerpoint/2010/main" val="836372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</a:t>
            </a:r>
            <a:r>
              <a:rPr lang="en-AU" sz="2000" dirty="0" smtClean="0">
                <a:solidFill>
                  <a:schemeClr val="tx1"/>
                </a:solidFill>
              </a:rPr>
              <a:t>5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View/Edit Account Information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dirty="0">
                <a:solidFill>
                  <a:schemeClr val="tx1"/>
                </a:solidFill>
              </a:rPr>
              <a:t>As a staff member I want easy access to management related data on the properties I manage so that I can organize my time more efficiently.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d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Acceptance Criteria: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Prospective tenants can view and modify their personal information</a:t>
            </a:r>
            <a:endParaRPr lang="en-AU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Staff members can do the same as well as find accurate information on properties they manage</a:t>
            </a:r>
            <a:endParaRPr lang="en-AU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Implementation to allow owners to add/change information on property listings.</a:t>
            </a:r>
            <a:endParaRPr lang="en-AU" sz="2000" dirty="0">
              <a:solidFill>
                <a:schemeClr val="tx1"/>
              </a:solidFill>
            </a:endParaRPr>
          </a:p>
          <a:p>
            <a:pPr marL="179388" indent="-179388">
              <a:buFont typeface="Arial" pitchFamily="34" charset="0"/>
              <a:buChar char="•"/>
            </a:pP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Creating a new property listing should result in a new form to fill out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Property listings must be encrypted and logged on save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Information changed is updated immediately on servers.</a:t>
            </a:r>
            <a:r>
              <a:rPr lang="en-AU" sz="2400" dirty="0">
                <a:solidFill>
                  <a:schemeClr val="tx1"/>
                </a:solidFill>
              </a:rPr>
              <a:t> 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Changes should be applied to the SQL database directly.</a:t>
            </a:r>
          </a:p>
          <a:p>
            <a:pPr marL="179388" indent="-179388">
              <a:buFont typeface="Arial" pitchFamily="34" charset="0"/>
              <a:buChar char="•"/>
            </a:pP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2597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</a:t>
            </a:r>
            <a:r>
              <a:rPr lang="en-AU" sz="2000" dirty="0" smtClean="0">
                <a:solidFill>
                  <a:schemeClr val="tx1"/>
                </a:solidFill>
              </a:rPr>
              <a:t>6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Contact Us Page</a:t>
            </a: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dirty="0">
                <a:solidFill>
                  <a:schemeClr val="tx1"/>
                </a:solidFill>
              </a:rPr>
              <a:t>As the owner of the website I want a contact page that is clearly visible so that prospective tenants can easily contact us if the website is too difficult for them to navigate at first.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d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Acceptance Criteria: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‘Contact Us’ tab on navigation bar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Contact Information displayed accurately and clearly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E-mail and subject </a:t>
            </a:r>
            <a:r>
              <a:rPr lang="en-AU" sz="2000" dirty="0" err="1">
                <a:solidFill>
                  <a:schemeClr val="tx1"/>
                </a:solidFill>
              </a:rPr>
              <a:t>textfields</a:t>
            </a:r>
            <a:r>
              <a:rPr lang="en-AU" sz="2000" dirty="0">
                <a:solidFill>
                  <a:schemeClr val="tx1"/>
                </a:solidFill>
              </a:rPr>
              <a:t> with send button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Redirection to create an account page if not logged in, to stop unwanted emails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Redirection back once account is created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Make sure background doesn’t clash with font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The SQL database will need to reflect the information on the contact page.</a:t>
            </a:r>
          </a:p>
        </p:txBody>
      </p:sp>
    </p:spTree>
    <p:extLst>
      <p:ext uri="{BB962C8B-B14F-4D97-AF65-F5344CB8AC3E}">
        <p14:creationId xmlns:p14="http://schemas.microsoft.com/office/powerpoint/2010/main" val="1959922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</a:t>
            </a:r>
            <a:r>
              <a:rPr lang="en-AU" sz="2000" dirty="0" smtClean="0">
                <a:solidFill>
                  <a:schemeClr val="tx1"/>
                </a:solidFill>
              </a:rPr>
              <a:t>7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Search Bar/Panel</a:t>
            </a: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dirty="0">
                <a:solidFill>
                  <a:schemeClr val="tx1"/>
                </a:solidFill>
              </a:rPr>
              <a:t>As a prospective tenant I want to be able to search for properties so that I can efficiently browse listings.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2252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d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Acceptance Criteria: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Search bar with clickable criteria such as price range min and max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Features that should be searched by include; Location, price, type of contract, rooms available and amenities.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Selected filter options remembered so that tenants can find properties they have seen previously</a:t>
            </a:r>
            <a:endParaRPr lang="en-AU" sz="28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2000" dirty="0">
              <a:solidFill>
                <a:schemeClr val="tx1"/>
              </a:solidFill>
            </a:endParaRPr>
          </a:p>
          <a:p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The ability to search by various criterion.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Some other criteria for searching could include; location, price, type of contract, rooms available and amenities.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AU" sz="20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50124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11392</TotalTime>
  <Words>1985</Words>
  <Application>Microsoft Office PowerPoint</Application>
  <PresentationFormat>A4 Paper (210x297 mm)</PresentationFormat>
  <Paragraphs>268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Thomaco Consultancies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Richard Thomas</dc:creator>
  <cp:lastModifiedBy>Matthew Holdsworth</cp:lastModifiedBy>
  <cp:revision>129</cp:revision>
  <dcterms:created xsi:type="dcterms:W3CDTF">2011-08-10T11:51:47Z</dcterms:created>
  <dcterms:modified xsi:type="dcterms:W3CDTF">2017-03-29T04:22:27Z</dcterms:modified>
</cp:coreProperties>
</file>