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6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3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5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1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0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7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1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FA0D6D-EF61-4B6A-AD8B-0DCFFAF4330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C32AD9-C2E0-442F-B872-0CAF5E6A90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39FB-7E8B-4B75-B5E2-44300E9F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4239"/>
            <a:ext cx="9144000" cy="10410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慢性阻塞性肺部疾病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D748C-931D-44D4-9ED6-2BAABF9AC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3360" y="2271078"/>
            <a:ext cx="9144000" cy="3806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内科：陈慧敏</a:t>
            </a:r>
          </a:p>
        </p:txBody>
      </p:sp>
    </p:spTree>
    <p:extLst>
      <p:ext uri="{BB962C8B-B14F-4D97-AF65-F5344CB8AC3E}">
        <p14:creationId xmlns:p14="http://schemas.microsoft.com/office/powerpoint/2010/main" val="10735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CD9C0-BE0E-459F-A2DA-4EB3698A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体格检查：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8B808-3C79-4891-ADAC-7174DF34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体格检查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T:38.1 P: 92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分</a:t>
            </a:r>
            <a:r>
              <a:rPr lang="en-US" altLang="zh-CN" dirty="0"/>
              <a:t>R: 22BP: 150/ 90mmHg</a:t>
            </a:r>
            <a:r>
              <a:rPr lang="zh-CN" altLang="en-US" dirty="0"/>
              <a:t>神清，发育正常消瘦，步入病房，检查合作。皮肤黏膜无黄染，全身浅表淋巴结不肿大，头颅正常，咽无充血，口唇无紫绀，颈软，气管居中，无颈静脉怒张，桶状胸，双肺呼吸音减低，双肺可闻及少量哮鸣音，心音遥远，心率</a:t>
            </a:r>
            <a:r>
              <a:rPr lang="en-US" altLang="zh-CN" dirty="0"/>
              <a:t>92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分，各瓣膜未闻及病理性杂音，腹平软，肝脾肋下未触及，全腹无压跳痛，双下肢无浮肿，神经系统生理反射存在，病理反射未引出。舌淡胖，苔白腻，脉滑。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2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626DB-BAC7-4BA7-ABE1-A3CD8D02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实验室检查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6C1A8-016A-42F1-A863-054CAC42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胸片</a:t>
            </a:r>
            <a:r>
              <a:rPr lang="en-US" altLang="zh-CN" dirty="0"/>
              <a:t>:</a:t>
            </a:r>
            <a:r>
              <a:rPr lang="zh-CN" altLang="en-US" dirty="0"/>
              <a:t>两肺纹理增多，透亮度增高。心电图</a:t>
            </a:r>
            <a:br>
              <a:rPr lang="zh-CN" altLang="en-US" dirty="0"/>
            </a:br>
            <a:r>
              <a:rPr lang="zh-CN" altLang="en-US" dirty="0"/>
              <a:t>心脏彩超</a:t>
            </a:r>
            <a:r>
              <a:rPr lang="en-US" altLang="zh-CN" dirty="0"/>
              <a:t>+</a:t>
            </a:r>
            <a:r>
              <a:rPr lang="zh-CN" altLang="en-US" dirty="0"/>
              <a:t>肝胆脾胰双肾彩超</a:t>
            </a:r>
            <a:r>
              <a:rPr lang="en-US" altLang="zh-CN" dirty="0"/>
              <a:t>:</a:t>
            </a:r>
            <a:r>
              <a:rPr lang="zh-CN" altLang="en-US" dirty="0"/>
              <a:t>左心室舒张功能减退，主动脉瓣少量返流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84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CE5C5-7506-4C17-8074-EDF4930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护理诊断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5B2FD-88FD-4DDE-B40A-4B9310B1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气体交换受损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清理呼吸道无效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焦虑</a:t>
            </a:r>
            <a:br>
              <a:rPr lang="zh-CN" altLang="en-US" dirty="0"/>
            </a:br>
            <a:r>
              <a:rPr lang="en-US" altLang="zh-CN" dirty="0"/>
              <a:t>4.</a:t>
            </a:r>
            <a:r>
              <a:rPr lang="zh-CN" altLang="en-US" dirty="0"/>
              <a:t>睡眠形态紊乱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活动无耐力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营养失调</a:t>
            </a:r>
            <a:br>
              <a:rPr lang="zh-CN" altLang="en-US" dirty="0"/>
            </a:br>
            <a:r>
              <a:rPr lang="en-US" altLang="zh-CN" dirty="0"/>
              <a:t>7.</a:t>
            </a:r>
            <a:r>
              <a:rPr lang="zh-CN" altLang="en-US" dirty="0"/>
              <a:t>有皮肤完整性受损的危险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11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462B-AFDE-4D45-AC84-74977875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治疗措施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8C74D-0236-43C5-A9DE-B3C52450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西医予以吸氧，抗炎。止咳平喘，利水通淋等对症治疗。</a:t>
            </a:r>
            <a:br>
              <a:rPr lang="zh-CN" altLang="en-US" dirty="0"/>
            </a:br>
            <a:r>
              <a:rPr lang="zh-CN" altLang="en-US" dirty="0"/>
              <a:t>中医予以化痰降逆，方选二陈汤和三子养亲汤，方药如下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zh-CN" altLang="en-US" dirty="0"/>
              <a:t>半夏</a:t>
            </a:r>
            <a:r>
              <a:rPr lang="en-US" altLang="zh-CN" dirty="0"/>
              <a:t>15g  </a:t>
            </a:r>
            <a:r>
              <a:rPr lang="zh-CN" altLang="en-US" dirty="0"/>
              <a:t>陈皮</a:t>
            </a:r>
            <a:r>
              <a:rPr lang="en-US" altLang="zh-CN" dirty="0"/>
              <a:t>15g  </a:t>
            </a:r>
            <a:r>
              <a:rPr lang="zh-CN" altLang="en-US" dirty="0"/>
              <a:t>茯苓</a:t>
            </a:r>
            <a:r>
              <a:rPr lang="en-US" altLang="zh-CN" dirty="0"/>
              <a:t>15g</a:t>
            </a:r>
            <a:r>
              <a:rPr lang="zh-CN" altLang="en-US" dirty="0"/>
              <a:t>苏子</a:t>
            </a:r>
            <a:r>
              <a:rPr lang="en-US" altLang="zh-CN" dirty="0"/>
              <a:t>15g  </a:t>
            </a:r>
            <a:r>
              <a:rPr lang="zh-CN" altLang="en-US" dirty="0"/>
              <a:t>白芥子</a:t>
            </a:r>
            <a:r>
              <a:rPr lang="en-US" altLang="zh-CN" dirty="0"/>
              <a:t>15g  </a:t>
            </a:r>
            <a:r>
              <a:rPr lang="zh-CN" altLang="en-US" dirty="0"/>
              <a:t>莱菔子</a:t>
            </a:r>
            <a:r>
              <a:rPr lang="en-US" altLang="zh-CN" dirty="0"/>
              <a:t>15g </a:t>
            </a:r>
            <a:r>
              <a:rPr lang="zh-CN" altLang="en-US" dirty="0"/>
              <a:t>炙甘草</a:t>
            </a:r>
            <a:r>
              <a:rPr lang="en-US" altLang="zh-CN" dirty="0"/>
              <a:t>6g.  </a:t>
            </a:r>
            <a:r>
              <a:rPr lang="zh-CN" altLang="en-US" dirty="0"/>
              <a:t>蛤蚧</a:t>
            </a:r>
            <a:r>
              <a:rPr lang="en-US" altLang="zh-CN" dirty="0"/>
              <a:t>6g</a:t>
            </a:r>
            <a:br>
              <a:rPr lang="en-US" altLang="zh-CN" dirty="0"/>
            </a:br>
            <a:r>
              <a:rPr lang="zh-CN" altLang="en-US" dirty="0"/>
              <a:t>水煎服日一剂早晚分服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34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9E7CA-2469-4BA9-B933-C9AD6F3D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8037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P1 :</a:t>
            </a:r>
            <a:r>
              <a:rPr lang="zh-CN" altLang="en-US" dirty="0"/>
              <a:t>气体交换受损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与气道阻塞、通气不足、呼吸及疲劳、分泌物过多和肺泡呼吸面积减少有关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目标</a:t>
            </a:r>
            <a:r>
              <a:rPr lang="en-US" altLang="zh-CN" dirty="0"/>
              <a:t>:</a:t>
            </a:r>
            <a:r>
              <a:rPr lang="zh-CN" altLang="en-US" dirty="0"/>
              <a:t>病人三天内能进行有效呼吸，气喘症状好转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措施</a:t>
            </a:r>
            <a:r>
              <a:rPr lang="en-US" altLang="zh-CN" dirty="0"/>
              <a:t>:  1.</a:t>
            </a:r>
            <a:r>
              <a:rPr lang="zh-CN" altLang="en-US" dirty="0"/>
              <a:t>休息与活动病人采取舒适体位，晚期病人宜采取身体前倾位，  使辅助呼吸及参与呼吸。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2.</a:t>
            </a:r>
            <a:r>
              <a:rPr lang="zh-CN" altLang="en-US" dirty="0"/>
              <a:t>病情观察观察咳嗽、咳痰、呼吸困难的程度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3.</a:t>
            </a:r>
            <a:r>
              <a:rPr lang="zh-CN" altLang="en-US" dirty="0"/>
              <a:t>氧疗护理一 般采用鼻导管持续低流量吸氧， 氧流量</a:t>
            </a:r>
            <a:r>
              <a:rPr lang="en-US" altLang="zh-CN" dirty="0"/>
              <a:t>1~2L/ min,</a:t>
            </a:r>
            <a:r>
              <a:rPr lang="zh-CN" altLang="en-US" dirty="0"/>
              <a:t>应避免吸入氧浓度过高导致二氧化碳潴留。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4.</a:t>
            </a:r>
            <a:r>
              <a:rPr lang="zh-CN" altLang="en-US" dirty="0"/>
              <a:t>用药护理遵医嘱应用抗生素，支气管舒张药和祛痰药物，注意观察疗效及不良反应。</a:t>
            </a:r>
            <a:r>
              <a:rPr lang="en-US" altLang="zh-CN" dirty="0"/>
              <a:t>5.</a:t>
            </a:r>
            <a:r>
              <a:rPr lang="zh-CN" altLang="en-US" dirty="0"/>
              <a:t>呼吸功能锻炼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1):</a:t>
            </a:r>
            <a:r>
              <a:rPr lang="zh-CN" altLang="en-US" dirty="0"/>
              <a:t>缩唇式呼吸</a:t>
            </a:r>
            <a:r>
              <a:rPr lang="en-US" altLang="zh-CN" dirty="0"/>
              <a:t>(</a:t>
            </a:r>
            <a:r>
              <a:rPr lang="zh-CN" altLang="en-US" dirty="0"/>
              <a:t>病人闭嘴经鼻吸气，然后通过缩唇</a:t>
            </a:r>
            <a:r>
              <a:rPr lang="en-US" altLang="zh-CN" dirty="0"/>
              <a:t>{</a:t>
            </a:r>
            <a:r>
              <a:rPr lang="zh-CN" altLang="en-US" dirty="0"/>
              <a:t>吹口哨样</a:t>
            </a:r>
            <a:r>
              <a:rPr lang="en-US" altLang="zh-CN" dirty="0"/>
              <a:t>}</a:t>
            </a:r>
            <a:r>
              <a:rPr lang="zh-CN" altLang="en-US" dirty="0"/>
              <a:t>缓慢呼气， 同时收缩腹部，吸与呼的比例为</a:t>
            </a:r>
            <a:r>
              <a:rPr lang="en-US" altLang="zh-CN" dirty="0"/>
              <a:t>: 1:2</a:t>
            </a:r>
            <a:r>
              <a:rPr lang="zh-CN" altLang="en-US" dirty="0"/>
              <a:t>或</a:t>
            </a:r>
            <a:r>
              <a:rPr lang="en-US" altLang="zh-CN" dirty="0"/>
              <a:t>1:3)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      2):</a:t>
            </a:r>
            <a:r>
              <a:rPr lang="zh-CN" altLang="en-US" dirty="0"/>
              <a:t>瞩式或腹 式呼吸</a:t>
            </a:r>
            <a:r>
              <a:rPr lang="en-US" altLang="zh-CN" dirty="0"/>
              <a:t>:</a:t>
            </a:r>
            <a:r>
              <a:rPr lang="zh-CN" altLang="en-US" dirty="0"/>
              <a:t>病人可取立位、平卧位、 半卧位，两手分别放于前胸部和上腹部。用鼻缓慢吸气时，膈肌最大程度下降，腹肌松弛，腹部凸出，手感到腹部向上抬起。呼气时用口呼出，腹肌收缩，膈肌松弛，膈肌随腹 腔内压增加而上抬，推动肺部气体排出， 手感到腹部下降。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评价</a:t>
            </a:r>
            <a:r>
              <a:rPr lang="en-US" altLang="zh-CN" dirty="0"/>
              <a:t>: 3</a:t>
            </a:r>
            <a:r>
              <a:rPr lang="zh-CN" altLang="en-US" dirty="0"/>
              <a:t>日内患者症状减轻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P1 :</a:t>
            </a:r>
            <a:r>
              <a:rPr lang="zh-CN" altLang="en-US" dirty="0"/>
              <a:t>气体交换受损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与气道阻塞、通气不足、呼吸及疲劳、分泌物过多和肺泡呼吸面积减少有关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目标</a:t>
            </a:r>
            <a:r>
              <a:rPr lang="en-US" altLang="zh-CN" dirty="0"/>
              <a:t>:</a:t>
            </a:r>
            <a:r>
              <a:rPr lang="zh-CN" altLang="en-US" dirty="0"/>
              <a:t>病人三天内能进行有效呼吸，气喘症状好转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措施</a:t>
            </a:r>
            <a:r>
              <a:rPr lang="en-US" altLang="zh-CN" dirty="0"/>
              <a:t>:  1.</a:t>
            </a:r>
            <a:r>
              <a:rPr lang="zh-CN" altLang="en-US" dirty="0"/>
              <a:t>休息与活动病人采取舒适体位，晚期病人宜采取身体前倾位，  使辅助呼吸及参与呼吸。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2.</a:t>
            </a:r>
            <a:r>
              <a:rPr lang="zh-CN" altLang="en-US" dirty="0"/>
              <a:t>病情观察观察咳嗽、咳痰、呼吸困难的程度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3.</a:t>
            </a:r>
            <a:r>
              <a:rPr lang="zh-CN" altLang="en-US" dirty="0"/>
              <a:t>氧疗护理一 般采用鼻导管持续低流量吸氧， 氧流量</a:t>
            </a:r>
            <a:r>
              <a:rPr lang="en-US" altLang="zh-CN" dirty="0"/>
              <a:t>1~2L/ min,</a:t>
            </a:r>
            <a:r>
              <a:rPr lang="zh-CN" altLang="en-US" dirty="0"/>
              <a:t>应避免吸入氧浓度过高导致二氧化碳潴留。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4.</a:t>
            </a:r>
            <a:r>
              <a:rPr lang="zh-CN" altLang="en-US" dirty="0"/>
              <a:t>用药护理遵医嘱应用抗生素，支气管舒张药和祛痰药物，注意观察疗效及不良反应。</a:t>
            </a:r>
            <a:r>
              <a:rPr lang="en-US" altLang="zh-CN" dirty="0"/>
              <a:t>5.</a:t>
            </a:r>
            <a:r>
              <a:rPr lang="zh-CN" altLang="en-US" dirty="0"/>
              <a:t>呼吸功能锻炼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1):</a:t>
            </a:r>
            <a:r>
              <a:rPr lang="zh-CN" altLang="en-US" dirty="0"/>
              <a:t>缩唇式呼吸</a:t>
            </a:r>
            <a:r>
              <a:rPr lang="en-US" altLang="zh-CN" dirty="0"/>
              <a:t>(</a:t>
            </a:r>
            <a:r>
              <a:rPr lang="zh-CN" altLang="en-US" dirty="0"/>
              <a:t>病人闭嘴经鼻吸气，然后通过缩唇</a:t>
            </a:r>
            <a:r>
              <a:rPr lang="en-US" altLang="zh-CN" dirty="0"/>
              <a:t>{</a:t>
            </a:r>
            <a:r>
              <a:rPr lang="zh-CN" altLang="en-US" dirty="0"/>
              <a:t>吹口哨样</a:t>
            </a:r>
            <a:r>
              <a:rPr lang="en-US" altLang="zh-CN" dirty="0"/>
              <a:t>}</a:t>
            </a:r>
            <a:r>
              <a:rPr lang="zh-CN" altLang="en-US" dirty="0"/>
              <a:t>缓慢呼气， 同时收缩腹部，吸与呼的比例为</a:t>
            </a:r>
            <a:r>
              <a:rPr lang="en-US" altLang="zh-CN" dirty="0"/>
              <a:t>: 1:2</a:t>
            </a:r>
            <a:r>
              <a:rPr lang="zh-CN" altLang="en-US" dirty="0"/>
              <a:t>或</a:t>
            </a:r>
            <a:r>
              <a:rPr lang="en-US" altLang="zh-CN" dirty="0"/>
              <a:t>1:3)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      2):</a:t>
            </a:r>
            <a:r>
              <a:rPr lang="zh-CN" altLang="en-US" dirty="0"/>
              <a:t>瞩式或腹 式呼吸</a:t>
            </a:r>
            <a:r>
              <a:rPr lang="en-US" altLang="zh-CN" dirty="0"/>
              <a:t>:</a:t>
            </a:r>
            <a:r>
              <a:rPr lang="zh-CN" altLang="en-US" dirty="0"/>
              <a:t>病人可取立位、平卧位、 半卧位，两手分别放于前胸部和上腹部。用鼻缓慢吸气时，膈肌最大程度下降，腹肌松弛，腹部凸出，手感到腹部向上抬起。呼气时用口呼出，腹肌收缩，膈肌松弛，膈肌随腹 腔内压增加而上抬，推动肺部气体排出， 手感到腹部下降。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评价</a:t>
            </a:r>
            <a:r>
              <a:rPr lang="en-US" altLang="zh-CN" dirty="0"/>
              <a:t>: 3</a:t>
            </a:r>
            <a:r>
              <a:rPr lang="zh-CN" altLang="en-US" dirty="0"/>
              <a:t>日内患者症状减轻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P1 :</a:t>
            </a:r>
            <a:r>
              <a:rPr lang="zh-CN" altLang="en-US" dirty="0"/>
              <a:t>气体交换受损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D291E-C7EE-49AF-B787-52D30B48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4560"/>
            <a:ext cx="10058400" cy="367453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br>
              <a:rPr lang="zh-CN" altLang="en-US" dirty="0"/>
            </a:br>
            <a:r>
              <a:rPr lang="zh-CN" altLang="en-US" dirty="0"/>
              <a:t>     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zh-CN" altLang="en-US" sz="8000" dirty="0"/>
              <a:t>    </a:t>
            </a:r>
            <a:r>
              <a:rPr lang="zh-CN" altLang="en-US" sz="6200" dirty="0"/>
              <a:t>与气道阻塞、通气不足、呼吸及疲劳、分泌物过多和肺泡呼吸面积减少有关</a:t>
            </a:r>
            <a:br>
              <a:rPr lang="zh-CN" altLang="en-US" sz="6200" dirty="0"/>
            </a:br>
            <a:br>
              <a:rPr lang="zh-CN" altLang="en-US" sz="6200" dirty="0"/>
            </a:br>
            <a:r>
              <a:rPr lang="zh-CN" altLang="en-US" sz="6200" dirty="0"/>
              <a:t>      目标</a:t>
            </a:r>
            <a:r>
              <a:rPr lang="en-US" altLang="zh-CN" sz="6200" dirty="0"/>
              <a:t>:</a:t>
            </a:r>
            <a:r>
              <a:rPr lang="zh-CN" altLang="en-US" sz="6200" dirty="0"/>
              <a:t>病人三天内能进行有效呼吸，气喘症状好转</a:t>
            </a:r>
            <a:br>
              <a:rPr lang="zh-CN" altLang="en-US" sz="6200" dirty="0"/>
            </a:br>
            <a:br>
              <a:rPr lang="zh-CN" altLang="en-US" sz="3200" dirty="0"/>
            </a:br>
            <a:r>
              <a:rPr lang="en-US" altLang="zh-CN" sz="3200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12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9303-6540-4B8C-BE5F-75DD57E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 :</a:t>
            </a:r>
            <a:r>
              <a:rPr lang="zh-CN" altLang="en-US" dirty="0"/>
              <a:t>气体交换受损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400B8-8DB9-456A-A597-86070890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 措施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      1.</a:t>
            </a:r>
            <a:r>
              <a:rPr lang="zh-CN" altLang="en-US" dirty="0"/>
              <a:t>休息与活动病人采取舒适体位，晚期病人宜采取身体前倾位，  使辅助呼吸及参与呼吸。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2.</a:t>
            </a:r>
            <a:r>
              <a:rPr lang="zh-CN" altLang="en-US" dirty="0"/>
              <a:t>病情观察观察咳嗽、咳痰、呼吸困难的程度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3.</a:t>
            </a:r>
            <a:r>
              <a:rPr lang="zh-CN" altLang="en-US" dirty="0"/>
              <a:t>氧疗护理一 般采用鼻导管持续低流量吸氧， 氧流量</a:t>
            </a:r>
            <a:r>
              <a:rPr lang="en-US" altLang="zh-CN" dirty="0"/>
              <a:t>1~2L/ min,</a:t>
            </a:r>
            <a:r>
              <a:rPr lang="zh-CN" altLang="en-US" dirty="0"/>
              <a:t>应避免吸入氧浓度过高导致二氧化碳潴留。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4.</a:t>
            </a:r>
            <a:r>
              <a:rPr lang="zh-CN" altLang="en-US" dirty="0"/>
              <a:t>用药护理遵医嘱应用抗生素，支气管舒张药和祛痰药物，注意观察疗效及不良反应。</a:t>
            </a:r>
            <a:endParaRPr lang="en-US" altLang="zh-CN" dirty="0"/>
          </a:p>
          <a:p>
            <a:r>
              <a:rPr lang="en-US" altLang="zh-CN" dirty="0"/>
              <a:t> 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89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CADFC-BB71-423A-A380-7D83E899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 :</a:t>
            </a:r>
            <a:r>
              <a:rPr lang="zh-CN" altLang="en-US" dirty="0"/>
              <a:t>气体交换受损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D4134-F310-402B-9B07-BC5B5A1E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5.</a:t>
            </a:r>
            <a:r>
              <a:rPr lang="zh-CN" altLang="en-US" dirty="0"/>
              <a:t>呼吸功能锻炼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en-US" altLang="zh-CN" dirty="0"/>
              <a:t>1):</a:t>
            </a:r>
            <a:r>
              <a:rPr lang="zh-CN" altLang="en-US" dirty="0"/>
              <a:t>缩唇式呼吸</a:t>
            </a:r>
            <a:r>
              <a:rPr lang="en-US" altLang="zh-CN" dirty="0"/>
              <a:t>(</a:t>
            </a:r>
            <a:r>
              <a:rPr lang="zh-CN" altLang="en-US" dirty="0"/>
              <a:t>病人闭嘴经鼻吸气，然后通过缩唇</a:t>
            </a:r>
            <a:r>
              <a:rPr lang="en-US" altLang="zh-CN" dirty="0"/>
              <a:t>{</a:t>
            </a:r>
            <a:r>
              <a:rPr lang="zh-CN" altLang="en-US" dirty="0"/>
              <a:t>吹口哨样</a:t>
            </a:r>
            <a:r>
              <a:rPr lang="en-US" altLang="zh-CN" dirty="0"/>
              <a:t>}</a:t>
            </a:r>
            <a:r>
              <a:rPr lang="zh-CN" altLang="en-US" dirty="0"/>
              <a:t>缓慢呼气， 同时收缩腹部，吸与呼的比例为</a:t>
            </a:r>
            <a:r>
              <a:rPr lang="en-US" altLang="zh-CN" dirty="0"/>
              <a:t>: 1:2</a:t>
            </a:r>
            <a:r>
              <a:rPr lang="zh-CN" altLang="en-US" dirty="0"/>
              <a:t>或</a:t>
            </a:r>
            <a:r>
              <a:rPr lang="en-US" altLang="zh-CN" dirty="0"/>
              <a:t>1:3)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      2):</a:t>
            </a:r>
            <a:r>
              <a:rPr lang="zh-CN" altLang="en-US" dirty="0"/>
              <a:t>瞩式或腹 式呼吸</a:t>
            </a:r>
            <a:r>
              <a:rPr lang="en-US" altLang="zh-CN" dirty="0"/>
              <a:t>:</a:t>
            </a:r>
            <a:r>
              <a:rPr lang="zh-CN" altLang="en-US" dirty="0"/>
              <a:t>病人可取立位、平卧位、 半卧位，两手分别放于前胸部和上腹部。用鼻缓慢吸气时，膈肌最大程度下降，腹肌松弛，腹部凸出，手感到腹部向上抬起。呼气时用口呼出，腹肌收缩，膈肌松弛，膈肌随腹 腔内压增加而上抬，推动肺部气体排出， 手感到腹部下降。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    评价</a:t>
            </a:r>
            <a:r>
              <a:rPr lang="en-US" altLang="zh-CN" dirty="0"/>
              <a:t>: 3</a:t>
            </a:r>
            <a:r>
              <a:rPr lang="zh-CN" altLang="en-US" dirty="0"/>
              <a:t>日内患者症状减轻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3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21DC0-AC1A-4F81-80F1-43F60549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en-US" altLang="zh-CN" dirty="0"/>
              <a:t>P2:</a:t>
            </a:r>
            <a:r>
              <a:rPr lang="zh-CN" altLang="en-US" dirty="0"/>
              <a:t>清理呼吸道无效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3CF1A-554C-4A64-8AD9-A70A1C4D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8000" dirty="0"/>
              <a:t>与分泌物多而粘稠、气道湿度减低和无效咳嗽有关目标</a:t>
            </a:r>
            <a:r>
              <a:rPr lang="en-US" altLang="zh-CN" sz="8000" dirty="0"/>
              <a:t>:</a:t>
            </a:r>
            <a:r>
              <a:rPr lang="zh-CN" altLang="en-US" sz="8000" dirty="0"/>
              <a:t>能有效咳嗽咳痰。</a:t>
            </a:r>
            <a:endParaRPr lang="en-US" altLang="zh-CN" sz="8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0" dirty="0"/>
              <a:t>措施</a:t>
            </a:r>
            <a:r>
              <a:rPr lang="en-US" altLang="zh-CN" sz="8000" dirty="0"/>
              <a:t>:</a:t>
            </a:r>
            <a:br>
              <a:rPr lang="en-US" altLang="zh-CN" sz="8000" dirty="0"/>
            </a:br>
            <a:br>
              <a:rPr lang="en-US" altLang="zh-CN" sz="8000" dirty="0"/>
            </a:br>
            <a:r>
              <a:rPr lang="en-US" altLang="zh-CN" sz="8000" dirty="0"/>
              <a:t>      (1)</a:t>
            </a:r>
            <a:r>
              <a:rPr lang="zh-CN" altLang="en-US" sz="8000" dirty="0"/>
              <a:t>病情观察</a:t>
            </a:r>
            <a:r>
              <a:rPr lang="en-US" altLang="zh-CN" sz="8000" dirty="0"/>
              <a:t>:</a:t>
            </a:r>
            <a:r>
              <a:rPr lang="zh-CN" altLang="en-US" sz="8000" dirty="0"/>
              <a:t>密切观察患者咳嗽咳痰情况及痰的色、量、性状，以及咳痰是否通畅。</a:t>
            </a:r>
            <a:br>
              <a:rPr lang="zh-CN" altLang="en-US" sz="8000" dirty="0"/>
            </a:br>
            <a:br>
              <a:rPr lang="zh-CN" altLang="en-US" sz="8000" dirty="0"/>
            </a:br>
            <a:r>
              <a:rPr lang="zh-CN" altLang="en-US" sz="8000" dirty="0"/>
              <a:t>      </a:t>
            </a:r>
            <a:r>
              <a:rPr lang="en-US" altLang="zh-CN" sz="8000" dirty="0"/>
              <a:t>(2)</a:t>
            </a:r>
            <a:r>
              <a:rPr lang="zh-CN" altLang="en-US" sz="8000" dirty="0"/>
              <a:t>用药护理</a:t>
            </a:r>
            <a:r>
              <a:rPr lang="en-US" altLang="zh-CN" sz="8000" dirty="0"/>
              <a:t>:</a:t>
            </a:r>
            <a:r>
              <a:rPr lang="zh-CN" altLang="en-US" sz="8000" dirty="0"/>
              <a:t>观察药物疗效和不良反应。止咳药、祛痰药</a:t>
            </a:r>
            <a:br>
              <a:rPr lang="zh-CN" altLang="en-US" sz="8000" dirty="0"/>
            </a:br>
            <a:br>
              <a:rPr lang="zh-CN" altLang="en-US" sz="8000" dirty="0"/>
            </a:br>
            <a:r>
              <a:rPr lang="en-US" altLang="zh-CN" sz="8000" dirty="0"/>
              <a:t>      (3)</a:t>
            </a:r>
            <a:r>
              <a:rPr lang="zh-CN" altLang="en-US" sz="8000" dirty="0"/>
              <a:t>保持呼吸道通畅</a:t>
            </a:r>
            <a:r>
              <a:rPr lang="en-US" altLang="zh-CN" sz="8000" dirty="0"/>
              <a:t>:</a:t>
            </a:r>
            <a:r>
              <a:rPr lang="zh-CN" altLang="en-US" sz="8000" dirty="0"/>
              <a:t>指导有效咳嗽方法，协助患者拍背，多饮水湿化气道稀释痰液，指导病人多饮水，饮水量在</a:t>
            </a:r>
            <a:r>
              <a:rPr lang="en-US" altLang="zh-CN" sz="8000" dirty="0"/>
              <a:t>600ml/</a:t>
            </a:r>
            <a:r>
              <a:rPr lang="zh-CN" altLang="en-US" sz="8000" dirty="0"/>
              <a:t>日评价</a:t>
            </a:r>
            <a:r>
              <a:rPr lang="en-US" altLang="zh-CN" sz="8000" dirty="0"/>
              <a:t>:</a:t>
            </a:r>
            <a:r>
              <a:rPr lang="zh-CN" altLang="en-US" sz="8000" dirty="0"/>
              <a:t>患者能够有效呼吸</a:t>
            </a:r>
            <a:br>
              <a:rPr lang="zh-CN" altLang="en-US" sz="8000" dirty="0"/>
            </a:br>
            <a:br>
              <a:rPr lang="zh-CN" altLang="en-US" sz="8000" dirty="0"/>
            </a:br>
            <a:br>
              <a:rPr lang="zh-CN" altLang="en-US" sz="8000" dirty="0"/>
            </a:br>
            <a:endParaRPr lang="zh-CN" altLang="en-US" sz="8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08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5BEBA-63B4-40EF-B8B6-F9980DE0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P3:</a:t>
            </a:r>
            <a:r>
              <a:rPr lang="zh-CN" altLang="en-US" dirty="0"/>
              <a:t>焦虑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4896E-D48A-407F-8A7C-00B4060C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sz="2400" dirty="0"/>
              <a:t>与健康状况的改变，病情危重，经济状况有关目标</a:t>
            </a:r>
            <a:r>
              <a:rPr lang="en-US" altLang="zh-CN" sz="2400" dirty="0"/>
              <a:t>:</a:t>
            </a:r>
            <a:r>
              <a:rPr lang="zh-CN" altLang="en-US" sz="2400" dirty="0"/>
              <a:t>患者住院期间无焦虑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措施</a:t>
            </a:r>
            <a:r>
              <a:rPr lang="en-US" altLang="zh-CN" sz="2400" dirty="0"/>
              <a:t>: (1)</a:t>
            </a:r>
            <a:r>
              <a:rPr lang="zh-CN" altLang="en-US" sz="2400" dirty="0"/>
              <a:t>关心体贴病人。</a:t>
            </a:r>
            <a:br>
              <a:rPr lang="zh-CN" altLang="en-US" sz="2400" dirty="0"/>
            </a:br>
            <a:r>
              <a:rPr lang="zh-CN" altLang="en-US" sz="2400" dirty="0"/>
              <a:t>            </a:t>
            </a:r>
            <a:r>
              <a:rPr lang="en-US" altLang="zh-CN" sz="2400" dirty="0"/>
              <a:t>(2)</a:t>
            </a:r>
            <a:r>
              <a:rPr lang="zh-CN" altLang="en-US" sz="2400" dirty="0"/>
              <a:t>和病人与患者共同实施康复计划。</a:t>
            </a:r>
            <a:br>
              <a:rPr lang="zh-CN" altLang="en-US" sz="2400" dirty="0"/>
            </a:br>
            <a:r>
              <a:rPr lang="zh-CN" altLang="en-US" sz="2400" dirty="0"/>
              <a:t>            </a:t>
            </a:r>
            <a:r>
              <a:rPr lang="en-US" altLang="zh-CN" sz="2400" dirty="0"/>
              <a:t>(3)</a:t>
            </a:r>
            <a:r>
              <a:rPr lang="zh-CN" altLang="en-US" sz="2400" dirty="0"/>
              <a:t>消除诱因，合理用药、定期进行呼吸功能锻炼。</a:t>
            </a:r>
            <a:r>
              <a:rPr lang="en-US" altLang="zh-CN" sz="2400" dirty="0"/>
              <a:t>(4)</a:t>
            </a:r>
            <a:r>
              <a:rPr lang="zh-CN" altLang="en-US" sz="2400" dirty="0"/>
              <a:t>避免情绪激动</a:t>
            </a:r>
            <a:br>
              <a:rPr lang="zh-CN" altLang="en-US" sz="2400" dirty="0"/>
            </a:br>
            <a:r>
              <a:rPr lang="zh-CN" altLang="en-US" sz="2400" dirty="0"/>
              <a:t>评价</a:t>
            </a:r>
            <a:r>
              <a:rPr lang="en-US" altLang="zh-CN" sz="2400" dirty="0"/>
              <a:t>:</a:t>
            </a:r>
            <a:r>
              <a:rPr lang="zh-CN" altLang="en-US" sz="2400" dirty="0"/>
              <a:t>患者住院期间焦虑减轻。</a:t>
            </a:r>
            <a:br>
              <a:rPr lang="zh-CN" altLang="en-US" sz="2400" dirty="0"/>
            </a:br>
            <a:br>
              <a:rPr lang="zh-CN" altLang="en-US" sz="2400" dirty="0"/>
            </a:br>
            <a:br>
              <a:rPr lang="zh-CN" altLang="en-US" sz="2400" dirty="0"/>
            </a:b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09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90BDC-6829-4BD1-A2B4-7EF78B83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r>
              <a:rPr lang="en-US" altLang="zh-CN" dirty="0"/>
              <a:t>P4 :</a:t>
            </a:r>
            <a:r>
              <a:rPr lang="zh-CN" altLang="en-US" dirty="0"/>
              <a:t>睡眠形态紊乱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768A8-6AA0-42F6-A9B1-50F14E39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br>
              <a:rPr lang="zh-CN" altLang="en-US" dirty="0"/>
            </a:br>
            <a:r>
              <a:rPr lang="zh-CN" altLang="en-US" dirty="0"/>
              <a:t>      </a:t>
            </a:r>
            <a:r>
              <a:rPr lang="zh-CN" altLang="en-US" sz="8000" dirty="0"/>
              <a:t>目标</a:t>
            </a:r>
            <a:r>
              <a:rPr lang="en-US" altLang="zh-CN" sz="8000" dirty="0"/>
              <a:t>:  </a:t>
            </a:r>
            <a:r>
              <a:rPr lang="zh-CN" altLang="en-US" sz="8000" dirty="0"/>
              <a:t>病人三天内较之前增加</a:t>
            </a:r>
            <a:endParaRPr lang="en-US" altLang="zh-CN" sz="80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8000" dirty="0"/>
              <a:t>  措施</a:t>
            </a:r>
            <a:r>
              <a:rPr lang="en-US" altLang="zh-CN" sz="8000" dirty="0"/>
              <a:t>:</a:t>
            </a:r>
            <a:br>
              <a:rPr lang="en-US" altLang="zh-CN" sz="8000" dirty="0"/>
            </a:br>
            <a:br>
              <a:rPr lang="en-US" altLang="zh-CN" sz="8000" dirty="0"/>
            </a:br>
            <a:r>
              <a:rPr lang="en-US" altLang="zh-CN" sz="8000" dirty="0"/>
              <a:t>               1.</a:t>
            </a:r>
            <a:r>
              <a:rPr lang="zh-CN" altLang="en-US" sz="8000" dirty="0"/>
              <a:t>评估具体原因，睡眠形态，如入睡困难，易醒等</a:t>
            </a:r>
            <a:br>
              <a:rPr lang="zh-CN" altLang="en-US" sz="8000" dirty="0"/>
            </a:br>
            <a:br>
              <a:rPr lang="zh-CN" altLang="en-US" sz="8000" dirty="0"/>
            </a:br>
            <a:r>
              <a:rPr lang="zh-CN" altLang="en-US" sz="8000" dirty="0"/>
              <a:t>               </a:t>
            </a:r>
            <a:r>
              <a:rPr lang="en-US" altLang="zh-CN" sz="8000" dirty="0"/>
              <a:t>2.</a:t>
            </a:r>
            <a:r>
              <a:rPr lang="zh-CN" altLang="en-US" sz="8000" dirty="0"/>
              <a:t>减少影响睡眠的相关因素，使用镇咳止喘药物，及时妥善处理好排泄问题。</a:t>
            </a:r>
            <a:br>
              <a:rPr lang="zh-CN" altLang="en-US" sz="8000" dirty="0"/>
            </a:br>
            <a:br>
              <a:rPr lang="zh-CN" altLang="en-US" sz="8000" dirty="0"/>
            </a:br>
            <a:r>
              <a:rPr lang="zh-CN" altLang="en-US" sz="8000" dirty="0"/>
              <a:t>               </a:t>
            </a:r>
            <a:r>
              <a:rPr lang="en-US" altLang="zh-CN" sz="8000" dirty="0"/>
              <a:t>3.</a:t>
            </a:r>
            <a:r>
              <a:rPr lang="zh-CN" altLang="en-US" sz="8000" dirty="0"/>
              <a:t>减少白天的睡眠，夜间睡眠时，除必要的观察外，不易干扰病人睡眠。</a:t>
            </a:r>
            <a:br>
              <a:rPr lang="zh-CN" altLang="en-US" sz="8000" dirty="0"/>
            </a:br>
            <a:br>
              <a:rPr lang="zh-CN" altLang="en-US" sz="8000" dirty="0"/>
            </a:br>
            <a:r>
              <a:rPr lang="zh-CN" altLang="en-US" sz="8000" dirty="0"/>
              <a:t>               </a:t>
            </a:r>
            <a:r>
              <a:rPr lang="en-US" altLang="zh-CN" sz="8000" dirty="0"/>
              <a:t> </a:t>
            </a:r>
            <a:br>
              <a:rPr lang="zh-CN" altLang="en-US" sz="8000" dirty="0"/>
            </a:br>
            <a:endParaRPr lang="zh-CN" altLang="en-US" sz="8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04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CBECB-ABD9-43BC-989D-D25F4907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4FA22-136E-4D1F-8FB8-A3CAFC0C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D89F34-D704-4ECC-BBC9-B881960CD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E7BA-2C06-4FC0-A8F8-0B4B83B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 :</a:t>
            </a:r>
            <a:r>
              <a:rPr lang="zh-CN" altLang="en-US" dirty="0"/>
              <a:t>睡眠形态紊乱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71290-66AC-48D7-91FE-6F0169DF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 </a:t>
            </a:r>
            <a:r>
              <a:rPr lang="en-US" altLang="zh-CN" dirty="0"/>
              <a:t>4.</a:t>
            </a:r>
            <a:r>
              <a:rPr lang="zh-CN" altLang="en-US" dirty="0"/>
              <a:t>保证病人舒适，指导家属睡前协助病人擦洗泡脚等生活护理。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心理护理</a:t>
            </a:r>
            <a:r>
              <a:rPr lang="en-US" altLang="zh-CN" dirty="0"/>
              <a:t>:</a:t>
            </a:r>
            <a:r>
              <a:rPr lang="zh-CN" altLang="en-US" dirty="0"/>
              <a:t>通过进行针对性的心理护理，减轻病人焦虑，恐惧、抑郁，及兴奋程度，从      而改善病人的睡眠评价</a:t>
            </a:r>
            <a:r>
              <a:rPr lang="en-US" altLang="zh-CN" dirty="0"/>
              <a:t>:</a:t>
            </a:r>
            <a:r>
              <a:rPr lang="zh-CN" altLang="en-US" dirty="0"/>
              <a:t>病人夜问睡眠好转</a:t>
            </a:r>
          </a:p>
        </p:txBody>
      </p:sp>
    </p:spTree>
    <p:extLst>
      <p:ext uri="{BB962C8B-B14F-4D97-AF65-F5344CB8AC3E}">
        <p14:creationId xmlns:p14="http://schemas.microsoft.com/office/powerpoint/2010/main" val="408016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5EF43-3BCF-444A-8217-20C0C25A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P5:</a:t>
            </a:r>
            <a:r>
              <a:rPr lang="zh-CN" altLang="en-US" dirty="0"/>
              <a:t>活动无耐力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C3AA8-AF62-4F6E-9726-F1815D2A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4200" dirty="0"/>
              <a:t>与疲劳呼吸困难、氧供、心肺功能减退、氧耗失衡有关目标</a:t>
            </a:r>
            <a:r>
              <a:rPr lang="en-US" altLang="zh-CN" sz="4200" dirty="0"/>
              <a:t>:</a:t>
            </a:r>
            <a:r>
              <a:rPr lang="zh-CN" altLang="en-US" sz="4200" dirty="0"/>
              <a:t>病人活动耐力逐渐提高，能进行基本的自主活动</a:t>
            </a:r>
            <a:endParaRPr lang="en-US" altLang="zh-CN" sz="4200" dirty="0"/>
          </a:p>
          <a:p>
            <a:pPr>
              <a:lnSpc>
                <a:spcPct val="120000"/>
              </a:lnSpc>
            </a:pPr>
            <a:r>
              <a:rPr lang="zh-CN" altLang="en-US" sz="4200" dirty="0"/>
              <a:t>措施</a:t>
            </a:r>
            <a:r>
              <a:rPr lang="en-US" altLang="zh-CN" sz="4200" dirty="0"/>
              <a:t>:</a:t>
            </a:r>
            <a:br>
              <a:rPr lang="en-US" altLang="zh-CN" sz="4200" dirty="0"/>
            </a:br>
            <a:br>
              <a:rPr lang="en-US" altLang="zh-CN" sz="4200" dirty="0"/>
            </a:br>
            <a:r>
              <a:rPr lang="en-US" altLang="zh-CN" sz="4200" dirty="0"/>
              <a:t>      (1)</a:t>
            </a:r>
            <a:r>
              <a:rPr lang="zh-CN" altLang="en-US" sz="4200" dirty="0"/>
              <a:t>休息与活动让病人了解充分休息有助于心肺功能的恢复。在心肺功能失代偿期应绝对卧床休息，协助取舒适体位，以减少机体的耗氧量，鼓励进行呼吸功能锻炼，提高活动耐力。</a:t>
            </a:r>
            <a:br>
              <a:rPr lang="zh-CN" altLang="en-US" sz="4200" dirty="0"/>
            </a:br>
            <a:br>
              <a:rPr lang="zh-CN" altLang="en-US" sz="4200" dirty="0"/>
            </a:br>
            <a:r>
              <a:rPr lang="zh-CN" altLang="en-US" sz="4200" dirty="0"/>
              <a:t>      </a:t>
            </a:r>
            <a:r>
              <a:rPr lang="en-US" altLang="zh-CN" sz="4200" dirty="0"/>
              <a:t>(2)</a:t>
            </a:r>
            <a:r>
              <a:rPr lang="zh-CN" altLang="en-US" sz="4200" dirty="0"/>
              <a:t>减少体力消耗</a:t>
            </a:r>
            <a:r>
              <a:rPr lang="en-US" altLang="zh-CN" sz="4200" dirty="0"/>
              <a:t>:</a:t>
            </a:r>
            <a:r>
              <a:rPr lang="zh-CN" altLang="en-US" sz="4200" dirty="0"/>
              <a:t>指导取既利于气体交换又省力的姿势，卧位是抬高床头，并略抬床尾，使下肢关节轻度屈曲。</a:t>
            </a:r>
            <a:endParaRPr lang="en-US" altLang="zh-CN" sz="4200" dirty="0"/>
          </a:p>
          <a:p>
            <a:pPr>
              <a:lnSpc>
                <a:spcPct val="120000"/>
              </a:lnSpc>
            </a:pPr>
            <a:r>
              <a:rPr lang="en-US" altLang="zh-CN" sz="4200" dirty="0"/>
              <a:t>      (3)</a:t>
            </a:r>
            <a:r>
              <a:rPr lang="zh-CN" altLang="en-US" sz="4200" dirty="0"/>
              <a:t>病情观察</a:t>
            </a:r>
            <a:r>
              <a:rPr lang="en-US" altLang="zh-CN" sz="4200" dirty="0"/>
              <a:t>:</a:t>
            </a:r>
            <a:r>
              <a:rPr lang="zh-CN" altLang="en-US" sz="4200" dirty="0"/>
              <a:t>观察生命体征、意识，有无发绀和呼吸困难，</a:t>
            </a:r>
            <a:br>
              <a:rPr lang="zh-CN" altLang="en-US" sz="4200" dirty="0"/>
            </a:br>
            <a:br>
              <a:rPr lang="zh-CN" altLang="en-US" sz="4200" dirty="0"/>
            </a:br>
            <a:r>
              <a:rPr lang="zh-CN" altLang="en-US" sz="4200" dirty="0"/>
              <a:t>      评价</a:t>
            </a:r>
            <a:r>
              <a:rPr lang="en-US" altLang="zh-CN" sz="4200" dirty="0"/>
              <a:t>:</a:t>
            </a:r>
            <a:r>
              <a:rPr lang="zh-CN" altLang="en-US" sz="4200" dirty="0"/>
              <a:t>病人活动耐力逐渐提高</a:t>
            </a:r>
            <a:br>
              <a:rPr lang="zh-CN" altLang="en-US" sz="4200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816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D4805-3E14-49FA-AE9F-6617EAA3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P6 :</a:t>
            </a:r>
            <a:r>
              <a:rPr lang="zh-CN" altLang="en-US" dirty="0"/>
              <a:t>营养失调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19F6B-51B8-4C2B-938E-1E0ACEEF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6400" dirty="0"/>
              <a:t>低于机体需要量与长期咳嗽、与食欲减低、不思饮食、咳痰、呼吸困难有关</a:t>
            </a:r>
            <a:br>
              <a:rPr lang="zh-CN" altLang="en-US" sz="6400" dirty="0"/>
            </a:br>
            <a:r>
              <a:rPr lang="zh-CN" altLang="en-US" sz="6400" dirty="0"/>
              <a:t>目标</a:t>
            </a:r>
            <a:r>
              <a:rPr lang="en-US" altLang="zh-CN" sz="6400" dirty="0"/>
              <a:t>:</a:t>
            </a:r>
            <a:r>
              <a:rPr lang="zh-CN" altLang="en-US" sz="6400" dirty="0"/>
              <a:t>病人住院期间进食量增加</a:t>
            </a:r>
            <a:endParaRPr lang="en-US" altLang="zh-C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6400" dirty="0"/>
              <a:t>措施</a:t>
            </a:r>
            <a:r>
              <a:rPr lang="en-US" altLang="zh-CN" sz="6400" dirty="0"/>
              <a:t>:</a:t>
            </a:r>
            <a:br>
              <a:rPr lang="en-US" altLang="zh-CN" sz="6400" dirty="0"/>
            </a:br>
            <a:r>
              <a:rPr lang="en-US" altLang="zh-CN" sz="6400" dirty="0"/>
              <a:t>(1)</a:t>
            </a:r>
            <a:r>
              <a:rPr lang="zh-CN" altLang="en-US" sz="6400" dirty="0"/>
              <a:t>向患者讲解饮食治疗的重要性，指导其低盐低脂饮食。进食高蛋白、高热量、高维生素易消化、少量多餐保证足够的休息与睡眼</a:t>
            </a:r>
            <a:br>
              <a:rPr lang="zh-CN" altLang="en-US" sz="6400" dirty="0"/>
            </a:br>
            <a:r>
              <a:rPr lang="en-US" altLang="zh-CN" sz="6400" dirty="0"/>
              <a:t>(2)</a:t>
            </a:r>
            <a:r>
              <a:rPr lang="zh-CN" altLang="en-US" sz="6400" dirty="0"/>
              <a:t>指导病人口腔清洁舒适，增进食欲</a:t>
            </a:r>
            <a:br>
              <a:rPr lang="zh-CN" altLang="en-US" sz="6400" dirty="0"/>
            </a:br>
            <a:r>
              <a:rPr lang="en-US" altLang="zh-CN" sz="6400" dirty="0"/>
              <a:t>(3)</a:t>
            </a:r>
            <a:r>
              <a:rPr lang="zh-CN" altLang="en-US" sz="6400" dirty="0"/>
              <a:t>为患者提供整洁安静的进餐环境，减少不良刺激，避免进食时进行治疗护理。</a:t>
            </a:r>
            <a:br>
              <a:rPr lang="zh-CN" altLang="en-US" sz="6400" dirty="0"/>
            </a:br>
            <a:r>
              <a:rPr lang="en-US" altLang="zh-CN" sz="6400" dirty="0"/>
              <a:t>(4)</a:t>
            </a:r>
            <a:r>
              <a:rPr lang="zh-CN" altLang="en-US" sz="6400" dirty="0"/>
              <a:t>指导家属烹饪色香味俱全的食物，  以增进食欲。</a:t>
            </a:r>
            <a:endParaRPr lang="en-US" altLang="zh-CN" sz="6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6400" dirty="0"/>
              <a:t>(5)</a:t>
            </a:r>
            <a:r>
              <a:rPr lang="zh-CN" altLang="en-US" sz="6400" dirty="0"/>
              <a:t>加强巡视，关心安慰病人，倾听病人的主诉。</a:t>
            </a:r>
            <a:br>
              <a:rPr lang="zh-CN" altLang="en-US" sz="6400" dirty="0"/>
            </a:br>
            <a:r>
              <a:rPr lang="zh-CN" altLang="en-US" sz="6400" dirty="0"/>
              <a:t>评价住院期间患者体重未减轻</a:t>
            </a:r>
            <a:br>
              <a:rPr lang="zh-CN" altLang="en-US" sz="6400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1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1D8F3-8303-4EA9-BF2F-BB3CFF53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P7:</a:t>
            </a:r>
            <a:r>
              <a:rPr lang="zh-CN" altLang="en-US" dirty="0"/>
              <a:t>皮肤完整性受损的危险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BECDA-A2B4-44EA-8121-D00B160B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与长期卧床有关</a:t>
            </a:r>
            <a:br>
              <a:rPr lang="zh-CN" altLang="en-US" dirty="0"/>
            </a:br>
            <a:r>
              <a:rPr lang="zh-CN" altLang="en-US" dirty="0"/>
              <a:t>目标</a:t>
            </a:r>
            <a:r>
              <a:rPr lang="en-US" altLang="zh-CN" dirty="0"/>
              <a:t>:</a:t>
            </a:r>
            <a:r>
              <a:rPr lang="zh-CN" altLang="en-US" dirty="0"/>
              <a:t>患者住院期间无压疮发生</a:t>
            </a:r>
            <a:br>
              <a:rPr lang="zh-CN" altLang="en-US" dirty="0"/>
            </a:br>
            <a:r>
              <a:rPr lang="zh-CN" altLang="en-US" dirty="0"/>
              <a:t>措施</a:t>
            </a:r>
            <a:r>
              <a:rPr lang="en-US" altLang="zh-CN" dirty="0"/>
              <a:t>:  (1) </a:t>
            </a:r>
            <a:r>
              <a:rPr lang="zh-CN" altLang="en-US" dirty="0"/>
              <a:t>保持床铺干净、干燥、清洁、平整、无渣削。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            </a:t>
            </a:r>
            <a:r>
              <a:rPr lang="en-US" altLang="zh-CN" dirty="0"/>
              <a:t>(2)</a:t>
            </a:r>
            <a:r>
              <a:rPr lang="zh-CN" altLang="en-US" dirty="0"/>
              <a:t>每隔</a:t>
            </a:r>
            <a:r>
              <a:rPr lang="en-US" altLang="zh-CN" dirty="0"/>
              <a:t>2 -3</a:t>
            </a:r>
            <a:r>
              <a:rPr lang="zh-CN" altLang="en-US" dirty="0"/>
              <a:t>小时翻身一一次，避免局部皮肤长期</a:t>
            </a:r>
            <a:br>
              <a:rPr lang="zh-CN" altLang="en-US" dirty="0"/>
            </a:br>
            <a:r>
              <a:rPr lang="zh-CN" altLang="en-US" dirty="0"/>
              <a:t>受压。</a:t>
            </a:r>
            <a:br>
              <a:rPr lang="zh-CN" altLang="en-US" dirty="0"/>
            </a:br>
            <a:r>
              <a:rPr lang="zh-CN" altLang="en-US" dirty="0"/>
              <a:t>            </a:t>
            </a:r>
            <a:r>
              <a:rPr lang="en-US" altLang="zh-CN" dirty="0"/>
              <a:t>(3)</a:t>
            </a:r>
            <a:r>
              <a:rPr lang="zh-CN" altLang="en-US" dirty="0"/>
              <a:t>每日用温水擦浴，按摩受压处皮肤。</a:t>
            </a:r>
            <a:endParaRPr lang="en-US" altLang="zh-CN" dirty="0"/>
          </a:p>
          <a:p>
            <a:r>
              <a:rPr lang="en-US" altLang="zh-CN" dirty="0"/>
              <a:t>            (4)</a:t>
            </a:r>
            <a:r>
              <a:rPr lang="zh-CN" altLang="en-US" dirty="0"/>
              <a:t>加强营养</a:t>
            </a:r>
            <a:br>
              <a:rPr lang="zh-CN" altLang="en-US" dirty="0"/>
            </a:br>
            <a:r>
              <a:rPr lang="zh-CN" altLang="en-US" dirty="0"/>
              <a:t>评价</a:t>
            </a:r>
            <a:r>
              <a:rPr lang="en-US" altLang="zh-CN" dirty="0"/>
              <a:t>:</a:t>
            </a:r>
            <a:r>
              <a:rPr lang="zh-CN" altLang="en-US" dirty="0"/>
              <a:t>患者住院期间皮肤完整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161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4C3D-805D-469C-8DB2-852A2FD4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健康指导：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EA1E-685F-4103-B838-087229E2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720000">
              <a:lnSpc>
                <a:spcPct val="170000"/>
              </a:lnSpc>
              <a:buNone/>
            </a:pPr>
            <a:r>
              <a:rPr lang="en-US" altLang="zh-CN" sz="7200" dirty="0">
                <a:latin typeface="+mn-ea"/>
              </a:rPr>
              <a:t>1.</a:t>
            </a:r>
            <a:r>
              <a:rPr lang="zh-CN" altLang="en-US" sz="7200" dirty="0">
                <a:latin typeface="+mn-ea"/>
              </a:rPr>
              <a:t>疾病知识指导</a:t>
            </a:r>
            <a:r>
              <a:rPr lang="en-US" altLang="zh-CN" sz="7200" dirty="0">
                <a:latin typeface="+mn-ea"/>
              </a:rPr>
              <a:t>:</a:t>
            </a:r>
            <a:r>
              <a:rPr lang="zh-CN" altLang="en-US" sz="7200" dirty="0">
                <a:latin typeface="+mn-ea"/>
              </a:rPr>
              <a:t>使病人了解</a:t>
            </a:r>
            <a:r>
              <a:rPr lang="en-US" altLang="zh-CN" sz="7200" dirty="0">
                <a:latin typeface="+mn-ea"/>
              </a:rPr>
              <a:t>COPD</a:t>
            </a:r>
            <a:r>
              <a:rPr lang="zh-CN" altLang="en-US" sz="7200" dirty="0">
                <a:latin typeface="+mn-ea"/>
              </a:rPr>
              <a:t>的相关知识，识别病情恶化的因素，戒烟是预防慢阻肺的重要措施，避免粉尘和刺激性气体吸入，避免和呼吸道感染病人接触</a:t>
            </a:r>
            <a:r>
              <a:rPr lang="en-US" altLang="zh-CN" sz="7200" dirty="0">
                <a:latin typeface="+mn-ea"/>
              </a:rPr>
              <a:t>,</a:t>
            </a:r>
            <a:r>
              <a:rPr lang="zh-CN" altLang="en-US" sz="7200" dirty="0">
                <a:latin typeface="+mn-ea"/>
              </a:rPr>
              <a:t>在呼吸道传染病流行期间避免去人群密集的场所，  指导病人根据气候变化，及时增减衣服，避免受凉感冒。</a:t>
            </a:r>
            <a:endParaRPr lang="en-US" altLang="zh-CN" sz="7200" dirty="0">
              <a:latin typeface="+mn-ea"/>
            </a:endParaRPr>
          </a:p>
          <a:p>
            <a:pPr marL="0" indent="720000">
              <a:lnSpc>
                <a:spcPct val="170000"/>
              </a:lnSpc>
              <a:buNone/>
            </a:pPr>
            <a:r>
              <a:rPr lang="en-US" altLang="zh-CN" sz="7200" dirty="0">
                <a:latin typeface="+mn-ea"/>
              </a:rPr>
              <a:t>2.</a:t>
            </a:r>
            <a:r>
              <a:rPr lang="zh-CN" altLang="en-US" sz="7200" dirty="0">
                <a:latin typeface="+mn-ea"/>
              </a:rPr>
              <a:t>心里疏导</a:t>
            </a:r>
            <a:r>
              <a:rPr lang="en-US" altLang="zh-CN" sz="7200" dirty="0">
                <a:latin typeface="+mn-ea"/>
              </a:rPr>
              <a:t>:</a:t>
            </a:r>
            <a:r>
              <a:rPr lang="zh-CN" altLang="en-US" sz="7200" dirty="0">
                <a:latin typeface="+mn-ea"/>
              </a:rPr>
              <a:t>引导病人以积极的心态对待疾病，培养生活兴趣。</a:t>
            </a:r>
            <a:br>
              <a:rPr lang="zh-CN" altLang="en-US" sz="7200" dirty="0">
                <a:latin typeface="+mn-ea"/>
              </a:rPr>
            </a:br>
            <a:br>
              <a:rPr lang="zh-CN" altLang="en-US" sz="7200" dirty="0">
                <a:latin typeface="+mn-ea"/>
              </a:rPr>
            </a:br>
            <a:r>
              <a:rPr lang="zh-CN" altLang="en-US" sz="7200" dirty="0">
                <a:latin typeface="+mn-ea"/>
              </a:rPr>
              <a:t>      </a:t>
            </a:r>
            <a:r>
              <a:rPr lang="en-US" altLang="zh-CN" sz="7200" dirty="0">
                <a:latin typeface="+mn-ea"/>
              </a:rPr>
              <a:t>3.</a:t>
            </a:r>
            <a:r>
              <a:rPr lang="zh-CN" altLang="en-US" sz="7200" dirty="0">
                <a:latin typeface="+mn-ea"/>
              </a:rPr>
              <a:t>饮食指导</a:t>
            </a:r>
            <a:r>
              <a:rPr lang="en-US" altLang="zh-CN" sz="7200" dirty="0">
                <a:latin typeface="+mn-ea"/>
              </a:rPr>
              <a:t>:</a:t>
            </a:r>
            <a:r>
              <a:rPr lang="zh-CN" altLang="en-US" sz="7200" dirty="0">
                <a:latin typeface="+mn-ea"/>
              </a:rPr>
              <a:t>应制定高蛋白、高热量、高维生素易消化、少量多餐保证足够的休息与睡眠，避免在餐前餐时饮过多的水，餐后避免平卧，有利于消化。避免进食易引起便秘的食物，如油煎、干果、坚果等。</a:t>
            </a:r>
            <a:endParaRPr lang="en-US" altLang="zh-CN" sz="7200" dirty="0">
              <a:latin typeface="+mn-ea"/>
            </a:endParaRPr>
          </a:p>
          <a:p>
            <a:pPr marL="0" indent="720000">
              <a:lnSpc>
                <a:spcPct val="170000"/>
              </a:lnSpc>
              <a:buNone/>
            </a:pPr>
            <a:r>
              <a:rPr lang="en-US" altLang="zh-CN" dirty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  <a:p>
            <a:pPr indent="720000">
              <a:lnSpc>
                <a:spcPct val="170000"/>
              </a:lnSpc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29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54F52-BFC6-47C5-9CF2-4E7D392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D933E-B89C-4D98-9616-6F060162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康复锻炼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制定个体化的锻炼计划，选择空气新鲜、安静的环境进行漫步，慢跑，气功等体育锻炼。</a:t>
            </a:r>
            <a:br>
              <a:rPr lang="zh-CN" altLang="en-US" dirty="0">
                <a:latin typeface="+mn-ea"/>
              </a:rPr>
            </a:b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5.</a:t>
            </a:r>
            <a:r>
              <a:rPr lang="zh-CN" altLang="en-US" dirty="0">
                <a:latin typeface="+mn-ea"/>
              </a:rPr>
              <a:t>家庭氧疗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护理人员应指导病人和家属做到以下几点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了解氧疗的目的、必要性及注意事项。注意安全，供氧装置周围严禁烟火，防止爆炸。氧疗装置定期更换、清洁、消毒。</a:t>
            </a:r>
            <a:br>
              <a:rPr lang="zh-CN" altLang="en-US" dirty="0">
                <a:latin typeface="+mn-ea"/>
              </a:rPr>
            </a:br>
            <a:br>
              <a:rPr lang="zh-CN" altLang="en-US" dirty="0">
                <a:latin typeface="+mn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802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306CA-4CEB-4AA8-B8A9-158FC588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B052FB-C08D-45CF-AB31-52A7C4F7E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0"/>
            <a:ext cx="12191999" cy="637032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F0C104-6FAA-4609-9E42-F28BBFF8DB87}"/>
              </a:ext>
            </a:extLst>
          </p:cNvPr>
          <p:cNvSpPr/>
          <p:nvPr/>
        </p:nvSpPr>
        <p:spPr>
          <a:xfrm>
            <a:off x="4676655" y="4709776"/>
            <a:ext cx="357020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02738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CDA02-7578-452F-AB09-C9F3E0EE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483"/>
            <a:ext cx="11155680" cy="1450757"/>
          </a:xfrm>
        </p:spPr>
        <p:txBody>
          <a:bodyPr/>
          <a:lstStyle/>
          <a:p>
            <a:r>
              <a:rPr lang="zh-CN" altLang="en-US" dirty="0"/>
              <a:t>病因：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A1B9A-27A9-47AA-B71B-4955AF76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0C698-B2C9-444B-B607-82BA700C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710"/>
            <a:ext cx="12192000" cy="45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6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9FC2F-889A-4305-9EBA-CAA6B0CE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BC2C1-D2B1-44FC-B108-38C3F3B7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气流受限呈进行性加重</a:t>
            </a:r>
            <a:endParaRPr lang="en-US" altLang="zh-CN" dirty="0"/>
          </a:p>
          <a:p>
            <a:r>
              <a:rPr lang="zh-CN" altLang="en-US" dirty="0"/>
              <a:t>慢阻肺的特征性病变是气流受限，是小气道病变（闭塞性细支气管炎）和肺实质破坏（肺气肿）共同作用的结果</a:t>
            </a:r>
            <a:endParaRPr lang="en-US" altLang="zh-CN" dirty="0"/>
          </a:p>
          <a:p>
            <a:r>
              <a:rPr lang="en-US" altLang="zh-CN" dirty="0"/>
              <a:t>COPD</a:t>
            </a:r>
            <a:r>
              <a:rPr lang="zh-CN" altLang="en-US" dirty="0"/>
              <a:t>是一种进行性加重的疾病，对病人的影响不仅取决于气流受限的程度，还取决于症状（特别是气促和活动能力的下降）的严重程度，全身效应以及有无合并症</a:t>
            </a:r>
          </a:p>
        </p:txBody>
      </p:sp>
    </p:spTree>
    <p:extLst>
      <p:ext uri="{BB962C8B-B14F-4D97-AF65-F5344CB8AC3E}">
        <p14:creationId xmlns:p14="http://schemas.microsoft.com/office/powerpoint/2010/main" val="24293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3912E-2FAD-493E-AA6E-5ABF4385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症状：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D6C98-041D-4F53-A58D-6E1FBB8B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慢性咳嗽</a:t>
            </a:r>
            <a:endParaRPr lang="en-US" altLang="zh-CN" dirty="0"/>
          </a:p>
          <a:p>
            <a:r>
              <a:rPr lang="zh-CN" altLang="en-US" dirty="0"/>
              <a:t>咳痰</a:t>
            </a:r>
            <a:endParaRPr lang="en-US" altLang="zh-CN" dirty="0"/>
          </a:p>
          <a:p>
            <a:r>
              <a:rPr lang="zh-CN" altLang="en-US" dirty="0"/>
              <a:t>气短或呼吸困难</a:t>
            </a:r>
            <a:endParaRPr lang="en-US" altLang="zh-CN" dirty="0"/>
          </a:p>
          <a:p>
            <a:r>
              <a:rPr lang="zh-CN" altLang="en-US" dirty="0"/>
              <a:t>喘息 胸闷</a:t>
            </a:r>
            <a:endParaRPr lang="en-US" altLang="zh-CN" dirty="0"/>
          </a:p>
          <a:p>
            <a:r>
              <a:rPr lang="zh-CN" altLang="en-US" dirty="0"/>
              <a:t>其他 晚期则有体重下降 食欲减退等全身改变</a:t>
            </a:r>
          </a:p>
        </p:txBody>
      </p:sp>
    </p:spTree>
    <p:extLst>
      <p:ext uri="{BB962C8B-B14F-4D97-AF65-F5344CB8AC3E}">
        <p14:creationId xmlns:p14="http://schemas.microsoft.com/office/powerpoint/2010/main" val="138158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5412-2980-4BD2-AE88-3800C1C2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体征：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497BD-8E4D-4930-AA30-3AE4794C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早期可无异常，随疾病进展出现桶状胸，呼吸奇浅，严重者可有缩唇呼吸等；</a:t>
            </a:r>
            <a:endParaRPr lang="en-US" altLang="zh-CN" dirty="0"/>
          </a:p>
          <a:p>
            <a:r>
              <a:rPr lang="zh-CN" altLang="en-US" dirty="0"/>
              <a:t>触觉语颤减弱或消失。叩诊呈过清音，两肺呼吸音减弱，呼气延长，可闻及干、湿性啰音。</a:t>
            </a:r>
          </a:p>
        </p:txBody>
      </p:sp>
    </p:spTree>
    <p:extLst>
      <p:ext uri="{BB962C8B-B14F-4D97-AF65-F5344CB8AC3E}">
        <p14:creationId xmlns:p14="http://schemas.microsoft.com/office/powerpoint/2010/main" val="24593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69788-DA19-4F3D-9078-414A17C8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治疗：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4F6A6-4C7A-4851-892B-76516848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由于吸烟是慢阻肺最重要的原因，首要的治疗应让患者戒烟</a:t>
            </a:r>
            <a:endParaRPr lang="en-US" altLang="zh-CN" dirty="0"/>
          </a:p>
          <a:p>
            <a:r>
              <a:rPr lang="zh-CN" altLang="en-US" dirty="0"/>
              <a:t>支气管舒张药</a:t>
            </a:r>
            <a:endParaRPr lang="en-US" altLang="zh-CN" dirty="0"/>
          </a:p>
          <a:p>
            <a:r>
              <a:rPr lang="zh-CN" altLang="en-US" dirty="0"/>
              <a:t>化痰药</a:t>
            </a:r>
            <a:endParaRPr lang="en-US" altLang="zh-CN" dirty="0"/>
          </a:p>
          <a:p>
            <a:r>
              <a:rPr lang="zh-CN" altLang="en-US" dirty="0"/>
              <a:t>长期家庭氧疗 持续低流量吸氧</a:t>
            </a:r>
            <a:r>
              <a:rPr lang="en-US" altLang="zh-CN" dirty="0"/>
              <a:t>1~2L/min </a:t>
            </a:r>
            <a:r>
              <a:rPr lang="zh-CN" altLang="en-US" dirty="0"/>
              <a:t>每天</a:t>
            </a:r>
            <a:r>
              <a:rPr lang="en-US" altLang="zh-CN" dirty="0"/>
              <a:t>15h</a:t>
            </a:r>
            <a:r>
              <a:rPr lang="zh-CN" altLang="en-US" dirty="0"/>
              <a:t>以上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2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B293C-5C58-4B68-B089-33E64CA5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36A9C-FF86-44ED-B972-0118B473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床号：</a:t>
            </a:r>
            <a:r>
              <a:rPr lang="en-US" altLang="zh-CN" dirty="0"/>
              <a:t>215</a:t>
            </a:r>
            <a:r>
              <a:rPr lang="zh-CN" altLang="en-US" dirty="0"/>
              <a:t>床</a:t>
            </a:r>
            <a:endParaRPr lang="en-US" altLang="zh-CN" dirty="0"/>
          </a:p>
          <a:p>
            <a:r>
              <a:rPr lang="zh-CN" altLang="en-US" dirty="0"/>
              <a:t>姓名：徐跃先</a:t>
            </a:r>
            <a:endParaRPr lang="en-US" altLang="zh-CN" dirty="0"/>
          </a:p>
          <a:p>
            <a:r>
              <a:rPr lang="zh-CN" altLang="en-US" dirty="0"/>
              <a:t>性别：男</a:t>
            </a:r>
            <a:endParaRPr lang="en-US" altLang="zh-CN" dirty="0"/>
          </a:p>
          <a:p>
            <a:r>
              <a:rPr lang="zh-CN" altLang="en-US" dirty="0"/>
              <a:t>年龄：</a:t>
            </a:r>
            <a:r>
              <a:rPr lang="en-US" altLang="zh-CN" dirty="0"/>
              <a:t>90</a:t>
            </a:r>
          </a:p>
          <a:p>
            <a:r>
              <a:rPr lang="zh-CN" altLang="en-US" dirty="0"/>
              <a:t>职业：退休职员</a:t>
            </a:r>
            <a:endParaRPr lang="en-US" altLang="zh-CN" dirty="0"/>
          </a:p>
          <a:p>
            <a:r>
              <a:rPr lang="zh-CN" altLang="en-US" dirty="0"/>
              <a:t>主诉：反复咳嗽、咳痰、喘息</a:t>
            </a:r>
            <a:r>
              <a:rPr lang="en-US" altLang="zh-CN" dirty="0"/>
              <a:t>10</a:t>
            </a:r>
            <a:r>
              <a:rPr lang="zh-CN" altLang="en-US" dirty="0"/>
              <a:t>年余，发热</a:t>
            </a:r>
            <a:r>
              <a:rPr lang="en-US" altLang="zh-CN" dirty="0"/>
              <a:t>3</a:t>
            </a:r>
            <a:r>
              <a:rPr lang="zh-CN" altLang="en-US" dirty="0"/>
              <a:t>天</a:t>
            </a:r>
            <a:endParaRPr lang="en-US" altLang="zh-CN" dirty="0"/>
          </a:p>
          <a:p>
            <a:r>
              <a:rPr lang="zh-CN" altLang="en-US" dirty="0"/>
              <a:t>诊断：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AECOPD   2</a:t>
            </a:r>
            <a:r>
              <a:rPr lang="zh-CN" altLang="en-US" dirty="0"/>
              <a:t>、肺源性心脏病</a:t>
            </a:r>
            <a:r>
              <a:rPr lang="en-US" altLang="zh-CN" dirty="0"/>
              <a:t>  3</a:t>
            </a:r>
            <a:r>
              <a:rPr lang="zh-CN" altLang="en-US" dirty="0"/>
              <a:t>、脑梗死  </a:t>
            </a:r>
            <a:r>
              <a:rPr lang="en-US" altLang="zh-CN" dirty="0"/>
              <a:t>4</a:t>
            </a:r>
            <a:r>
              <a:rPr lang="zh-CN" altLang="en-US" dirty="0"/>
              <a:t>、前列腺增生</a:t>
            </a:r>
          </a:p>
        </p:txBody>
      </p:sp>
    </p:spTree>
    <p:extLst>
      <p:ext uri="{BB962C8B-B14F-4D97-AF65-F5344CB8AC3E}">
        <p14:creationId xmlns:p14="http://schemas.microsoft.com/office/powerpoint/2010/main" val="20588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053B-4607-41B6-94E5-5D862CE8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四病史：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C9FF4-5BEC-42CC-9F20-AD7CC7D2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现病史：</a:t>
            </a:r>
            <a:r>
              <a:rPr lang="zh-CN" altLang="en-US" dirty="0"/>
              <a:t>患者源于十余年前反复出现咳嗽、咳痰、喘息症状，易发作于换季时，每次发作持续时间</a:t>
            </a:r>
            <a:r>
              <a:rPr lang="en-US" altLang="zh-CN" dirty="0"/>
              <a:t>2~3</a:t>
            </a:r>
            <a:r>
              <a:rPr lang="zh-CN" altLang="en-US" dirty="0"/>
              <a:t>月，咳嗽阵发性，咳嗽剧烈时伴胸闷。咳痰量多，为白色粘痰，有气喘，时有发热。无呼吸困难，无咯血。后曾住院治疗，明确诊断为“慢性阻塞性肺部疾病”，症状缓解后出院，此后上述症状反复发作，多次住院治疗，长期使用茶碱片、沙美特罗等药物控制发作。</a:t>
            </a:r>
            <a:r>
              <a:rPr lang="en-US" altLang="zh-CN" dirty="0"/>
              <a:t>3</a:t>
            </a:r>
            <a:r>
              <a:rPr lang="zh-CN" altLang="en-US" dirty="0"/>
              <a:t>天前，患者出现发热症状，伴咳嗽、咳痰症状，稍喘息，胃口转差，无口唇紫绀，无呼吸困难，无胸痛，无咯血等不适，为求进一步治疗就诊我院，拟诊“</a:t>
            </a:r>
            <a:r>
              <a:rPr lang="en-US" altLang="zh-CN" dirty="0"/>
              <a:t>AECOPD</a:t>
            </a:r>
            <a:r>
              <a:rPr lang="zh-CN" altLang="en-US" dirty="0"/>
              <a:t>”收治入科，病程中患者将神欠佳、饮食欠佳，大、小便自理，体重无明显变化。</a:t>
            </a:r>
            <a:endParaRPr lang="en-US" altLang="zh-CN" dirty="0"/>
          </a:p>
          <a:p>
            <a:r>
              <a:rPr lang="zh-CN" altLang="en-US" b="1" dirty="0"/>
              <a:t>既往史：</a:t>
            </a:r>
            <a:r>
              <a:rPr lang="zh-CN" altLang="en-US" dirty="0"/>
              <a:t>与外院明确诊断肺心病，时有双下肢水肿，长期服用利尿剂；既往前列腺增生史</a:t>
            </a:r>
            <a:r>
              <a:rPr lang="en-US" altLang="zh-CN" dirty="0"/>
              <a:t>10</a:t>
            </a:r>
            <a:r>
              <a:rPr lang="zh-CN" altLang="en-US" dirty="0"/>
              <a:t>年余，长期服用坦索罗欣治疗；既往脑梗死诊断明确，时有四肢无力；否认高血压、糖尿病及其他慢性病病史。否认结核、肝炎及其他传染病病史。否认外伤、手术、输血史。否认药物食物及其他过敏史。预防接种史按当地常规。</a:t>
            </a:r>
            <a:endParaRPr lang="en-US" altLang="zh-CN" dirty="0"/>
          </a:p>
          <a:p>
            <a:r>
              <a:rPr lang="zh-CN" altLang="en-US" b="1" dirty="0"/>
              <a:t>个人史：</a:t>
            </a:r>
            <a:r>
              <a:rPr lang="zh-CN" altLang="en-US" dirty="0"/>
              <a:t>出生原籍，无长期外地居住史。吸烟</a:t>
            </a:r>
            <a:r>
              <a:rPr lang="en-US" altLang="zh-CN" dirty="0"/>
              <a:t>10~15</a:t>
            </a:r>
            <a:r>
              <a:rPr lang="zh-CN" altLang="en-US" dirty="0"/>
              <a:t>支</a:t>
            </a:r>
            <a:r>
              <a:rPr lang="en-US" altLang="zh-CN" dirty="0"/>
              <a:t>/</a:t>
            </a:r>
            <a:r>
              <a:rPr lang="zh-CN" altLang="en-US" dirty="0"/>
              <a:t>日*</a:t>
            </a:r>
            <a:r>
              <a:rPr lang="en-US" altLang="zh-CN" dirty="0"/>
              <a:t>60</a:t>
            </a:r>
            <a:r>
              <a:rPr lang="zh-CN" altLang="en-US" dirty="0"/>
              <a:t>年，无饮酒嗜好。无毒、粉尘及放射性物质接触史。</a:t>
            </a:r>
            <a:endParaRPr lang="en-US" altLang="zh-CN" dirty="0"/>
          </a:p>
          <a:p>
            <a:r>
              <a:rPr lang="zh-CN" altLang="en-US" b="1" dirty="0"/>
              <a:t>家族史：</a:t>
            </a:r>
            <a:r>
              <a:rPr lang="zh-CN" altLang="en-US" dirty="0"/>
              <a:t>父母已故。否认家族传染病及遗传性疾病史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799884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840</Words>
  <Application>Microsoft Office PowerPoint</Application>
  <PresentationFormat>宽屏</PresentationFormat>
  <Paragraphs>86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宋体</vt:lpstr>
      <vt:lpstr>Calibri</vt:lpstr>
      <vt:lpstr>Calibri Light</vt:lpstr>
      <vt:lpstr>回顾</vt:lpstr>
      <vt:lpstr>慢性阻塞性肺部疾病</vt:lpstr>
      <vt:lpstr> </vt:lpstr>
      <vt:lpstr>病因：</vt:lpstr>
      <vt:lpstr>病理：</vt:lpstr>
      <vt:lpstr>症状：</vt:lpstr>
      <vt:lpstr>体征：</vt:lpstr>
      <vt:lpstr>治疗：</vt:lpstr>
      <vt:lpstr>病例</vt:lpstr>
      <vt:lpstr>四病史：</vt:lpstr>
      <vt:lpstr>体格检查：</vt:lpstr>
      <vt:lpstr>实验室检查</vt:lpstr>
      <vt:lpstr>护理诊断</vt:lpstr>
      <vt:lpstr>治疗措施</vt:lpstr>
      <vt:lpstr>       P1 :气体交换受损        与气道阻塞、通气不足、呼吸及疲劳、分泌物过多和肺泡呼吸面积减少有关        目标:病人三天内能进行有效呼吸，气喘症状好转        措施:  1.休息与活动病人采取舒适体位，晚期病人宜采取身体前倾位，  使辅助呼吸及参与呼吸。        2.病情观察观察咳嗽、咳痰、呼吸困难的程度        3.氧疗护理一 般采用鼻导管持续低流量吸氧， 氧流量1~2L/ min,应避免吸入氧浓度过高导致二氧化碳潴留。        4.用药护理遵医嘱应用抗生素，支气管舒张药和祛痰药物，注意观察疗效及不良反应。5.呼吸功能锻炼        1):缩唇式呼吸(病人闭嘴经鼻吸气，然后通过缩唇{吹口哨样}缓慢呼气， 同时收缩腹部，吸与呼的比例为: 1:2或1:3)        2):瞩式或腹 式呼吸:病人可取立位、平卧位、 半卧位，两手分别放于前胸部和上腹部。用鼻缓慢吸气时，膈肌最大程度下降，腹肌松弛，腹部凸出，手感到腹部向上抬起。呼气时用口呼出，腹肌收缩，膈肌松弛，膈肌随腹 腔内压增加而上抬，推动肺部气体排出， 手感到腹部下降。        评价: 3日内患者症状减轻           P1 :气体交换受损        与气道阻塞、通气不足、呼吸及疲劳、分泌物过多和肺泡呼吸面积减少有关        目标:病人三天内能进行有效呼吸，气喘症状好转        措施:  1.休息与活动病人采取舒适体位，晚期病人宜采取身体前倾位，  使辅助呼吸及参与呼吸。        2.病情观察观察咳嗽、咳痰、呼吸困难的程度        3.氧疗护理一 般采用鼻导管持续低流量吸氧， 氧流量1~2L/ min,应避免吸入氧浓度过高导致二氧化碳潴留。        4.用药护理遵医嘱应用抗生素，支气管舒张药和祛痰药物，注意观察疗效及不良反应。5.呼吸功能锻炼        1):缩唇式呼吸(病人闭嘴经鼻吸气，然后通过缩唇{吹口哨样}缓慢呼气， 同时收缩腹部，吸与呼的比例为: 1:2或1:3)        2):瞩式或腹 式呼吸:病人可取立位、平卧位、 半卧位，两手分别放于前胸部和上腹部。用鼻缓慢吸气时，膈肌最大程度下降，腹肌松弛，腹部凸出，手感到腹部向上抬起。呼气时用口呼出，腹肌收缩，膈肌松弛，膈肌随腹 腔内压增加而上抬，推动肺部气体排出， 手感到腹部下降。        评价: 3日内患者症状减轻            P1 :气体交换受损 </vt:lpstr>
      <vt:lpstr>P1 :气体交换受损</vt:lpstr>
      <vt:lpstr>P1 :气体交换受损</vt:lpstr>
      <vt:lpstr> P2:清理呼吸道无效 </vt:lpstr>
      <vt:lpstr>P3:焦虑</vt:lpstr>
      <vt:lpstr>P4 :睡眠形态紊乱 </vt:lpstr>
      <vt:lpstr>P4 :睡眠形态紊乱</vt:lpstr>
      <vt:lpstr>P5:活动无耐力</vt:lpstr>
      <vt:lpstr>P6 :营养失调</vt:lpstr>
      <vt:lpstr>P7:皮肤完整性受损的危险</vt:lpstr>
      <vt:lpstr>健康指导：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慢性阻塞性肺部疾病</dc:title>
  <dc:creator>陈 胜辉</dc:creator>
  <cp:lastModifiedBy>陈 胜辉</cp:lastModifiedBy>
  <cp:revision>25</cp:revision>
  <dcterms:created xsi:type="dcterms:W3CDTF">2018-11-03T14:12:34Z</dcterms:created>
  <dcterms:modified xsi:type="dcterms:W3CDTF">2018-11-03T16:27:27Z</dcterms:modified>
</cp:coreProperties>
</file>