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9" roundtripDataSignature="AMtx7miqSDStbwFB+0g6PlC2NSSP7leU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42900" lvl="1" marL="914400" algn="l">
              <a:spcBef>
                <a:spcPts val="360"/>
              </a:spcBef>
              <a:spcAft>
                <a:spcPts val="0"/>
              </a:spcAft>
              <a:buClr>
                <a:schemeClr val="dk1"/>
              </a:buClr>
              <a:buSzPts val="1800"/>
              <a:buChar char="–"/>
              <a:defRPr sz="1800"/>
            </a:lvl2pPr>
            <a:lvl3pPr indent="-342900" lvl="2" marL="1371600" algn="l">
              <a:spcBef>
                <a:spcPts val="360"/>
              </a:spcBef>
              <a:spcAft>
                <a:spcPts val="0"/>
              </a:spcAft>
              <a:buClr>
                <a:schemeClr val="dk1"/>
              </a:buClr>
              <a:buSzPts val="1800"/>
              <a:buChar char="•"/>
              <a:defRPr sz="1800"/>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aaup.org/report/statement-government-colleges-and-universiti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csi-covid19.github.io/CCFS/Mar-SpecialMee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Proposed Governance Changes, </a:t>
            </a:r>
            <a:br>
              <a:rPr lang="en-US"/>
            </a:br>
            <a:r>
              <a:rPr lang="en-US"/>
              <a:t>a review</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br>
              <a:rPr lang="en-US">
                <a:solidFill>
                  <a:srgbClr val="888888"/>
                </a:solidFill>
              </a:rPr>
            </a:br>
            <a:br>
              <a:rPr lang="en-US">
                <a:solidFill>
                  <a:srgbClr val="888888"/>
                </a:solidFill>
              </a:rPr>
            </a:br>
            <a:r>
              <a:rPr lang="en-US">
                <a:solidFill>
                  <a:srgbClr val="888888"/>
                </a:solidFill>
              </a:rPr>
              <a:t>John Verzani, Chair College Council</a:t>
            </a:r>
            <a:endParaRPr/>
          </a:p>
        </p:txBody>
      </p:sp>
      <p:sp>
        <p:nvSpPr>
          <p:cNvPr id="86" name="Google Shape;86;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March 2,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Term limits</a:t>
            </a:r>
            <a:endParaRPr/>
          </a:p>
        </p:txBody>
      </p:sp>
      <p:sp>
        <p:nvSpPr>
          <p:cNvPr id="140" name="Google Shape;14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These committees have significant restrictions on who can serve, as compared to the current practice</a:t>
            </a:r>
            <a:endParaRPr/>
          </a:p>
          <a:p>
            <a:pPr indent="-285750" lvl="1" marL="742950" rtl="0" algn="l">
              <a:spcBef>
                <a:spcPts val="360"/>
              </a:spcBef>
              <a:spcAft>
                <a:spcPts val="0"/>
              </a:spcAft>
              <a:buClr>
                <a:schemeClr val="dk1"/>
              </a:buClr>
              <a:buSzPts val="1800"/>
              <a:buChar char="–"/>
            </a:pPr>
            <a:r>
              <a:rPr lang="en-US" sz="1800"/>
              <a:t>The term of service for all college, division/school and department committees shall be two years.</a:t>
            </a:r>
            <a:endParaRPr/>
          </a:p>
          <a:p>
            <a:pPr indent="-285750" lvl="1" marL="742950" rtl="0" algn="l">
              <a:spcBef>
                <a:spcPts val="360"/>
              </a:spcBef>
              <a:spcAft>
                <a:spcPts val="0"/>
              </a:spcAft>
              <a:buClr>
                <a:schemeClr val="dk1"/>
              </a:buClr>
              <a:buSzPts val="1800"/>
              <a:buChar char="–"/>
            </a:pPr>
            <a:r>
              <a:rPr lang="en-US" sz="1800"/>
              <a:t>No person shall be elected to more than two consecutive two-year terms on any committee. Members may stand again for election after a two-year interval.</a:t>
            </a:r>
            <a:endParaRPr/>
          </a:p>
          <a:p>
            <a:pPr indent="-285750" lvl="1" marL="742950" rtl="0" algn="l">
              <a:spcBef>
                <a:spcPts val="360"/>
              </a:spcBef>
              <a:spcAft>
                <a:spcPts val="0"/>
              </a:spcAft>
              <a:buClr>
                <a:schemeClr val="dk1"/>
              </a:buClr>
              <a:buSzPts val="1800"/>
              <a:buChar char="–"/>
            </a:pPr>
            <a:r>
              <a:rPr lang="en-US" sz="1800"/>
              <a:t>No person shall be elected to serve simultaneously on more than one college-level standing committee.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Reduction/reapportioning of faculty voice on areas of primary responsibility</a:t>
            </a:r>
            <a:endParaRPr/>
          </a:p>
        </p:txBody>
      </p:sp>
      <p:sp>
        <p:nvSpPr>
          <p:cNvPr id="146" name="Google Shape;14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1270000" rtl="0" algn="l">
              <a:spcBef>
                <a:spcPts val="0"/>
              </a:spcBef>
              <a:spcAft>
                <a:spcPts val="0"/>
              </a:spcAft>
              <a:buClr>
                <a:schemeClr val="dk1"/>
              </a:buClr>
              <a:buSzPts val="2000"/>
              <a:buNone/>
            </a:pPr>
            <a:r>
              <a:rPr lang="en-US" sz="2000"/>
              <a:t>The faculty has primary responsibility for such fundamental areas as curriculum, subject matter and methods of instruction, research, faculty status, and those aspects of student life which relate to the educational process. (AAUP </a:t>
            </a:r>
            <a:r>
              <a:rPr lang="en-US" sz="2000" u="sng">
                <a:solidFill>
                  <a:schemeClr val="hlink"/>
                </a:solidFill>
                <a:hlinkClick r:id="rId3"/>
              </a:rPr>
              <a:t>Statement on Government of Colleges and Universities</a:t>
            </a:r>
            <a:r>
              <a:rPr lang="en-US" sz="2000"/>
              <a:t> )</a:t>
            </a:r>
            <a:endParaRPr/>
          </a:p>
          <a:p>
            <a:pPr indent="-285750" lvl="1" marL="742950" rtl="0" algn="l">
              <a:spcBef>
                <a:spcPts val="360"/>
              </a:spcBef>
              <a:spcAft>
                <a:spcPts val="0"/>
              </a:spcAft>
              <a:buClr>
                <a:schemeClr val="dk1"/>
              </a:buClr>
              <a:buSzPts val="1800"/>
              <a:buChar char="–"/>
            </a:pPr>
            <a:r>
              <a:rPr lang="en-US" sz="1800"/>
              <a:t>Administrative Chairs replace elected chairs</a:t>
            </a:r>
            <a:endParaRPr/>
          </a:p>
          <a:p>
            <a:pPr indent="-285750" lvl="1" marL="742950" rtl="0" algn="l">
              <a:spcBef>
                <a:spcPts val="360"/>
              </a:spcBef>
              <a:spcAft>
                <a:spcPts val="0"/>
              </a:spcAft>
              <a:buClr>
                <a:schemeClr val="dk1"/>
              </a:buClr>
              <a:buSzPts val="1800"/>
              <a:buChar char="–"/>
            </a:pPr>
            <a:r>
              <a:rPr lang="en-US" sz="1800"/>
              <a:t>Replaces the careful balancing of faculty from Division/Schools</a:t>
            </a:r>
            <a:endParaRPr/>
          </a:p>
          <a:p>
            <a:pPr indent="-285750" lvl="1" marL="742950" rtl="0" algn="l">
              <a:spcBef>
                <a:spcPts val="360"/>
              </a:spcBef>
              <a:spcAft>
                <a:spcPts val="0"/>
              </a:spcAft>
              <a:buClr>
                <a:schemeClr val="dk1"/>
              </a:buClr>
              <a:buSzPts val="1800"/>
              <a:buChar char="–"/>
            </a:pPr>
            <a:r>
              <a:rPr lang="en-US" sz="1800"/>
              <a:t>The Academic Freedom Committee is currently selected by the Faculty Senate Executive Committee; the proposed new committee would be selected by the Deans.</a:t>
            </a:r>
            <a:endParaRPr/>
          </a:p>
          <a:p>
            <a:pPr indent="-285750" lvl="1" marL="742950" rtl="0" algn="l">
              <a:spcBef>
                <a:spcPts val="360"/>
              </a:spcBef>
              <a:spcAft>
                <a:spcPts val="0"/>
              </a:spcAft>
              <a:buClr>
                <a:schemeClr val="dk1"/>
              </a:buClr>
              <a:buSzPts val="1800"/>
              <a:buChar char="–"/>
            </a:pPr>
            <a:r>
              <a:rPr lang="en-US" sz="1800"/>
              <a:t>Faculty Personnel Policy Committee is abolished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Removal of many other important College Council functions</a:t>
            </a:r>
            <a:endParaRPr/>
          </a:p>
        </p:txBody>
      </p:sp>
      <p:sp>
        <p:nvSpPr>
          <p:cNvPr id="152" name="Google Shape;15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1800"/>
              <a:buChar char="–"/>
            </a:pPr>
            <a:r>
              <a:rPr lang="en-US" sz="1800"/>
              <a:t>The AREC committee with its oversight duties is abolished</a:t>
            </a:r>
            <a:endParaRPr/>
          </a:p>
          <a:p>
            <a:pPr indent="-285750" lvl="1" marL="742950" rtl="0" algn="l">
              <a:spcBef>
                <a:spcPts val="360"/>
              </a:spcBef>
              <a:spcAft>
                <a:spcPts val="0"/>
              </a:spcAft>
              <a:buClr>
                <a:schemeClr val="dk1"/>
              </a:buClr>
              <a:buSzPts val="1800"/>
              <a:buChar char="–"/>
            </a:pPr>
            <a:r>
              <a:rPr lang="en-US" sz="1800"/>
              <a:t>The committee on organization is removed</a:t>
            </a:r>
            <a:endParaRPr/>
          </a:p>
          <a:p>
            <a:pPr indent="-285750" lvl="1" marL="742950" rtl="0" algn="l">
              <a:spcBef>
                <a:spcPts val="360"/>
              </a:spcBef>
              <a:spcAft>
                <a:spcPts val="0"/>
              </a:spcAft>
              <a:buClr>
                <a:schemeClr val="dk1"/>
              </a:buClr>
              <a:buSzPts val="1800"/>
              <a:buChar char="–"/>
            </a:pPr>
            <a:r>
              <a:rPr lang="en-US"/>
              <a:t>T</a:t>
            </a:r>
            <a:r>
              <a:rPr lang="en-US" sz="1800"/>
              <a:t>he Bylaws committee is removed. Though the referendum process is similar in wording, the Student voice on any change is proposed to be 2/71 instead of 8/74; the PT faculty voice is removed; the HEO/CLT voice is diminished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a:t>The proposal has many technical issues, e.g.:</a:t>
            </a:r>
            <a:endParaRPr/>
          </a:p>
        </p:txBody>
      </p:sp>
      <p:sp>
        <p:nvSpPr>
          <p:cNvPr id="158" name="Google Shape;158;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285750" lvl="1" marL="742950" rtl="0" algn="l">
              <a:spcBef>
                <a:spcPts val="0"/>
              </a:spcBef>
              <a:spcAft>
                <a:spcPts val="0"/>
              </a:spcAft>
              <a:buClr>
                <a:schemeClr val="dk1"/>
              </a:buClr>
              <a:buSzPct val="100000"/>
              <a:buChar char="–"/>
            </a:pPr>
            <a:r>
              <a:rPr lang="en-US"/>
              <a:t>The membership of the executive committee of the CSI College Senate is deliberately vague. All members may be appointed by the President, as written.</a:t>
            </a:r>
            <a:endParaRPr/>
          </a:p>
          <a:p>
            <a:pPr indent="-285750" lvl="1" marL="742950" rtl="0" algn="l">
              <a:spcBef>
                <a:spcPts val="333"/>
              </a:spcBef>
              <a:spcAft>
                <a:spcPts val="0"/>
              </a:spcAft>
              <a:buClr>
                <a:schemeClr val="dk1"/>
              </a:buClr>
              <a:buSzPct val="100000"/>
              <a:buChar char="–"/>
            </a:pPr>
            <a:r>
              <a:rPr lang="en-US"/>
              <a:t>The non-chair faculty membership of the CSI College Senate could </a:t>
            </a:r>
            <a:r>
              <a:rPr i="1" lang="en-US"/>
              <a:t>possibly</a:t>
            </a:r>
            <a:r>
              <a:rPr lang="en-US"/>
              <a:t> be appointed, as no mention of an election is given.</a:t>
            </a:r>
            <a:endParaRPr/>
          </a:p>
          <a:p>
            <a:pPr indent="-285750" lvl="1" marL="742950" rtl="0" algn="l">
              <a:spcBef>
                <a:spcPts val="333"/>
              </a:spcBef>
              <a:spcAft>
                <a:spcPts val="0"/>
              </a:spcAft>
              <a:buClr>
                <a:schemeClr val="dk1"/>
              </a:buClr>
              <a:buSzPct val="100000"/>
              <a:buChar char="–"/>
            </a:pPr>
            <a:r>
              <a:rPr lang="en-US"/>
              <a:t>The HEOs on the CSI College Senate are not elected, nor necessarily members of the Steering Committee.</a:t>
            </a:r>
            <a:endParaRPr/>
          </a:p>
          <a:p>
            <a:pPr indent="-285750" lvl="1" marL="742950" rtl="0" algn="l">
              <a:spcBef>
                <a:spcPts val="333"/>
              </a:spcBef>
              <a:spcAft>
                <a:spcPts val="0"/>
              </a:spcAft>
              <a:buClr>
                <a:schemeClr val="dk1"/>
              </a:buClr>
              <a:buSzPct val="100000"/>
              <a:buChar char="–"/>
            </a:pPr>
            <a:r>
              <a:rPr lang="en-US"/>
              <a:t>The administrative portion of the votes on the CSI College Senate can grow significantly in proportion; all other bodies have a fixed size.</a:t>
            </a:r>
            <a:endParaRPr/>
          </a:p>
          <a:p>
            <a:pPr indent="-285750" lvl="1" marL="742950" rtl="0" algn="l">
              <a:spcBef>
                <a:spcPts val="333"/>
              </a:spcBef>
              <a:spcAft>
                <a:spcPts val="0"/>
              </a:spcAft>
              <a:buClr>
                <a:schemeClr val="dk1"/>
              </a:buClr>
              <a:buSzPct val="100000"/>
              <a:buChar char="–"/>
            </a:pPr>
            <a:r>
              <a:rPr lang="en-US"/>
              <a:t>The Divisional/School Personnel and Budget Committees are not specified; the chairs – which play a significant role in the P&amp;B – may presumably be </a:t>
            </a:r>
            <a:r>
              <a:rPr i="1" lang="en-US"/>
              <a:t>appointed</a:t>
            </a:r>
            <a:r>
              <a:rPr lang="en-US"/>
              <a:t>.</a:t>
            </a:r>
            <a:endParaRPr/>
          </a:p>
          <a:p>
            <a:pPr indent="-285750" lvl="1" marL="742950" rtl="0" algn="l">
              <a:spcBef>
                <a:spcPts val="333"/>
              </a:spcBef>
              <a:spcAft>
                <a:spcPts val="0"/>
              </a:spcAft>
              <a:buClr>
                <a:schemeClr val="dk1"/>
              </a:buClr>
              <a:buSzPct val="100000"/>
              <a:buChar char="–"/>
            </a:pPr>
            <a:r>
              <a:rPr lang="en-US"/>
              <a:t>The Departmental Appointments Committees are abolished and their duties not assigned.</a:t>
            </a:r>
            <a:endParaRPr/>
          </a:p>
          <a:p>
            <a:pPr indent="-285750" lvl="1" marL="742950" rtl="0" algn="l">
              <a:spcBef>
                <a:spcPts val="333"/>
              </a:spcBef>
              <a:spcAft>
                <a:spcPts val="0"/>
              </a:spcAft>
              <a:buClr>
                <a:schemeClr val="dk1"/>
              </a:buClr>
              <a:buSzPct val="100000"/>
              <a:buChar char="–"/>
            </a:pPr>
            <a:r>
              <a:rPr lang="en-US"/>
              <a:t>The Division/School representatives are elected by members from all the voting faculty.</a:t>
            </a:r>
            <a:endParaRPr/>
          </a:p>
          <a:p>
            <a:pPr indent="-285750" lvl="1" marL="742950" rtl="0" algn="l">
              <a:spcBef>
                <a:spcPts val="333"/>
              </a:spcBef>
              <a:spcAft>
                <a:spcPts val="0"/>
              </a:spcAft>
              <a:buClr>
                <a:schemeClr val="dk1"/>
              </a:buClr>
              <a:buSzPct val="100000"/>
              <a:buChar char="–"/>
            </a:pPr>
            <a:r>
              <a:rPr lang="en-US"/>
              <a:t>The allocation of faculty voice in all committees does not reflect the size of the body they represent.</a:t>
            </a:r>
            <a:endParaRPr/>
          </a:p>
          <a:p>
            <a:pPr indent="-285750" lvl="1" marL="742950" rtl="0" algn="l">
              <a:spcBef>
                <a:spcPts val="333"/>
              </a:spcBef>
              <a:spcAft>
                <a:spcPts val="0"/>
              </a:spcAft>
              <a:buClr>
                <a:schemeClr val="dk1"/>
              </a:buClr>
              <a:buSzPct val="100000"/>
              <a:buChar char="–"/>
            </a:pPr>
            <a:r>
              <a:rPr lang="en-US"/>
              <a:t>Where faculty have </a:t>
            </a:r>
            <a:r>
              <a:rPr i="1" lang="en-US"/>
              <a:t>primary</a:t>
            </a:r>
            <a:r>
              <a:rPr lang="en-US"/>
              <a:t> responsibility for matters of status, the proposed P&amp;B has only 5/15 votes as faculty. And as mentioned these may possibly be </a:t>
            </a:r>
            <a:r>
              <a:rPr i="1" lang="en-US"/>
              <a:t>appointed</a:t>
            </a: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At a glance</a:t>
            </a:r>
            <a:endParaRPr/>
          </a:p>
        </p:txBody>
      </p:sp>
      <p:sp>
        <p:nvSpPr>
          <p:cNvPr id="92" name="Google Shape;92;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The proposed wholesale replacement has many deviations from our current practice as to make a summary difficult. But let us try.</a:t>
            </a:r>
            <a:endParaRPr/>
          </a:p>
          <a:p>
            <a:pPr indent="0" lvl="0" marL="0" rtl="0" algn="l">
              <a:spcBef>
                <a:spcPts val="480"/>
              </a:spcBef>
              <a:spcAft>
                <a:spcPts val="0"/>
              </a:spcAft>
              <a:buClr>
                <a:schemeClr val="dk1"/>
              </a:buClr>
              <a:buSzPts val="2400"/>
              <a:buNone/>
            </a:pPr>
            <a:r>
              <a:rPr lang="en-US" sz="2400"/>
              <a:t>There are 3 supplemental documents for a more thorough break down at </a:t>
            </a:r>
            <a:r>
              <a:rPr lang="en-US" u="sng">
                <a:solidFill>
                  <a:schemeClr val="hlink"/>
                </a:solidFill>
                <a:hlinkClick r:id="rId3"/>
              </a:rPr>
              <a:t>https://csi-covid19.github.io/CCFS/Mar-SpecialMeeting/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The process used for approval is an outlier in our history</a:t>
            </a:r>
            <a:endParaRPr/>
          </a:p>
        </p:txBody>
      </p:sp>
      <p:sp>
        <p:nvSpPr>
          <p:cNvPr id="98" name="Google Shape;9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Quoting from a 2009 letter then Provost Fritz sent to then By laws Committee Chair Sandi Cooper:</a:t>
            </a:r>
            <a:endParaRPr/>
          </a:p>
          <a:p>
            <a:pPr indent="0" lvl="0" marL="0" rtl="0" algn="l">
              <a:spcBef>
                <a:spcPts val="480"/>
              </a:spcBef>
              <a:spcAft>
                <a:spcPts val="0"/>
              </a:spcAft>
              <a:buClr>
                <a:schemeClr val="dk1"/>
              </a:buClr>
              <a:buSzPts val="2400"/>
              <a:buNone/>
            </a:pPr>
            <a:r>
              <a:rPr lang="en-US" sz="2400"/>
              <a:t>“Language in a governance plan takes on charged meaning and even small, seemingly inconsequential changes, can have profound implications.”</a:t>
            </a:r>
            <a:endParaRPr/>
          </a:p>
          <a:p>
            <a:pPr indent="0" lvl="0" marL="0" rtl="0" algn="l">
              <a:spcBef>
                <a:spcPts val="480"/>
              </a:spcBef>
              <a:spcAft>
                <a:spcPts val="0"/>
              </a:spcAft>
              <a:buClr>
                <a:schemeClr val="dk1"/>
              </a:buClr>
              <a:buSzPts val="2400"/>
              <a:buNone/>
            </a:pPr>
            <a:r>
              <a:rPr lang="en-US" sz="2400"/>
              <a:t>Here we can agree. This </a:t>
            </a:r>
            <a:r>
              <a:rPr lang="en-US" sz="2400"/>
              <a:t>sem</a:t>
            </a:r>
            <a:r>
              <a:rPr lang="en-US"/>
              <a:t>es</a:t>
            </a:r>
            <a:r>
              <a:rPr lang="en-US" sz="2400"/>
              <a:t>ter,</a:t>
            </a:r>
            <a:r>
              <a:rPr lang="en-US" sz="2400"/>
              <a:t> as Bylaws Committee Chair, I had hoped to talk about a governance referendum, as at the end of last year President Fritz gave his approval to go ahead with </a:t>
            </a:r>
            <a:r>
              <a:rPr i="1" lang="en-US"/>
              <a:t>modest</a:t>
            </a:r>
            <a:r>
              <a:rPr lang="en-US" sz="2400"/>
              <a:t> amendments to the current plan to address 3 issues that had arisen. His deliberation of the modest amendments took one 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Changes to the role of the president, provost, and cabinet</a:t>
            </a:r>
            <a:endParaRPr/>
          </a:p>
        </p:txBody>
      </p:sp>
      <p:sp>
        <p:nvSpPr>
          <p:cNvPr id="104" name="Google Shape;104;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The College Council and Faculty Senate would be replaced with a CSI College Senate, which plays both roles. The committee structure is completely revamped</a:t>
            </a:r>
            <a:endParaRPr/>
          </a:p>
          <a:p>
            <a:pPr indent="-285750" lvl="1" marL="742950" rtl="0" algn="l">
              <a:spcBef>
                <a:spcPts val="360"/>
              </a:spcBef>
              <a:spcAft>
                <a:spcPts val="0"/>
              </a:spcAft>
              <a:buClr>
                <a:schemeClr val="dk1"/>
              </a:buClr>
              <a:buSzPts val="1800"/>
              <a:buChar char="–"/>
            </a:pPr>
            <a:r>
              <a:rPr lang="en-US" sz="1800"/>
              <a:t>The CSI College Senate would have no elected leadership; the president would be its chair</a:t>
            </a:r>
            <a:endParaRPr/>
          </a:p>
          <a:p>
            <a:pPr indent="-285750" lvl="1" marL="742950" rtl="0" algn="l">
              <a:spcBef>
                <a:spcPts val="360"/>
              </a:spcBef>
              <a:spcAft>
                <a:spcPts val="0"/>
              </a:spcAft>
              <a:buClr>
                <a:schemeClr val="dk1"/>
              </a:buClr>
              <a:buSzPts val="1800"/>
              <a:buChar char="–"/>
            </a:pPr>
            <a:r>
              <a:rPr lang="en-US" sz="1800"/>
              <a:t>The standing committees are all chaired by either the President, the Provost, or a designee. There are no elected chairs</a:t>
            </a:r>
            <a:endParaRPr/>
          </a:p>
          <a:p>
            <a:pPr indent="-285750" lvl="1" marL="742950" rtl="0" algn="l">
              <a:spcBef>
                <a:spcPts val="360"/>
              </a:spcBef>
              <a:spcAft>
                <a:spcPts val="0"/>
              </a:spcAft>
              <a:buClr>
                <a:schemeClr val="dk1"/>
              </a:buClr>
              <a:buSzPts val="1800"/>
              <a:buChar char="–"/>
            </a:pPr>
            <a:r>
              <a:rPr lang="en-US" sz="1800"/>
              <a:t>The entire cabinet becomes a member of the Senate, save the Chief of Staff</a:t>
            </a:r>
            <a:endParaRPr/>
          </a:p>
          <a:p>
            <a:pPr indent="-285750" lvl="1" marL="742950" rtl="0" algn="l">
              <a:spcBef>
                <a:spcPts val="360"/>
              </a:spcBef>
              <a:spcAft>
                <a:spcPts val="0"/>
              </a:spcAft>
              <a:buClr>
                <a:schemeClr val="dk1"/>
              </a:buClr>
              <a:buSzPts val="1800"/>
              <a:buChar char="–"/>
            </a:pPr>
            <a:r>
              <a:rPr lang="en-US" sz="1800"/>
              <a:t>The executive committees of the College Council and Faculty Senate are elected by the bodies; the executive committee of College Senate is composed of </a:t>
            </a:r>
            <a:r>
              <a:rPr lang="en-US"/>
              <a:t>t</a:t>
            </a:r>
            <a:r>
              <a:rPr lang="en-US" sz="1800"/>
              <a:t>he President, Provost, Chief of Staff, </a:t>
            </a:r>
            <a:r>
              <a:rPr b="1" lang="en-US"/>
              <a:t>possibly appointed (not elected)</a:t>
            </a:r>
            <a:r>
              <a:rPr lang="en-US" sz="1800"/>
              <a:t> faculty members (</a:t>
            </a:r>
            <a:r>
              <a:rPr b="1" lang="en-US"/>
              <a:t>though technically these could be deans</a:t>
            </a:r>
            <a:r>
              <a:rPr lang="en-US" sz="1800"/>
              <a:t>), and one HEO </a:t>
            </a:r>
            <a:r>
              <a:rPr b="1" lang="en-US"/>
              <a:t>possibly appointed (not elected)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Changes to the consultative nature of many committees</a:t>
            </a:r>
            <a:endParaRPr/>
          </a:p>
        </p:txBody>
      </p:sp>
      <p:sp>
        <p:nvSpPr>
          <p:cNvPr id="110" name="Google Shape;110;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1800"/>
              <a:buChar char="–"/>
            </a:pPr>
            <a:r>
              <a:rPr lang="en-US" sz="1800"/>
              <a:t>The elected College Council Executive Committee, which meets monthly with the President and Provost, for consultative meetings is abolished.</a:t>
            </a:r>
            <a:endParaRPr/>
          </a:p>
          <a:p>
            <a:pPr indent="-285750" lvl="1" marL="742950" rtl="0" algn="l">
              <a:spcBef>
                <a:spcPts val="360"/>
              </a:spcBef>
              <a:spcAft>
                <a:spcPts val="0"/>
              </a:spcAft>
              <a:buClr>
                <a:schemeClr val="dk1"/>
              </a:buClr>
              <a:buSzPts val="1800"/>
              <a:buChar char="–"/>
            </a:pPr>
            <a:r>
              <a:rPr lang="en-US" sz="1800"/>
              <a:t>The elected Faculty Senate Executive Committee, which meets monthly with the Provost and Academic Deans for consultative meetings, is abolished.</a:t>
            </a:r>
            <a:endParaRPr/>
          </a:p>
          <a:p>
            <a:pPr indent="-285750" lvl="1" marL="742950" rtl="0" algn="l">
              <a:spcBef>
                <a:spcPts val="360"/>
              </a:spcBef>
              <a:spcAft>
                <a:spcPts val="0"/>
              </a:spcAft>
              <a:buClr>
                <a:schemeClr val="dk1"/>
              </a:buClr>
              <a:buSzPts val="1800"/>
              <a:buChar char="–"/>
            </a:pPr>
            <a:r>
              <a:rPr lang="en-US" sz="1800"/>
              <a:t>The IPC, which offers elected faculty a change for meaningful participation with the President and other cabinet members is abolished</a:t>
            </a:r>
            <a:endParaRPr/>
          </a:p>
          <a:p>
            <a:pPr indent="-285750" lvl="1" marL="742950" rtl="0" algn="l">
              <a:spcBef>
                <a:spcPts val="360"/>
              </a:spcBef>
              <a:spcAft>
                <a:spcPts val="0"/>
              </a:spcAft>
              <a:buClr>
                <a:schemeClr val="dk1"/>
              </a:buClr>
              <a:buSzPts val="1800"/>
              <a:buChar char="–"/>
            </a:pPr>
            <a:r>
              <a:rPr lang="en-US" sz="1800"/>
              <a:t>The College Council Budget Committee is abolished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P&amp;B changes</a:t>
            </a:r>
            <a:endParaRPr/>
          </a:p>
        </p:txBody>
      </p:sp>
      <p:sp>
        <p:nvSpPr>
          <p:cNvPr id="116" name="Google Shape;11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1800"/>
              <a:buChar char="–"/>
            </a:pPr>
            <a:r>
              <a:rPr lang="en-US" sz="1800"/>
              <a:t>The current P&amp;B voting members consisting of the 25 chairs is replaced with a committee with just 5 faculty; 2 students; 5 deans; the CFO, Provost and President.</a:t>
            </a:r>
            <a:endParaRPr/>
          </a:p>
          <a:p>
            <a:pPr indent="-285750" lvl="1" marL="742950" rtl="0" algn="l">
              <a:spcBef>
                <a:spcPts val="360"/>
              </a:spcBef>
              <a:spcAft>
                <a:spcPts val="0"/>
              </a:spcAft>
              <a:buClr>
                <a:schemeClr val="dk1"/>
              </a:buClr>
              <a:buSzPts val="1800"/>
              <a:buChar char="–"/>
            </a:pPr>
            <a:r>
              <a:rPr lang="en-US" sz="1800"/>
              <a:t>Divisional/School P&amp;Bs are proposed </a:t>
            </a:r>
            <a:r>
              <a:rPr b="1" lang="en-US"/>
              <a:t>b</a:t>
            </a:r>
            <a:r>
              <a:rPr b="1" lang="en-US"/>
              <a:t>ut their composition is not defined, including who is the chair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The curriculum approval process changes</a:t>
            </a:r>
            <a:endParaRPr/>
          </a:p>
        </p:txBody>
      </p:sp>
      <p:sp>
        <p:nvSpPr>
          <p:cNvPr id="122" name="Google Shape;12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1800"/>
              <a:buChar char="–"/>
            </a:pPr>
            <a:r>
              <a:rPr lang="en-US" sz="1800"/>
              <a:t>Each Division/School would have a curriculum committee. These would be chaired by Deans. The plan mandates 55 faculty be involved at this level, up from 26 in the current model.</a:t>
            </a:r>
            <a:endParaRPr/>
          </a:p>
          <a:p>
            <a:pPr indent="-285750" lvl="1" marL="742950" rtl="0" algn="l">
              <a:spcBef>
                <a:spcPts val="360"/>
              </a:spcBef>
              <a:spcAft>
                <a:spcPts val="0"/>
              </a:spcAft>
              <a:buClr>
                <a:schemeClr val="dk1"/>
              </a:buClr>
              <a:buSzPts val="1800"/>
              <a:buChar char="–"/>
            </a:pPr>
            <a:r>
              <a:rPr lang="en-US" sz="1800"/>
              <a:t>Unlike the Faculty Senate where “Decisions… are forwarded to the Executive Committee of the Faculty Senate for review … and </a:t>
            </a:r>
            <a:r>
              <a:rPr b="1" lang="en-US"/>
              <a:t>action</a:t>
            </a:r>
            <a:r>
              <a:rPr lang="en-US" sz="1800"/>
              <a:t> by the Faculty Senate</a:t>
            </a:r>
            <a:r>
              <a:rPr lang="en-US"/>
              <a:t>,</a:t>
            </a:r>
            <a:r>
              <a:rPr lang="en-US" sz="1800"/>
              <a:t>” proposals are “forwarded to the College Senate for </a:t>
            </a:r>
            <a:r>
              <a:rPr b="1" lang="en-US"/>
              <a:t>review</a:t>
            </a:r>
            <a:r>
              <a:rPr lang="en-US" sz="1800"/>
              <a:t> and submission to the President for approval.” (This does not imply approval is necessary.)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General education changes</a:t>
            </a:r>
            <a:endParaRPr/>
          </a:p>
        </p:txBody>
      </p:sp>
      <p:sp>
        <p:nvSpPr>
          <p:cNvPr id="128" name="Google Shape;12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1800"/>
              <a:buChar char="–"/>
            </a:pPr>
            <a:r>
              <a:rPr lang="en-US" sz="1800"/>
              <a:t>The General Education Committee with 25 potential faculty members is abolished.</a:t>
            </a:r>
            <a:endParaRPr/>
          </a:p>
          <a:p>
            <a:pPr indent="-285750" lvl="1" marL="742950" rtl="0" algn="l">
              <a:spcBef>
                <a:spcPts val="360"/>
              </a:spcBef>
              <a:spcAft>
                <a:spcPts val="0"/>
              </a:spcAft>
              <a:buClr>
                <a:schemeClr val="dk1"/>
              </a:buClr>
              <a:buSzPts val="1800"/>
              <a:buChar char="–"/>
            </a:pPr>
            <a:r>
              <a:rPr lang="en-US" sz="1800"/>
              <a:t>The proposed “Curriculum and Articulation” committee with “Two faculty member [sic] elected from each division/school” (</a:t>
            </a:r>
            <a:r>
              <a:rPr i="1" lang="en-US"/>
              <a:t>elected by the entire faculty, as written</a:t>
            </a:r>
            <a:r>
              <a:rPr lang="en-US" sz="1800"/>
              <a:t>); an associate provost, the academic deans, the registrar, two students, and the provost, as chair.</a:t>
            </a:r>
            <a:endParaRPr/>
          </a:p>
          <a:p>
            <a:pPr indent="-285750" lvl="1" marL="742950" rtl="0" algn="l">
              <a:spcBef>
                <a:spcPts val="360"/>
              </a:spcBef>
              <a:spcAft>
                <a:spcPts val="0"/>
              </a:spcAft>
              <a:buClr>
                <a:schemeClr val="dk1"/>
              </a:buClr>
              <a:buSzPts val="1800"/>
              <a:buChar char="–"/>
            </a:pPr>
            <a:r>
              <a:rPr lang="en-US" sz="1800"/>
              <a:t>Review isn’t expected: “Recommendations are forwarded to the College Senate and submitted to the President for approval.”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Subcommittees to Standing Committees</a:t>
            </a:r>
            <a:endParaRPr/>
          </a:p>
        </p:txBody>
      </p:sp>
      <p:sp>
        <p:nvSpPr>
          <p:cNvPr id="134" name="Google Shape;13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294322" lvl="1" marL="742950" rtl="0" algn="l">
              <a:spcBef>
                <a:spcPts val="0"/>
              </a:spcBef>
              <a:spcAft>
                <a:spcPts val="0"/>
              </a:spcAft>
              <a:buClr>
                <a:schemeClr val="dk1"/>
              </a:buClr>
              <a:buSzPts val="1800"/>
              <a:buChar char="–"/>
            </a:pPr>
            <a:r>
              <a:rPr lang="en-US"/>
              <a:t>The Faculty senate has numerous subcommittees; this proposal has numerous standing committees. The reporting nature is not the same:</a:t>
            </a:r>
            <a:endParaRPr/>
          </a:p>
          <a:p>
            <a:pPr indent="0" lvl="0" marL="0" rtl="0" algn="l">
              <a:spcBef>
                <a:spcPts val="444"/>
              </a:spcBef>
              <a:spcAft>
                <a:spcPts val="0"/>
              </a:spcAft>
              <a:buClr>
                <a:schemeClr val="dk1"/>
              </a:buClr>
              <a:buSzPts val="2400"/>
              <a:buNone/>
            </a:pPr>
            <a:r>
              <a:rPr lang="en-US"/>
              <a:t>Currently:</a:t>
            </a:r>
            <a:endParaRPr/>
          </a:p>
          <a:p>
            <a:pPr indent="0" lvl="0" marL="1270000" rtl="0" algn="l">
              <a:spcBef>
                <a:spcPts val="370"/>
              </a:spcBef>
              <a:spcAft>
                <a:spcPts val="0"/>
              </a:spcAft>
              <a:buClr>
                <a:schemeClr val="dk1"/>
              </a:buClr>
              <a:buSzPts val="2000"/>
              <a:buNone/>
            </a:pPr>
            <a:r>
              <a:rPr lang="en-US" sz="2000"/>
              <a:t>None of the Faculty Senate committees are policy-making bodies, and all recommendations made by such committees are subject to review for further action in accordance with the Governance Plan, except that decisions related to individual students are final.</a:t>
            </a:r>
            <a:endParaRPr/>
          </a:p>
          <a:p>
            <a:pPr indent="0" lvl="0" marL="0" rtl="0" algn="l">
              <a:spcBef>
                <a:spcPts val="444"/>
              </a:spcBef>
              <a:spcAft>
                <a:spcPts val="0"/>
              </a:spcAft>
              <a:buClr>
                <a:schemeClr val="dk1"/>
              </a:buClr>
              <a:buSzPts val="2400"/>
              <a:buNone/>
            </a:pPr>
            <a:r>
              <a:rPr lang="en-US"/>
              <a:t>Proposed</a:t>
            </a:r>
            <a:endParaRPr/>
          </a:p>
          <a:p>
            <a:pPr indent="-294322" lvl="1" marL="742950" rtl="0" algn="l">
              <a:spcBef>
                <a:spcPts val="333"/>
              </a:spcBef>
              <a:spcAft>
                <a:spcPts val="0"/>
              </a:spcAft>
              <a:buClr>
                <a:schemeClr val="dk1"/>
              </a:buClr>
              <a:buSzPts val="1800"/>
              <a:buChar char="–"/>
            </a:pPr>
            <a:r>
              <a:rPr lang="en-US"/>
              <a:t>Admissions – “Decisions of the committee may be appealed to the Provost.”</a:t>
            </a:r>
            <a:endParaRPr/>
          </a:p>
          <a:p>
            <a:pPr indent="-294322" lvl="1" marL="742950" rtl="0" algn="l">
              <a:spcBef>
                <a:spcPts val="333"/>
              </a:spcBef>
              <a:spcAft>
                <a:spcPts val="0"/>
              </a:spcAft>
              <a:buClr>
                <a:schemeClr val="dk1"/>
              </a:buClr>
              <a:buSzPts val="1800"/>
              <a:buChar char="–"/>
            </a:pPr>
            <a:r>
              <a:rPr lang="en-US"/>
              <a:t>Assessment and Institutional Effectiveness – (no reporting given)</a:t>
            </a:r>
            <a:endParaRPr/>
          </a:p>
          <a:p>
            <a:pPr indent="-294322" lvl="1" marL="742950" rtl="0" algn="l">
              <a:spcBef>
                <a:spcPts val="333"/>
              </a:spcBef>
              <a:spcAft>
                <a:spcPts val="0"/>
              </a:spcAft>
              <a:buClr>
                <a:schemeClr val="dk1"/>
              </a:buClr>
              <a:buSzPts val="1800"/>
              <a:buChar char="–"/>
            </a:pPr>
            <a:r>
              <a:rPr lang="en-US"/>
              <a:t>Research – “Makes recommendations to the provost.”</a:t>
            </a:r>
            <a:endParaRPr/>
          </a:p>
          <a:p>
            <a:pPr indent="-294322" lvl="1" marL="742950" rtl="0" algn="l">
              <a:spcBef>
                <a:spcPts val="333"/>
              </a:spcBef>
              <a:spcAft>
                <a:spcPts val="0"/>
              </a:spcAft>
              <a:buClr>
                <a:schemeClr val="dk1"/>
              </a:buClr>
              <a:buSzPts val="1800"/>
              <a:buChar char="–"/>
            </a:pPr>
            <a:r>
              <a:rPr lang="en-US"/>
              <a:t>Student Affairs – “</a:t>
            </a:r>
            <a:r>
              <a:rPr b="1" lang="en-US"/>
              <a:t>Reports</a:t>
            </a:r>
            <a:r>
              <a:rPr lang="en-US"/>
              <a:t> will be made to College Senate. Recommendations may be appealed to the President.”</a:t>
            </a:r>
            <a:endParaRPr/>
          </a:p>
          <a:p>
            <a:pPr indent="-294322" lvl="1" marL="742950" rtl="0" algn="l">
              <a:spcBef>
                <a:spcPts val="333"/>
              </a:spcBef>
              <a:spcAft>
                <a:spcPts val="0"/>
              </a:spcAft>
              <a:buClr>
                <a:schemeClr val="dk1"/>
              </a:buClr>
              <a:buSzPts val="1800"/>
              <a:buChar char="–"/>
            </a:pPr>
            <a:r>
              <a:rPr lang="en-US"/>
              <a:t>Student Evaluation of Courses and Teaching – ditto</a:t>
            </a:r>
            <a:endParaRPr/>
          </a:p>
          <a:p>
            <a:pPr indent="-294322" lvl="1" marL="742950" rtl="0" algn="l">
              <a:spcBef>
                <a:spcPts val="333"/>
              </a:spcBef>
              <a:spcAft>
                <a:spcPts val="0"/>
              </a:spcAft>
              <a:buClr>
                <a:schemeClr val="dk1"/>
              </a:buClr>
              <a:buSzPts val="1800"/>
              <a:buChar char="–"/>
            </a:pPr>
            <a:r>
              <a:rPr lang="en-US"/>
              <a:t>Technology – ditto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2021-03-10T23:11:17Z</dcterms:created>
  <dc:creator>John Verzani, Chair College Council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March 22, 2005</vt:lpwstr>
  </property>
</Properties>
</file>