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qSDStbwFB+0g6PlC2NSSP7leU0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ma Jones"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0"/>
  </p:normalViewPr>
  <p:slideViewPr>
    <p:cSldViewPr snapToGrid="0">
      <p:cViewPr varScale="1">
        <p:scale>
          <a:sx n="111" d="100"/>
          <a:sy n="111" d="100"/>
        </p:scale>
        <p:origin x="168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3-11T08:00:09.623" idx="5">
    <p:pos x="5204" y="1258"/>
    <p:text>Perhaps, this could be said differently...Instead of "let's try...how about something like "Nevertheless, the CC/XC and I have summarized it the best we can."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1-03-11T07:36:28.441" idx="1">
    <p:pos x="5395" y="2455"/>
    <p:text>This could be your talking points. This text could be shortened to: 
In [Dec 2020,] President Fritz gave his approval for a governance referendum on 3 modest amendments after deliberating for 12 months with the Bylaws Committee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1-03-11T07:37:13.283" idx="2">
    <p:pos x="4923" y="1258"/>
    <p:text>Should this not be "Senate" structure?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491929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42900" algn="l">
              <a:spcBef>
                <a:spcPts val="360"/>
              </a:spcBef>
              <a:spcAft>
                <a:spcPts val="0"/>
              </a:spcAft>
              <a:buClr>
                <a:schemeClr val="dk1"/>
              </a:buClr>
              <a:buSzPts val="1800"/>
              <a:buChar char="–"/>
              <a:defRPr sz="1800"/>
            </a:lvl2pPr>
            <a:lvl3pPr marL="1371600" lvl="2" indent="-342900" algn="l">
              <a:spcBef>
                <a:spcPts val="360"/>
              </a:spcBef>
              <a:spcAft>
                <a:spcPts val="0"/>
              </a:spcAft>
              <a:buClr>
                <a:schemeClr val="dk1"/>
              </a:buClr>
              <a:buSzPts val="1800"/>
              <a:buChar char="•"/>
              <a:defRPr sz="1800"/>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aup.org/report/statement-government-colleges-and-universiti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jverzani@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si-covid19.github.io/CCFS/Mar-SpecialMeet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Proposed Governance Changes: </a:t>
            </a:r>
            <a:br>
              <a:rPr lang="en-US" dirty="0"/>
            </a:br>
            <a:r>
              <a:rPr lang="en-US" dirty="0"/>
              <a:t>A review</a:t>
            </a:r>
            <a:endParaRPr dirty="0"/>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rgbClr val="888888"/>
              </a:buClr>
              <a:buSzPts val="3200"/>
              <a:buNone/>
            </a:pPr>
            <a:br>
              <a:rPr lang="en-US" dirty="0">
                <a:solidFill>
                  <a:srgbClr val="888888"/>
                </a:solidFill>
              </a:rPr>
            </a:br>
            <a:br>
              <a:rPr lang="en-US" dirty="0">
                <a:solidFill>
                  <a:srgbClr val="888888"/>
                </a:solidFill>
              </a:rPr>
            </a:br>
            <a:r>
              <a:rPr lang="en-US" dirty="0">
                <a:solidFill>
                  <a:srgbClr val="888888"/>
                </a:solidFill>
              </a:rPr>
              <a:t>John </a:t>
            </a:r>
            <a:r>
              <a:rPr lang="en-US" dirty="0" err="1">
                <a:solidFill>
                  <a:srgbClr val="888888"/>
                </a:solidFill>
              </a:rPr>
              <a:t>Verzani</a:t>
            </a:r>
            <a:r>
              <a:rPr lang="en-US">
                <a:solidFill>
                  <a:srgbClr val="888888"/>
                </a:solidFill>
              </a:rPr>
              <a:t> </a:t>
            </a:r>
          </a:p>
          <a:p>
            <a:pPr marL="0" lvl="0" indent="0" algn="ctr" rtl="0">
              <a:spcBef>
                <a:spcPts val="0"/>
              </a:spcBef>
              <a:spcAft>
                <a:spcPts val="0"/>
              </a:spcAft>
              <a:buClr>
                <a:srgbClr val="888888"/>
              </a:buClr>
              <a:buSzPts val="3200"/>
              <a:buNone/>
            </a:pPr>
            <a:r>
              <a:rPr lang="en-US">
                <a:solidFill>
                  <a:srgbClr val="888888"/>
                </a:solidFill>
              </a:rPr>
              <a:t>Chair, College Council</a:t>
            </a:r>
            <a:endParaRPr/>
          </a:p>
        </p:txBody>
      </p:sp>
      <p:sp>
        <p:nvSpPr>
          <p:cNvPr id="86" name="Google Shape;8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March 2,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Term limits</a:t>
            </a:r>
            <a:endParaRPr/>
          </a:p>
        </p:txBody>
      </p:sp>
      <p:sp>
        <p:nvSpPr>
          <p:cNvPr id="140" name="Google Shape;140;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a:t>These committees have significant restrictions on who can serve, as compared to the current practice</a:t>
            </a:r>
            <a:endParaRPr/>
          </a:p>
          <a:p>
            <a:pPr marL="742950" lvl="1" indent="-285750" algn="l" rtl="0">
              <a:spcBef>
                <a:spcPts val="360"/>
              </a:spcBef>
              <a:spcAft>
                <a:spcPts val="0"/>
              </a:spcAft>
              <a:buClr>
                <a:schemeClr val="dk1"/>
              </a:buClr>
              <a:buSzPts val="1800"/>
              <a:buChar char="–"/>
            </a:pPr>
            <a:r>
              <a:rPr lang="en-US" sz="1800"/>
              <a:t>The term of service for all college, division/school and department committees shall be two years.</a:t>
            </a:r>
            <a:endParaRPr/>
          </a:p>
          <a:p>
            <a:pPr marL="742950" lvl="1" indent="-285750" algn="l" rtl="0">
              <a:spcBef>
                <a:spcPts val="360"/>
              </a:spcBef>
              <a:spcAft>
                <a:spcPts val="0"/>
              </a:spcAft>
              <a:buClr>
                <a:schemeClr val="dk1"/>
              </a:buClr>
              <a:buSzPts val="1800"/>
              <a:buChar char="–"/>
            </a:pPr>
            <a:r>
              <a:rPr lang="en-US" sz="1800"/>
              <a:t>No person shall be elected to more than two consecutive two-year terms on any committee. Members may stand again for election after a two-year interval.</a:t>
            </a:r>
            <a:endParaRPr/>
          </a:p>
          <a:p>
            <a:pPr marL="742950" lvl="1" indent="-285750" algn="l" rtl="0">
              <a:spcBef>
                <a:spcPts val="360"/>
              </a:spcBef>
              <a:spcAft>
                <a:spcPts val="0"/>
              </a:spcAft>
              <a:buClr>
                <a:schemeClr val="dk1"/>
              </a:buClr>
              <a:buSzPts val="1800"/>
              <a:buChar char="–"/>
            </a:pPr>
            <a:r>
              <a:rPr lang="en-US" sz="1800"/>
              <a:t>No person shall be elected to serve simultaneously on more than one college-level standing committee.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Reduction/reapportioning of faculty voice on areas of primary responsibility</a:t>
            </a:r>
            <a:endParaRPr/>
          </a:p>
        </p:txBody>
      </p:sp>
      <p:sp>
        <p:nvSpPr>
          <p:cNvPr id="146" name="Google Shape;146;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270000" lvl="0" indent="0" algn="l" rtl="0">
              <a:spcBef>
                <a:spcPts val="0"/>
              </a:spcBef>
              <a:spcAft>
                <a:spcPts val="0"/>
              </a:spcAft>
              <a:buClr>
                <a:schemeClr val="dk1"/>
              </a:buClr>
              <a:buSzPts val="2000"/>
              <a:buNone/>
            </a:pPr>
            <a:r>
              <a:rPr lang="en-US" sz="2000" dirty="0"/>
              <a:t>The faculty has primary responsibility for such fundamental areas as curriculum, subject matter and methods of instruction, research, faculty status, and those aspects of student life which relate to the educational process. (AAUP </a:t>
            </a:r>
            <a:r>
              <a:rPr lang="en-US" sz="2000" u="sng" dirty="0">
                <a:solidFill>
                  <a:schemeClr val="hlink"/>
                </a:solidFill>
                <a:hlinkClick r:id="rId3"/>
              </a:rPr>
              <a:t>Statement on Government of Colleges and Universities</a:t>
            </a:r>
            <a:r>
              <a:rPr lang="en-US" sz="2000" dirty="0"/>
              <a:t> )</a:t>
            </a:r>
          </a:p>
          <a:p>
            <a:pPr marL="1270000" lvl="0" indent="0" algn="l" rtl="0">
              <a:spcBef>
                <a:spcPts val="0"/>
              </a:spcBef>
              <a:spcAft>
                <a:spcPts val="0"/>
              </a:spcAft>
              <a:buClr>
                <a:schemeClr val="dk1"/>
              </a:buClr>
              <a:buSzPts val="2000"/>
              <a:buNone/>
            </a:pPr>
            <a:endParaRPr dirty="0"/>
          </a:p>
          <a:p>
            <a:pPr marL="742950" lvl="1" indent="-285750" algn="l" rtl="0">
              <a:spcBef>
                <a:spcPts val="360"/>
              </a:spcBef>
              <a:spcAft>
                <a:spcPts val="0"/>
              </a:spcAft>
              <a:buClr>
                <a:schemeClr val="dk1"/>
              </a:buClr>
              <a:buSzPts val="1800"/>
              <a:buChar char="–"/>
            </a:pPr>
            <a:r>
              <a:rPr lang="en-US" sz="1800" dirty="0"/>
              <a:t>Administrative Chairs replace elected chairs</a:t>
            </a:r>
            <a:endParaRPr dirty="0"/>
          </a:p>
          <a:p>
            <a:pPr marL="742950" lvl="1" indent="-285750" algn="l" rtl="0">
              <a:spcBef>
                <a:spcPts val="360"/>
              </a:spcBef>
              <a:spcAft>
                <a:spcPts val="0"/>
              </a:spcAft>
              <a:buClr>
                <a:schemeClr val="dk1"/>
              </a:buClr>
              <a:buSzPts val="1800"/>
              <a:buChar char="–"/>
            </a:pPr>
            <a:r>
              <a:rPr lang="en-US" sz="1800" dirty="0"/>
              <a:t>Replaces the careful balancing of faculty from Division/Schools</a:t>
            </a:r>
            <a:endParaRPr dirty="0"/>
          </a:p>
          <a:p>
            <a:pPr marL="742950" lvl="1" indent="-285750" algn="l" rtl="0">
              <a:spcBef>
                <a:spcPts val="360"/>
              </a:spcBef>
              <a:spcAft>
                <a:spcPts val="0"/>
              </a:spcAft>
              <a:buClr>
                <a:schemeClr val="dk1"/>
              </a:buClr>
              <a:buSzPts val="1800"/>
              <a:buChar char="–"/>
            </a:pPr>
            <a:r>
              <a:rPr lang="en-US" sz="1800" dirty="0"/>
              <a:t>The Academic Freedom Committee is currently </a:t>
            </a:r>
            <a:r>
              <a:rPr lang="en-US" sz="1800" b="1" dirty="0"/>
              <a:t>selected</a:t>
            </a:r>
            <a:r>
              <a:rPr lang="en-US" sz="1800" dirty="0"/>
              <a:t> by the Faculty Senate Executive Committee; the proposed new committee would be </a:t>
            </a:r>
            <a:r>
              <a:rPr lang="en-US" sz="1800" b="1" dirty="0"/>
              <a:t>selected</a:t>
            </a:r>
            <a:r>
              <a:rPr lang="en-US" sz="1800" dirty="0"/>
              <a:t> by the Deans.</a:t>
            </a:r>
            <a:endParaRPr dirty="0"/>
          </a:p>
          <a:p>
            <a:pPr marL="742950" lvl="1" indent="-285750" algn="l" rtl="0">
              <a:spcBef>
                <a:spcPts val="360"/>
              </a:spcBef>
              <a:spcAft>
                <a:spcPts val="0"/>
              </a:spcAft>
              <a:buClr>
                <a:schemeClr val="dk1"/>
              </a:buClr>
              <a:buSzPts val="1800"/>
              <a:buChar char="–"/>
            </a:pPr>
            <a:r>
              <a:rPr lang="en-US" sz="1800" b="1" dirty="0"/>
              <a:t>Faculty Personnel Policy Committee</a:t>
            </a:r>
            <a:r>
              <a:rPr lang="en-US" sz="1800" dirty="0"/>
              <a:t> is </a:t>
            </a:r>
            <a:r>
              <a:rPr lang="en-US" sz="1800" b="1" dirty="0"/>
              <a:t>abolished</a:t>
            </a:r>
            <a:endParaRP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Removal of many other important College Council functions</a:t>
            </a:r>
            <a:endParaRPr/>
          </a:p>
        </p:txBody>
      </p:sp>
      <p:sp>
        <p:nvSpPr>
          <p:cNvPr id="152" name="Google Shape;152;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chemeClr val="dk1"/>
              </a:buClr>
              <a:buSzPts val="1800"/>
              <a:buChar char="–"/>
            </a:pPr>
            <a:r>
              <a:rPr lang="en-US" sz="1800" dirty="0"/>
              <a:t>The </a:t>
            </a:r>
            <a:r>
              <a:rPr lang="en-US" sz="1800" b="1" dirty="0"/>
              <a:t>AREC committee </a:t>
            </a:r>
            <a:r>
              <a:rPr lang="en-US" sz="1800" dirty="0"/>
              <a:t>with its oversight duties is </a:t>
            </a:r>
            <a:r>
              <a:rPr lang="en-US" sz="1800" b="1" dirty="0"/>
              <a:t>abolished</a:t>
            </a:r>
            <a:endParaRPr b="1" dirty="0"/>
          </a:p>
          <a:p>
            <a:pPr marL="742950" lvl="1" indent="-285750" algn="l" rtl="0">
              <a:spcBef>
                <a:spcPts val="360"/>
              </a:spcBef>
              <a:spcAft>
                <a:spcPts val="0"/>
              </a:spcAft>
              <a:buClr>
                <a:schemeClr val="dk1"/>
              </a:buClr>
              <a:buSzPts val="1800"/>
              <a:buChar char="–"/>
            </a:pPr>
            <a:r>
              <a:rPr lang="en-US" sz="1800" dirty="0"/>
              <a:t>The </a:t>
            </a:r>
            <a:r>
              <a:rPr lang="en-US" sz="1800" b="1" dirty="0"/>
              <a:t>Committee on organization </a:t>
            </a:r>
            <a:r>
              <a:rPr lang="en-US" sz="1800" dirty="0"/>
              <a:t>is </a:t>
            </a:r>
            <a:r>
              <a:rPr lang="en-US" sz="1800" b="1" dirty="0"/>
              <a:t>abolished</a:t>
            </a:r>
            <a:endParaRPr b="1" dirty="0"/>
          </a:p>
          <a:p>
            <a:pPr marL="742950" lvl="1" indent="-285750" algn="l" rtl="0">
              <a:spcBef>
                <a:spcPts val="360"/>
              </a:spcBef>
              <a:spcAft>
                <a:spcPts val="0"/>
              </a:spcAft>
              <a:buClr>
                <a:schemeClr val="dk1"/>
              </a:buClr>
              <a:buSzPts val="1800"/>
              <a:buChar char="–"/>
            </a:pPr>
            <a:r>
              <a:rPr lang="en-US" dirty="0"/>
              <a:t>T</a:t>
            </a:r>
            <a:r>
              <a:rPr lang="en-US" sz="1800" dirty="0"/>
              <a:t>he </a:t>
            </a:r>
            <a:r>
              <a:rPr lang="en-US" sz="1800" b="1" dirty="0"/>
              <a:t>Bylaws committee</a:t>
            </a:r>
            <a:r>
              <a:rPr lang="en-US" sz="1800" dirty="0"/>
              <a:t> is </a:t>
            </a:r>
            <a:r>
              <a:rPr lang="en-US" sz="1800" b="1" dirty="0"/>
              <a:t>abolished</a:t>
            </a:r>
            <a:r>
              <a:rPr lang="en-US" sz="1800" dirty="0"/>
              <a:t>. Though the referendum process is similar in wording, the Student voice on any change is proposed to be 2/71 instead of 8/74; the PT faculty voice is removed; the HEO/CLT voice is diminished</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a:t>The proposal has many technical issues, e.g.:</a:t>
            </a:r>
            <a:endParaRPr/>
          </a:p>
        </p:txBody>
      </p:sp>
      <p:sp>
        <p:nvSpPr>
          <p:cNvPr id="158" name="Google Shape;15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742950" lvl="1" indent="-285750" algn="l" rtl="0">
              <a:spcBef>
                <a:spcPts val="0"/>
              </a:spcBef>
              <a:spcAft>
                <a:spcPts val="0"/>
              </a:spcAft>
              <a:buClr>
                <a:schemeClr val="dk1"/>
              </a:buClr>
              <a:buSzPct val="100000"/>
              <a:buChar char="–"/>
            </a:pPr>
            <a:r>
              <a:rPr lang="en-US" dirty="0"/>
              <a:t>The membership of the executive committee of the CSI College Senate is deliberately vague. All members may be appointed by the President, as written.</a:t>
            </a:r>
            <a:endParaRPr dirty="0"/>
          </a:p>
          <a:p>
            <a:pPr marL="742950" lvl="1" indent="-285750" algn="l" rtl="0">
              <a:spcBef>
                <a:spcPts val="333"/>
              </a:spcBef>
              <a:spcAft>
                <a:spcPts val="0"/>
              </a:spcAft>
              <a:buClr>
                <a:schemeClr val="dk1"/>
              </a:buClr>
              <a:buSzPct val="100000"/>
              <a:buChar char="–"/>
            </a:pPr>
            <a:r>
              <a:rPr lang="en-US" dirty="0"/>
              <a:t>The non-chair faculty membership of the CSI College Senate could </a:t>
            </a:r>
            <a:r>
              <a:rPr lang="en-US" i="1" dirty="0"/>
              <a:t>possibly</a:t>
            </a:r>
            <a:r>
              <a:rPr lang="en-US" dirty="0"/>
              <a:t> be appointed, as no mention of an election is given.</a:t>
            </a:r>
            <a:endParaRPr dirty="0"/>
          </a:p>
          <a:p>
            <a:pPr marL="742950" lvl="1" indent="-285750" algn="l" rtl="0">
              <a:spcBef>
                <a:spcPts val="333"/>
              </a:spcBef>
              <a:spcAft>
                <a:spcPts val="0"/>
              </a:spcAft>
              <a:buClr>
                <a:schemeClr val="dk1"/>
              </a:buClr>
              <a:buSzPct val="100000"/>
              <a:buChar char="–"/>
            </a:pPr>
            <a:r>
              <a:rPr lang="en-US" dirty="0"/>
              <a:t>The HEOs on the CSI College Senate are not elected, nor necessarily members of the Steering Committee.</a:t>
            </a:r>
            <a:endParaRPr dirty="0"/>
          </a:p>
          <a:p>
            <a:pPr marL="742950" lvl="1" indent="-285750" algn="l" rtl="0">
              <a:spcBef>
                <a:spcPts val="333"/>
              </a:spcBef>
              <a:spcAft>
                <a:spcPts val="0"/>
              </a:spcAft>
              <a:buClr>
                <a:schemeClr val="dk1"/>
              </a:buClr>
              <a:buSzPct val="100000"/>
              <a:buChar char="–"/>
            </a:pPr>
            <a:r>
              <a:rPr lang="en-US" dirty="0"/>
              <a:t>The administrative portion of the votes on the CSI College Senate can grow significantly in proportion; all other bodies have a fixed size.</a:t>
            </a:r>
            <a:endParaRPr dirty="0"/>
          </a:p>
          <a:p>
            <a:pPr marL="742950" lvl="1" indent="-285750" algn="l" rtl="0">
              <a:spcBef>
                <a:spcPts val="333"/>
              </a:spcBef>
              <a:spcAft>
                <a:spcPts val="0"/>
              </a:spcAft>
              <a:buClr>
                <a:schemeClr val="dk1"/>
              </a:buClr>
              <a:buSzPct val="100000"/>
              <a:buChar char="–"/>
            </a:pPr>
            <a:r>
              <a:rPr lang="en-US" dirty="0"/>
              <a:t>The Divisional/School Personnel and Budget Committees are not specified; the chairs – which play a significant role in the P&amp;B – may presumably be </a:t>
            </a:r>
            <a:r>
              <a:rPr lang="en-US" i="1" dirty="0"/>
              <a:t>appointed</a:t>
            </a:r>
            <a:r>
              <a:rPr lang="en-US" dirty="0"/>
              <a:t>.</a:t>
            </a:r>
            <a:endParaRPr dirty="0"/>
          </a:p>
          <a:p>
            <a:pPr marL="742950" lvl="1" indent="-285750" algn="l" rtl="0">
              <a:spcBef>
                <a:spcPts val="333"/>
              </a:spcBef>
              <a:spcAft>
                <a:spcPts val="0"/>
              </a:spcAft>
              <a:buClr>
                <a:schemeClr val="dk1"/>
              </a:buClr>
              <a:buSzPct val="100000"/>
              <a:buChar char="–"/>
            </a:pPr>
            <a:r>
              <a:rPr lang="en-US" dirty="0"/>
              <a:t>The Departmental Appointments Committees are abolished and their duties not assigned.</a:t>
            </a:r>
            <a:endParaRPr dirty="0"/>
          </a:p>
          <a:p>
            <a:pPr marL="742950" lvl="1" indent="-285750" algn="l" rtl="0">
              <a:spcBef>
                <a:spcPts val="333"/>
              </a:spcBef>
              <a:spcAft>
                <a:spcPts val="0"/>
              </a:spcAft>
              <a:buClr>
                <a:schemeClr val="dk1"/>
              </a:buClr>
              <a:buSzPct val="100000"/>
              <a:buChar char="–"/>
            </a:pPr>
            <a:r>
              <a:rPr lang="en-US" dirty="0"/>
              <a:t>The Division/School representatives are elected by members from all the voting faculty.</a:t>
            </a:r>
            <a:endParaRPr dirty="0"/>
          </a:p>
          <a:p>
            <a:pPr marL="742950" lvl="1" indent="-285750" algn="l" rtl="0">
              <a:spcBef>
                <a:spcPts val="333"/>
              </a:spcBef>
              <a:spcAft>
                <a:spcPts val="0"/>
              </a:spcAft>
              <a:buClr>
                <a:schemeClr val="dk1"/>
              </a:buClr>
              <a:buSzPct val="100000"/>
              <a:buChar char="–"/>
            </a:pPr>
            <a:r>
              <a:rPr lang="en-US" dirty="0"/>
              <a:t>The allocation of faculty voice in all committees does not reflect the size of the body they represent.</a:t>
            </a:r>
            <a:endParaRPr dirty="0"/>
          </a:p>
          <a:p>
            <a:pPr marL="742950" lvl="1" indent="-285750" algn="l" rtl="0">
              <a:spcBef>
                <a:spcPts val="333"/>
              </a:spcBef>
              <a:spcAft>
                <a:spcPts val="0"/>
              </a:spcAft>
              <a:buClr>
                <a:schemeClr val="dk1"/>
              </a:buClr>
              <a:buSzPct val="100000"/>
              <a:buChar char="–"/>
            </a:pPr>
            <a:r>
              <a:rPr lang="en-US" dirty="0"/>
              <a:t>Where faculty have </a:t>
            </a:r>
            <a:r>
              <a:rPr lang="en-US" i="1" dirty="0"/>
              <a:t>primary</a:t>
            </a:r>
            <a:r>
              <a:rPr lang="en-US" dirty="0"/>
              <a:t> responsibility for matters of status, the proposed P&amp;B has only 5/15 votes as faculty. And as mentioned these may possibly be </a:t>
            </a:r>
            <a:r>
              <a:rPr lang="en-US" i="1" dirty="0"/>
              <a:t>appointed</a:t>
            </a:r>
            <a:r>
              <a:rPr lang="en-US" dirty="0"/>
              <a:t>.</a:t>
            </a:r>
          </a:p>
          <a:p>
            <a:pPr marL="742950" lvl="1" indent="-285750" algn="l" rtl="0">
              <a:spcBef>
                <a:spcPts val="333"/>
              </a:spcBef>
              <a:spcAft>
                <a:spcPts val="0"/>
              </a:spcAft>
              <a:buClr>
                <a:schemeClr val="dk1"/>
              </a:buClr>
              <a:buSzPct val="100000"/>
              <a:buChar char="–"/>
            </a:pPr>
            <a:r>
              <a:rPr lang="en-US" b="1" dirty="0"/>
              <a:t>...</a:t>
            </a:r>
            <a:endParaRP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71C3-6B33-7247-8854-339E6185C5AF}"/>
              </a:ext>
            </a:extLst>
          </p:cNvPr>
          <p:cNvSpPr>
            <a:spLocks noGrp="1"/>
          </p:cNvSpPr>
          <p:nvPr>
            <p:ph type="title"/>
          </p:nvPr>
        </p:nvSpPr>
        <p:spPr/>
        <p:txBody>
          <a:bodyPr/>
          <a:lstStyle/>
          <a:p>
            <a:r>
              <a:rPr lang="en-US" dirty="0"/>
              <a:t>Please participate</a:t>
            </a:r>
          </a:p>
        </p:txBody>
      </p:sp>
      <p:sp>
        <p:nvSpPr>
          <p:cNvPr id="3" name="Text Placeholder 2">
            <a:extLst>
              <a:ext uri="{FF2B5EF4-FFF2-40B4-BE49-F238E27FC236}">
                <a16:creationId xmlns:a16="http://schemas.microsoft.com/office/drawing/2014/main" id="{2B8FED71-54FA-324C-86D7-82C60583A551}"/>
              </a:ext>
            </a:extLst>
          </p:cNvPr>
          <p:cNvSpPr>
            <a:spLocks noGrp="1"/>
          </p:cNvSpPr>
          <p:nvPr>
            <p:ph type="body" idx="1"/>
          </p:nvPr>
        </p:nvSpPr>
        <p:spPr/>
        <p:txBody>
          <a:bodyPr/>
          <a:lstStyle/>
          <a:p>
            <a:r>
              <a:rPr lang="en-US" dirty="0"/>
              <a:t>The President has arranged for commentary to be held through “TEAMS.” The link in the 3/2 email initiates membership in the group.</a:t>
            </a:r>
          </a:p>
          <a:p>
            <a:r>
              <a:rPr lang="en-US" dirty="0"/>
              <a:t>Unlike past uses of community bulletin board, there is apparently no means to post anonymous commentary. The fear of retaliation is always present when interacting with a College President. If you have such a concern, I have offered to post comments sent to me (</a:t>
            </a:r>
            <a:r>
              <a:rPr lang="en-US" dirty="0">
                <a:hlinkClick r:id="rId2"/>
              </a:rPr>
              <a:t>jverzani@gmail.com</a:t>
            </a:r>
            <a:r>
              <a:rPr lang="en-US" dirty="0"/>
              <a:t>) to the TEAMS site.</a:t>
            </a:r>
          </a:p>
        </p:txBody>
      </p:sp>
    </p:spTree>
    <p:extLst>
      <p:ext uri="{BB962C8B-B14F-4D97-AF65-F5344CB8AC3E}">
        <p14:creationId xmlns:p14="http://schemas.microsoft.com/office/powerpoint/2010/main" val="2089510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dirty="0"/>
              <a:t>At a glance</a:t>
            </a:r>
            <a:endParaRPr dirty="0"/>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dirty="0"/>
              <a:t>The proposed wholesale replacement has many deviations from our current practice as to make a summary difficult. </a:t>
            </a:r>
          </a:p>
          <a:p>
            <a:pPr marL="0" lvl="0" indent="0" algn="l" rtl="0">
              <a:spcBef>
                <a:spcPts val="0"/>
              </a:spcBef>
              <a:spcAft>
                <a:spcPts val="0"/>
              </a:spcAft>
              <a:buClr>
                <a:schemeClr val="dk1"/>
              </a:buClr>
              <a:buSzPts val="2400"/>
              <a:buNone/>
            </a:pPr>
            <a:endParaRPr lang="en-US" dirty="0"/>
          </a:p>
          <a:p>
            <a:pPr marL="0" lvl="0" indent="0" algn="l" rtl="0">
              <a:spcBef>
                <a:spcPts val="0"/>
              </a:spcBef>
              <a:spcAft>
                <a:spcPts val="0"/>
              </a:spcAft>
              <a:buClr>
                <a:schemeClr val="dk1"/>
              </a:buClr>
              <a:buSzPts val="2400"/>
              <a:buNone/>
            </a:pPr>
            <a:r>
              <a:rPr lang="en-US" sz="2400" dirty="0"/>
              <a:t>I have summarized them here as best we can for a 10-minute discussion.</a:t>
            </a:r>
          </a:p>
          <a:p>
            <a:pPr marL="0" lvl="0" indent="0" algn="l" rtl="0">
              <a:spcBef>
                <a:spcPts val="0"/>
              </a:spcBef>
              <a:spcAft>
                <a:spcPts val="0"/>
              </a:spcAft>
              <a:buClr>
                <a:schemeClr val="dk1"/>
              </a:buClr>
              <a:buSzPts val="2400"/>
              <a:buNone/>
            </a:pPr>
            <a:endParaRPr dirty="0"/>
          </a:p>
          <a:p>
            <a:pPr marL="0" lvl="0" indent="0" algn="l" rtl="0">
              <a:spcBef>
                <a:spcPts val="480"/>
              </a:spcBef>
              <a:spcAft>
                <a:spcPts val="0"/>
              </a:spcAft>
              <a:buClr>
                <a:schemeClr val="dk1"/>
              </a:buClr>
              <a:buSzPts val="2400"/>
              <a:buNone/>
            </a:pPr>
            <a:r>
              <a:rPr lang="en-US" sz="2400" dirty="0"/>
              <a:t>There are 3 supplemental documents for a more thorough break down at </a:t>
            </a:r>
            <a:r>
              <a:rPr lang="en-US" u="sng" dirty="0">
                <a:solidFill>
                  <a:schemeClr val="hlink"/>
                </a:solidFill>
                <a:hlinkClick r:id="rId3"/>
              </a:rPr>
              <a:t>https://csi-covid19.github.io/CCFS/Mar-SpecialMeeting/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The process used for approval is an outlier in our history</a:t>
            </a:r>
            <a:endParaRPr/>
          </a:p>
        </p:txBody>
      </p:sp>
      <p:sp>
        <p:nvSpPr>
          <p:cNvPr id="98" name="Google Shape;9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2400"/>
              <a:buNone/>
            </a:pPr>
            <a:r>
              <a:rPr lang="en-US" sz="2400" dirty="0"/>
              <a:t>Quoting from a 2009 letter then Provost Fritz sent to then By laws Committee Chair Sandi Cooper:</a:t>
            </a:r>
          </a:p>
          <a:p>
            <a:pPr marL="0" lvl="0" indent="0" algn="l" rtl="0">
              <a:spcBef>
                <a:spcPts val="0"/>
              </a:spcBef>
              <a:spcAft>
                <a:spcPts val="0"/>
              </a:spcAft>
              <a:buClr>
                <a:schemeClr val="dk1"/>
              </a:buClr>
              <a:buSzPts val="2400"/>
              <a:buNone/>
            </a:pPr>
            <a:endParaRPr dirty="0"/>
          </a:p>
          <a:p>
            <a:pPr marL="457200" lvl="1" indent="0">
              <a:spcBef>
                <a:spcPts val="480"/>
              </a:spcBef>
              <a:buSzPts val="2400"/>
              <a:buNone/>
            </a:pPr>
            <a:r>
              <a:rPr lang="en-US" sz="2000" dirty="0"/>
              <a:t>“Language in a governance plan takes on charged meaning and even small, seemingly inconsequential changes, can have profound implications.”</a:t>
            </a:r>
            <a:endParaRPr sz="2000" dirty="0"/>
          </a:p>
          <a:p>
            <a:pPr marL="0" lvl="0" indent="0" algn="l" rtl="0">
              <a:spcBef>
                <a:spcPts val="480"/>
              </a:spcBef>
              <a:spcAft>
                <a:spcPts val="0"/>
              </a:spcAft>
              <a:buClr>
                <a:schemeClr val="dk1"/>
              </a:buClr>
              <a:buSzPts val="2400"/>
              <a:buNone/>
            </a:pPr>
            <a:endParaRPr lang="en-US" sz="2400" dirty="0"/>
          </a:p>
          <a:p>
            <a:pPr marL="0" lvl="0" indent="0" algn="l" rtl="0">
              <a:spcBef>
                <a:spcPts val="480"/>
              </a:spcBef>
              <a:spcAft>
                <a:spcPts val="0"/>
              </a:spcAft>
              <a:buClr>
                <a:schemeClr val="dk1"/>
              </a:buClr>
              <a:buSzPts val="2400"/>
              <a:buNone/>
            </a:pPr>
            <a:r>
              <a:rPr lang="en-US" sz="2400" dirty="0"/>
              <a:t>Here we can agree. </a:t>
            </a:r>
          </a:p>
          <a:p>
            <a:pPr marL="0" lvl="0" indent="0" algn="l" rtl="0">
              <a:spcBef>
                <a:spcPts val="480"/>
              </a:spcBef>
              <a:spcAft>
                <a:spcPts val="0"/>
              </a:spcAft>
              <a:buClr>
                <a:schemeClr val="dk1"/>
              </a:buClr>
              <a:buSzPts val="2400"/>
              <a:buNone/>
            </a:pPr>
            <a:endParaRPr lang="en-US" sz="2400" dirty="0"/>
          </a:p>
          <a:p>
            <a:pPr marL="0" lvl="0" indent="0" algn="l" rtl="0">
              <a:spcBef>
                <a:spcPts val="480"/>
              </a:spcBef>
              <a:spcAft>
                <a:spcPts val="0"/>
              </a:spcAft>
              <a:buClr>
                <a:schemeClr val="dk1"/>
              </a:buClr>
              <a:buSzPts val="2400"/>
              <a:buNone/>
            </a:pPr>
            <a:r>
              <a:rPr lang="en-US" sz="2400" dirty="0"/>
              <a:t>The president took 12 months to </a:t>
            </a:r>
            <a:r>
              <a:rPr lang="en-US" sz="2400" b="1" dirty="0"/>
              <a:t>review</a:t>
            </a:r>
            <a:r>
              <a:rPr lang="en-US" sz="2400" dirty="0"/>
              <a:t> and </a:t>
            </a:r>
            <a:r>
              <a:rPr lang="en-US" sz="2400" b="1" dirty="0"/>
              <a:t>approve</a:t>
            </a:r>
            <a:r>
              <a:rPr lang="en-US" sz="2400" dirty="0"/>
              <a:t> (just this Winter) a short </a:t>
            </a:r>
            <a:r>
              <a:rPr lang="en-US" dirty="0"/>
              <a:t>collection of modest </a:t>
            </a:r>
            <a:r>
              <a:rPr lang="en-US" sz="2400" dirty="0"/>
              <a:t>proposed amendments to the governance plan the Bylaws committee had worked for year or so.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Changes to the role of the president, provost, and cabinet</a:t>
            </a:r>
            <a:endParaRPr/>
          </a:p>
        </p:txBody>
      </p:sp>
      <p:sp>
        <p:nvSpPr>
          <p:cNvPr id="104" name="Google Shape;104;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dirty="0"/>
              <a:t>The College Council and Faculty Senate would be replaced with a CSI College Senate, which plays both roles, though primarily that of the College Council. The committee structure is completely revamped</a:t>
            </a:r>
            <a:endParaRPr dirty="0"/>
          </a:p>
          <a:p>
            <a:pPr marL="742950" lvl="1" indent="-285750" algn="l" rtl="0">
              <a:spcBef>
                <a:spcPts val="360"/>
              </a:spcBef>
              <a:spcAft>
                <a:spcPts val="0"/>
              </a:spcAft>
              <a:buClr>
                <a:schemeClr val="dk1"/>
              </a:buClr>
              <a:buSzPts val="1800"/>
              <a:buChar char="–"/>
            </a:pPr>
            <a:r>
              <a:rPr lang="en-US" sz="1800" dirty="0"/>
              <a:t>The CSI College Senate would have no elected leadership; the president would be its chair</a:t>
            </a:r>
            <a:endParaRPr dirty="0"/>
          </a:p>
          <a:p>
            <a:pPr marL="742950" lvl="1" indent="-285750" algn="l" rtl="0">
              <a:spcBef>
                <a:spcPts val="360"/>
              </a:spcBef>
              <a:spcAft>
                <a:spcPts val="0"/>
              </a:spcAft>
              <a:buClr>
                <a:schemeClr val="dk1"/>
              </a:buClr>
              <a:buSzPts val="1800"/>
              <a:buChar char="–"/>
            </a:pPr>
            <a:r>
              <a:rPr lang="en-US" sz="1800" dirty="0"/>
              <a:t>The standing committees are all chaired by either the President, the Provost, or a designee. There are no elected chairs.</a:t>
            </a:r>
            <a:endParaRPr dirty="0"/>
          </a:p>
          <a:p>
            <a:pPr marL="742950" lvl="1" indent="-285750" algn="l" rtl="0">
              <a:spcBef>
                <a:spcPts val="360"/>
              </a:spcBef>
              <a:spcAft>
                <a:spcPts val="0"/>
              </a:spcAft>
              <a:buClr>
                <a:schemeClr val="dk1"/>
              </a:buClr>
              <a:buSzPts val="1800"/>
              <a:buChar char="–"/>
            </a:pPr>
            <a:r>
              <a:rPr lang="en-US" sz="1800" dirty="0"/>
              <a:t>The entire cabinet becomes a member of the Senate, save the Chief of Staff</a:t>
            </a:r>
            <a:endParaRPr dirty="0"/>
          </a:p>
          <a:p>
            <a:pPr marL="742950" lvl="1" indent="-285750" algn="l" rtl="0">
              <a:spcBef>
                <a:spcPts val="360"/>
              </a:spcBef>
              <a:spcAft>
                <a:spcPts val="0"/>
              </a:spcAft>
              <a:buClr>
                <a:schemeClr val="dk1"/>
              </a:buClr>
              <a:buSzPts val="1800"/>
              <a:buChar char="–"/>
            </a:pPr>
            <a:r>
              <a:rPr lang="en-US" sz="1800" dirty="0"/>
              <a:t>The executive committees of the College Council and Faculty Senate are elected by the bodies; the executive committee of College Senate is composed of </a:t>
            </a:r>
            <a:r>
              <a:rPr lang="en-US" dirty="0"/>
              <a:t>t</a:t>
            </a:r>
            <a:r>
              <a:rPr lang="en-US" sz="1800" dirty="0"/>
              <a:t>he President, Provost, Chief of Staff, </a:t>
            </a:r>
            <a:r>
              <a:rPr lang="en-US" b="1" dirty="0"/>
              <a:t>possibly appointed (“taken” not “elected”)</a:t>
            </a:r>
            <a:r>
              <a:rPr lang="en-US" sz="1800" dirty="0"/>
              <a:t> faculty members (</a:t>
            </a:r>
            <a:r>
              <a:rPr lang="en-US" sz="1800" b="1" dirty="0"/>
              <a:t>though</a:t>
            </a:r>
            <a:r>
              <a:rPr lang="en-US" sz="1800" dirty="0"/>
              <a:t> </a:t>
            </a:r>
            <a:r>
              <a:rPr lang="en-US" b="1" dirty="0"/>
              <a:t>as written, these could be deans</a:t>
            </a:r>
            <a:r>
              <a:rPr lang="en-US" sz="1800" dirty="0"/>
              <a:t>), and one HEO </a:t>
            </a:r>
            <a:r>
              <a:rPr lang="en-US" b="1" dirty="0"/>
              <a:t>(again “taken” not “elected”)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Changes to the consultative nature of many committees</a:t>
            </a:r>
            <a:endParaRPr/>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chemeClr val="dk1"/>
              </a:buClr>
              <a:buSzPts val="1800"/>
              <a:buChar char="–"/>
            </a:pPr>
            <a:r>
              <a:rPr lang="en-US" sz="1800" dirty="0"/>
              <a:t>The elected </a:t>
            </a:r>
            <a:r>
              <a:rPr lang="en-US" sz="1800" b="1" dirty="0"/>
              <a:t>College Council Executive Committee</a:t>
            </a:r>
            <a:r>
              <a:rPr lang="en-US" sz="1800" dirty="0"/>
              <a:t>, which meets monthly with the President and Provost, for consultative meetings is </a:t>
            </a:r>
            <a:r>
              <a:rPr lang="en-US" sz="1800" b="1" dirty="0"/>
              <a:t>abolished</a:t>
            </a:r>
            <a:r>
              <a:rPr lang="en-US" sz="1800" dirty="0"/>
              <a:t>.</a:t>
            </a:r>
            <a:endParaRPr dirty="0"/>
          </a:p>
          <a:p>
            <a:pPr marL="742950" lvl="1" indent="-285750" algn="l" rtl="0">
              <a:spcBef>
                <a:spcPts val="360"/>
              </a:spcBef>
              <a:spcAft>
                <a:spcPts val="0"/>
              </a:spcAft>
              <a:buClr>
                <a:schemeClr val="dk1"/>
              </a:buClr>
              <a:buSzPts val="1800"/>
              <a:buChar char="–"/>
            </a:pPr>
            <a:r>
              <a:rPr lang="en-US" sz="1800" dirty="0"/>
              <a:t>The elected </a:t>
            </a:r>
            <a:r>
              <a:rPr lang="en-US" sz="1800" b="1" dirty="0"/>
              <a:t>Faculty Senate Executive Committee</a:t>
            </a:r>
            <a:r>
              <a:rPr lang="en-US" sz="1800" dirty="0"/>
              <a:t>, which meets monthly with the Provost and Academic Deans for consultative meetings, is </a:t>
            </a:r>
            <a:r>
              <a:rPr lang="en-US" sz="1800" b="1" dirty="0"/>
              <a:t>abolished</a:t>
            </a:r>
            <a:r>
              <a:rPr lang="en-US" sz="1800" dirty="0"/>
              <a:t>.</a:t>
            </a:r>
            <a:endParaRPr dirty="0"/>
          </a:p>
          <a:p>
            <a:pPr marL="742950" lvl="1" indent="-285750" algn="l" rtl="0">
              <a:spcBef>
                <a:spcPts val="360"/>
              </a:spcBef>
              <a:spcAft>
                <a:spcPts val="0"/>
              </a:spcAft>
              <a:buClr>
                <a:schemeClr val="dk1"/>
              </a:buClr>
              <a:buSzPts val="1800"/>
              <a:buChar char="–"/>
            </a:pPr>
            <a:r>
              <a:rPr lang="en-US" sz="1800" dirty="0"/>
              <a:t>The </a:t>
            </a:r>
            <a:r>
              <a:rPr lang="en-US" sz="1800" b="1" dirty="0"/>
              <a:t>Institutional Planning Committee</a:t>
            </a:r>
            <a:r>
              <a:rPr lang="en-US" sz="1800" dirty="0"/>
              <a:t>, which offers elected faculty a chance for meaningful participation with the President and other cabinet members about the direction and mission </a:t>
            </a:r>
            <a:r>
              <a:rPr lang="en-US" dirty="0"/>
              <a:t>of the college </a:t>
            </a:r>
            <a:r>
              <a:rPr lang="en-US" sz="1800" dirty="0"/>
              <a:t>is </a:t>
            </a:r>
            <a:r>
              <a:rPr lang="en-US" sz="1800" b="1" dirty="0"/>
              <a:t>abolished</a:t>
            </a:r>
            <a:endParaRPr b="1" dirty="0"/>
          </a:p>
          <a:p>
            <a:pPr marL="742950" lvl="1" indent="-285750" algn="l" rtl="0">
              <a:spcBef>
                <a:spcPts val="360"/>
              </a:spcBef>
              <a:spcAft>
                <a:spcPts val="0"/>
              </a:spcAft>
              <a:buClr>
                <a:schemeClr val="dk1"/>
              </a:buClr>
              <a:buSzPts val="1800"/>
              <a:buChar char="–"/>
            </a:pPr>
            <a:r>
              <a:rPr lang="en-US" sz="1800" dirty="0"/>
              <a:t>The </a:t>
            </a:r>
            <a:r>
              <a:rPr lang="en-US" sz="1800" b="1" dirty="0"/>
              <a:t>College Council Budget Committee</a:t>
            </a:r>
            <a:r>
              <a:rPr lang="en-US" sz="1800" dirty="0"/>
              <a:t> is </a:t>
            </a:r>
            <a:r>
              <a:rPr lang="en-US" sz="1800" b="1" dirty="0"/>
              <a:t>abolished</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P&amp;B changes</a:t>
            </a:r>
            <a:endParaRPr/>
          </a:p>
        </p:txBody>
      </p:sp>
      <p:sp>
        <p:nvSpPr>
          <p:cNvPr id="116" name="Google Shape;11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chemeClr val="dk1"/>
              </a:buClr>
              <a:buSzPts val="1800"/>
              <a:buChar char="–"/>
            </a:pPr>
            <a:r>
              <a:rPr lang="en-US" sz="1800" dirty="0"/>
              <a:t>The current College P&amp;B voting members consisting of the 25 chairs is replaced with a committee with just 5 faculty; 2 students; 5 deans; the CFO, Provost and President. </a:t>
            </a:r>
            <a:r>
              <a:rPr lang="en-US" sz="1800" b="1" dirty="0"/>
              <a:t>Faculty voice is limited to only 5 of 15 votes</a:t>
            </a:r>
            <a:endParaRPr b="1" dirty="0"/>
          </a:p>
          <a:p>
            <a:pPr marL="742950" lvl="1" indent="-285750" algn="l" rtl="0">
              <a:spcBef>
                <a:spcPts val="360"/>
              </a:spcBef>
              <a:spcAft>
                <a:spcPts val="0"/>
              </a:spcAft>
              <a:buClr>
                <a:schemeClr val="dk1"/>
              </a:buClr>
              <a:buSzPts val="1800"/>
              <a:buChar char="–"/>
            </a:pPr>
            <a:r>
              <a:rPr lang="en-US" sz="1800" dirty="0"/>
              <a:t>Divisional/School P&amp;Bs are proposed </a:t>
            </a:r>
            <a:r>
              <a:rPr lang="en-US" b="1" dirty="0"/>
              <a:t>but their composition is not defined, including who is the chair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The curriculum approval process changes</a:t>
            </a:r>
            <a:endParaRPr/>
          </a:p>
        </p:txBody>
      </p:sp>
      <p:sp>
        <p:nvSpPr>
          <p:cNvPr id="122" name="Google Shape;12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chemeClr val="dk1"/>
              </a:buClr>
              <a:buSzPts val="1800"/>
              <a:buChar char="–"/>
            </a:pPr>
            <a:r>
              <a:rPr lang="en-US" sz="1800"/>
              <a:t>Each Division/School would have a curriculum committee. These would be chaired by Deans. The plan mandates 55 faculty be involved at this level, up from 26 in the current model.</a:t>
            </a:r>
            <a:endParaRPr/>
          </a:p>
          <a:p>
            <a:pPr marL="742950" lvl="1" indent="-285750" algn="l" rtl="0">
              <a:spcBef>
                <a:spcPts val="360"/>
              </a:spcBef>
              <a:spcAft>
                <a:spcPts val="0"/>
              </a:spcAft>
              <a:buClr>
                <a:schemeClr val="dk1"/>
              </a:buClr>
              <a:buSzPts val="1800"/>
              <a:buChar char="–"/>
            </a:pPr>
            <a:r>
              <a:rPr lang="en-US" sz="1800"/>
              <a:t>Unlike the Faculty Senate where “Decisions… are forwarded to the Executive Committee of the Faculty Senate for review … and </a:t>
            </a:r>
            <a:r>
              <a:rPr lang="en-US" b="1"/>
              <a:t>action</a:t>
            </a:r>
            <a:r>
              <a:rPr lang="en-US" sz="1800"/>
              <a:t> by the Faculty Senate</a:t>
            </a:r>
            <a:r>
              <a:rPr lang="en-US"/>
              <a:t>,</a:t>
            </a:r>
            <a:r>
              <a:rPr lang="en-US" sz="1800"/>
              <a:t>” proposals are “forwarded to the College Senate for </a:t>
            </a:r>
            <a:r>
              <a:rPr lang="en-US" b="1"/>
              <a:t>review</a:t>
            </a:r>
            <a:r>
              <a:rPr lang="en-US" sz="1800"/>
              <a:t> and submission to the President for approval.” (This does not imply approval is necessary.)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dirty="0"/>
              <a:t>General Education changes</a:t>
            </a:r>
            <a:endParaRPr dirty="0"/>
          </a:p>
        </p:txBody>
      </p:sp>
      <p:sp>
        <p:nvSpPr>
          <p:cNvPr id="128" name="Google Shape;128;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chemeClr val="dk1"/>
              </a:buClr>
              <a:buSzPts val="1800"/>
              <a:buChar char="–"/>
            </a:pPr>
            <a:r>
              <a:rPr lang="en-US" sz="1800" dirty="0"/>
              <a:t>The </a:t>
            </a:r>
            <a:r>
              <a:rPr lang="en-US" sz="1800" b="1" dirty="0"/>
              <a:t>General Education Committee </a:t>
            </a:r>
            <a:r>
              <a:rPr lang="en-US" sz="1800" dirty="0"/>
              <a:t>with 25 potential faculty members is </a:t>
            </a:r>
            <a:r>
              <a:rPr lang="en-US" sz="1800" b="1" dirty="0"/>
              <a:t>abolished</a:t>
            </a:r>
            <a:r>
              <a:rPr lang="en-US" sz="1800" dirty="0"/>
              <a:t>.</a:t>
            </a:r>
            <a:endParaRPr dirty="0"/>
          </a:p>
          <a:p>
            <a:pPr marL="742950" lvl="1" indent="-285750" algn="l" rtl="0">
              <a:spcBef>
                <a:spcPts val="360"/>
              </a:spcBef>
              <a:spcAft>
                <a:spcPts val="0"/>
              </a:spcAft>
              <a:buClr>
                <a:schemeClr val="dk1"/>
              </a:buClr>
              <a:buSzPts val="1800"/>
              <a:buChar char="–"/>
            </a:pPr>
            <a:r>
              <a:rPr lang="en-US" sz="1800" dirty="0"/>
              <a:t>The proposed “Curriculum and Articulation” committee consists of “Two faculty member [sic] elected from each division/school” (</a:t>
            </a:r>
            <a:r>
              <a:rPr lang="en-US" i="1" dirty="0"/>
              <a:t>elected by the entire faculty, as written</a:t>
            </a:r>
            <a:r>
              <a:rPr lang="en-US" sz="1800" dirty="0"/>
              <a:t>); an associate provost, the academic deans, the registrar, two students, and the provost, as chair.</a:t>
            </a:r>
            <a:endParaRPr dirty="0"/>
          </a:p>
          <a:p>
            <a:pPr marL="742950" lvl="1" indent="-285750" algn="l" rtl="0">
              <a:spcBef>
                <a:spcPts val="360"/>
              </a:spcBef>
              <a:spcAft>
                <a:spcPts val="0"/>
              </a:spcAft>
              <a:buClr>
                <a:schemeClr val="dk1"/>
              </a:buClr>
              <a:buSzPts val="1800"/>
              <a:buChar char="–"/>
            </a:pPr>
            <a:r>
              <a:rPr lang="en-US" sz="1800" b="1" dirty="0"/>
              <a:t>Review isn’t expected</a:t>
            </a:r>
            <a:r>
              <a:rPr lang="en-US" sz="1800" dirty="0"/>
              <a:t>: “Recommendations are forwarded to the College Senate and submitted to the President for approval.”</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Subcommittees to Standing Committees</a:t>
            </a:r>
            <a:endParaRPr/>
          </a:p>
        </p:txBody>
      </p:sp>
      <p:sp>
        <p:nvSpPr>
          <p:cNvPr id="134" name="Google Shape;13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742950" lvl="1" indent="-294322" algn="l" rtl="0">
              <a:spcBef>
                <a:spcPts val="0"/>
              </a:spcBef>
              <a:spcAft>
                <a:spcPts val="0"/>
              </a:spcAft>
              <a:buClr>
                <a:schemeClr val="dk1"/>
              </a:buClr>
              <a:buSzPts val="1800"/>
              <a:buChar char="–"/>
            </a:pPr>
            <a:r>
              <a:rPr lang="en-US" dirty="0"/>
              <a:t>The Faculty senate has numerous </a:t>
            </a:r>
            <a:r>
              <a:rPr lang="en-US" b="1" dirty="0"/>
              <a:t>subcommittees</a:t>
            </a:r>
            <a:r>
              <a:rPr lang="en-US" dirty="0"/>
              <a:t>; this proposal has numerous </a:t>
            </a:r>
            <a:r>
              <a:rPr lang="en-US" b="1" dirty="0"/>
              <a:t>standing committee</a:t>
            </a:r>
            <a:r>
              <a:rPr lang="en-US" dirty="0"/>
              <a:t>s. The reporting nature is not the same:</a:t>
            </a:r>
            <a:endParaRPr dirty="0"/>
          </a:p>
          <a:p>
            <a:pPr marL="0" lvl="0" indent="0" algn="l" rtl="0">
              <a:spcBef>
                <a:spcPts val="444"/>
              </a:spcBef>
              <a:spcAft>
                <a:spcPts val="0"/>
              </a:spcAft>
              <a:buClr>
                <a:schemeClr val="dk1"/>
              </a:buClr>
              <a:buSzPts val="2400"/>
              <a:buNone/>
            </a:pPr>
            <a:r>
              <a:rPr lang="en-US" dirty="0"/>
              <a:t>Currently:</a:t>
            </a:r>
            <a:endParaRPr dirty="0"/>
          </a:p>
          <a:p>
            <a:pPr marL="1270000" lvl="0" indent="0" algn="l" rtl="0">
              <a:spcBef>
                <a:spcPts val="370"/>
              </a:spcBef>
              <a:spcAft>
                <a:spcPts val="0"/>
              </a:spcAft>
              <a:buClr>
                <a:schemeClr val="dk1"/>
              </a:buClr>
              <a:buSzPts val="2000"/>
              <a:buNone/>
            </a:pPr>
            <a:r>
              <a:rPr lang="en-US" sz="2000" dirty="0"/>
              <a:t>None of the Faculty Senate committees are policy-making bodies, and all </a:t>
            </a:r>
            <a:r>
              <a:rPr lang="en-US" sz="2000" b="1" dirty="0"/>
              <a:t>recommendations made by such committees are subject to review for further action</a:t>
            </a:r>
            <a:r>
              <a:rPr lang="en-US" sz="2000" dirty="0"/>
              <a:t> in accordance with the Governance Plan, except that decisions related to individual students are final.</a:t>
            </a:r>
            <a:endParaRPr dirty="0"/>
          </a:p>
          <a:p>
            <a:pPr marL="0" lvl="0" indent="0" algn="l" rtl="0">
              <a:spcBef>
                <a:spcPts val="444"/>
              </a:spcBef>
              <a:spcAft>
                <a:spcPts val="0"/>
              </a:spcAft>
              <a:buClr>
                <a:schemeClr val="dk1"/>
              </a:buClr>
              <a:buSzPts val="2400"/>
              <a:buNone/>
            </a:pPr>
            <a:r>
              <a:rPr lang="en-US" dirty="0"/>
              <a:t>Proposed</a:t>
            </a:r>
            <a:endParaRPr dirty="0"/>
          </a:p>
          <a:p>
            <a:pPr marL="742950" lvl="1" indent="-294322" algn="l" rtl="0">
              <a:spcBef>
                <a:spcPts val="333"/>
              </a:spcBef>
              <a:spcAft>
                <a:spcPts val="0"/>
              </a:spcAft>
              <a:buClr>
                <a:schemeClr val="dk1"/>
              </a:buClr>
              <a:buSzPts val="1800"/>
              <a:buChar char="–"/>
            </a:pPr>
            <a:r>
              <a:rPr lang="en-US" dirty="0"/>
              <a:t>Admissions – “Decisions of the committee may be appealed to the Provost.”</a:t>
            </a:r>
            <a:endParaRPr dirty="0"/>
          </a:p>
          <a:p>
            <a:pPr marL="742950" lvl="1" indent="-294322" algn="l" rtl="0">
              <a:spcBef>
                <a:spcPts val="333"/>
              </a:spcBef>
              <a:spcAft>
                <a:spcPts val="0"/>
              </a:spcAft>
              <a:buClr>
                <a:schemeClr val="dk1"/>
              </a:buClr>
              <a:buSzPts val="1800"/>
              <a:buChar char="–"/>
            </a:pPr>
            <a:r>
              <a:rPr lang="en-US" dirty="0"/>
              <a:t>Assessment and Institutional Effectiveness – (no reporting given)</a:t>
            </a:r>
            <a:endParaRPr dirty="0"/>
          </a:p>
          <a:p>
            <a:pPr marL="742950" lvl="1" indent="-294322" algn="l" rtl="0">
              <a:spcBef>
                <a:spcPts val="333"/>
              </a:spcBef>
              <a:spcAft>
                <a:spcPts val="0"/>
              </a:spcAft>
              <a:buClr>
                <a:schemeClr val="dk1"/>
              </a:buClr>
              <a:buSzPts val="1800"/>
              <a:buChar char="–"/>
            </a:pPr>
            <a:r>
              <a:rPr lang="en-US" dirty="0"/>
              <a:t>Research – “Makes recommendations to the provost.”</a:t>
            </a:r>
            <a:endParaRPr dirty="0"/>
          </a:p>
          <a:p>
            <a:pPr marL="742950" lvl="1" indent="-294322" algn="l" rtl="0">
              <a:spcBef>
                <a:spcPts val="333"/>
              </a:spcBef>
              <a:spcAft>
                <a:spcPts val="0"/>
              </a:spcAft>
              <a:buClr>
                <a:schemeClr val="dk1"/>
              </a:buClr>
              <a:buSzPts val="1800"/>
              <a:buChar char="–"/>
            </a:pPr>
            <a:r>
              <a:rPr lang="en-US" dirty="0"/>
              <a:t>Student Affairs – “</a:t>
            </a:r>
            <a:r>
              <a:rPr lang="en-US" b="1" dirty="0"/>
              <a:t>Reports</a:t>
            </a:r>
            <a:r>
              <a:rPr lang="en-US" dirty="0"/>
              <a:t> will be made to College Senate. Recommendations may be appealed to the President.”</a:t>
            </a:r>
            <a:endParaRPr dirty="0"/>
          </a:p>
          <a:p>
            <a:pPr marL="742950" lvl="1" indent="-294322" algn="l" rtl="0">
              <a:spcBef>
                <a:spcPts val="333"/>
              </a:spcBef>
              <a:spcAft>
                <a:spcPts val="0"/>
              </a:spcAft>
              <a:buClr>
                <a:schemeClr val="dk1"/>
              </a:buClr>
              <a:buSzPts val="1800"/>
              <a:buChar char="–"/>
            </a:pPr>
            <a:r>
              <a:rPr lang="en-US" dirty="0"/>
              <a:t>Student Evaluation of Courses and Teaching – ditto</a:t>
            </a:r>
            <a:endParaRPr dirty="0"/>
          </a:p>
          <a:p>
            <a:pPr marL="742950" lvl="1" indent="-294322" algn="l" rtl="0">
              <a:spcBef>
                <a:spcPts val="333"/>
              </a:spcBef>
              <a:spcAft>
                <a:spcPts val="0"/>
              </a:spcAft>
              <a:buClr>
                <a:schemeClr val="dk1"/>
              </a:buClr>
              <a:buSzPts val="1800"/>
              <a:buChar char="–"/>
            </a:pPr>
            <a:r>
              <a:rPr lang="en-US" dirty="0"/>
              <a:t>Technology – ditto</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1371</Words>
  <Application>Microsoft Macintosh PowerPoint</Application>
  <PresentationFormat>On-screen Show (4:3)</PresentationFormat>
  <Paragraphs>80</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Proposed Governance Changes:  A review</vt:lpstr>
      <vt:lpstr>At a glance</vt:lpstr>
      <vt:lpstr>The process used for approval is an outlier in our history</vt:lpstr>
      <vt:lpstr>Changes to the role of the president, provost, and cabinet</vt:lpstr>
      <vt:lpstr>Changes to the consultative nature of many committees</vt:lpstr>
      <vt:lpstr>P&amp;B changes</vt:lpstr>
      <vt:lpstr>The curriculum approval process changes</vt:lpstr>
      <vt:lpstr>General Education changes</vt:lpstr>
      <vt:lpstr>Subcommittees to Standing Committees</vt:lpstr>
      <vt:lpstr>Term limits</vt:lpstr>
      <vt:lpstr>Reduction/reapportioning of faculty voice on areas of primary responsibility</vt:lpstr>
      <vt:lpstr>Removal of many other important College Council functions</vt:lpstr>
      <vt:lpstr>The proposal has many technical issues, e.g.:</vt:lpstr>
      <vt:lpstr>Please participate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Governance Changes,  a review</dc:title>
  <dc:creator>John Verzani, Chair College Council</dc:creator>
  <cp:lastModifiedBy>Microsoft Office User</cp:lastModifiedBy>
  <cp:revision>7</cp:revision>
  <dcterms:created xsi:type="dcterms:W3CDTF">2021-03-10T23:11:17Z</dcterms:created>
  <dcterms:modified xsi:type="dcterms:W3CDTF">2021-03-11T16:42:33Z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March 22, 2005</vt:lpwstr>
  </property>
</Properties>
</file>