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Lst>
  <p:sldIdLst>
    <p:sldId id="256" r:id="rId2"/>
    <p:sldId id="263" r:id="rId3"/>
    <p:sldId id="273" r:id="rId4"/>
    <p:sldId id="259" r:id="rId5"/>
    <p:sldId id="260" r:id="rId6"/>
    <p:sldId id="262" r:id="rId7"/>
    <p:sldId id="261" r:id="rId8"/>
    <p:sldId id="264" r:id="rId9"/>
    <p:sldId id="268" r:id="rId10"/>
    <p:sldId id="265" r:id="rId11"/>
    <p:sldId id="267" r:id="rId12"/>
    <p:sldId id="266" r:id="rId13"/>
    <p:sldId id="269" r:id="rId14"/>
    <p:sldId id="270" r:id="rId15"/>
    <p:sldId id="271" r:id="rId16"/>
    <p:sldId id="257" r:id="rId17"/>
    <p:sldId id="272"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8"/>
    <p:restoredTop sz="94632"/>
  </p:normalViewPr>
  <p:slideViewPr>
    <p:cSldViewPr snapToGrid="0" snapToObjects="1">
      <p:cViewPr varScale="1">
        <p:scale>
          <a:sx n="107" d="100"/>
          <a:sy n="107" d="100"/>
        </p:scale>
        <p:origin x="42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4201C17-8E60-F043-8B6C-BE004A962A47}" type="datetimeFigureOut">
              <a:rPr lang="en-US" smtClean="0"/>
              <a:t>3/9/21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614ABBA-F301-CF48-8B1C-B42025DF0E06}" type="slidenum">
              <a:rPr lang="en-US" smtClean="0"/>
              <a:t>‹#›</a:t>
            </a:fld>
            <a:endParaRPr lang="en-US"/>
          </a:p>
        </p:txBody>
      </p:sp>
    </p:spTree>
    <p:extLst>
      <p:ext uri="{BB962C8B-B14F-4D97-AF65-F5344CB8AC3E}">
        <p14:creationId xmlns:p14="http://schemas.microsoft.com/office/powerpoint/2010/main" val="431446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4201C17-8E60-F043-8B6C-BE004A962A47}" type="datetimeFigureOut">
              <a:rPr lang="en-US" smtClean="0"/>
              <a:t>3/9/21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614ABBA-F301-CF48-8B1C-B42025DF0E06}" type="slidenum">
              <a:rPr lang="en-US" smtClean="0"/>
              <a:t>‹#›</a:t>
            </a:fld>
            <a:endParaRPr lang="en-US"/>
          </a:p>
        </p:txBody>
      </p:sp>
    </p:spTree>
    <p:extLst>
      <p:ext uri="{BB962C8B-B14F-4D97-AF65-F5344CB8AC3E}">
        <p14:creationId xmlns:p14="http://schemas.microsoft.com/office/powerpoint/2010/main" val="1032854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34201C17-8E60-F043-8B6C-BE004A962A47}" type="datetimeFigureOut">
              <a:rPr lang="en-US" smtClean="0"/>
              <a:t>3/9/21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614ABBA-F301-CF48-8B1C-B42025DF0E06}" type="slidenum">
              <a:rPr lang="en-US" smtClean="0"/>
              <a:t>‹#›</a:t>
            </a:fld>
            <a:endParaRPr lang="en-US"/>
          </a:p>
        </p:txBody>
      </p:sp>
    </p:spTree>
    <p:extLst>
      <p:ext uri="{BB962C8B-B14F-4D97-AF65-F5344CB8AC3E}">
        <p14:creationId xmlns:p14="http://schemas.microsoft.com/office/powerpoint/2010/main" val="40393375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34201C17-8E60-F043-8B6C-BE004A962A47}" type="datetimeFigureOut">
              <a:rPr lang="en-US" smtClean="0"/>
              <a:t>3/9/21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614ABBA-F301-CF48-8B1C-B42025DF0E06}" type="slidenum">
              <a:rPr lang="en-US" smtClean="0"/>
              <a:t>‹#›</a:t>
            </a:fld>
            <a:endParaRPr lang="en-US"/>
          </a:p>
        </p:txBody>
      </p:sp>
    </p:spTree>
    <p:extLst>
      <p:ext uri="{BB962C8B-B14F-4D97-AF65-F5344CB8AC3E}">
        <p14:creationId xmlns:p14="http://schemas.microsoft.com/office/powerpoint/2010/main" val="39033763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201C17-8E60-F043-8B6C-BE004A962A47}" type="datetimeFigureOut">
              <a:rPr lang="en-US" smtClean="0"/>
              <a:t>3/9/21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614ABBA-F301-CF48-8B1C-B42025DF0E06}" type="slidenum">
              <a:rPr lang="en-US" smtClean="0"/>
              <a:t>‹#›</a:t>
            </a:fld>
            <a:endParaRPr lang="en-US"/>
          </a:p>
        </p:txBody>
      </p:sp>
    </p:spTree>
    <p:extLst>
      <p:ext uri="{BB962C8B-B14F-4D97-AF65-F5344CB8AC3E}">
        <p14:creationId xmlns:p14="http://schemas.microsoft.com/office/powerpoint/2010/main" val="11948129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4201C17-8E60-F043-8B6C-BE004A962A47}" type="datetimeFigureOut">
              <a:rPr lang="en-US" smtClean="0"/>
              <a:t>3/9/21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14ABBA-F301-CF48-8B1C-B42025DF0E06}" type="slidenum">
              <a:rPr lang="en-US" smtClean="0"/>
              <a:t>‹#›</a:t>
            </a:fld>
            <a:endParaRPr lang="en-US"/>
          </a:p>
        </p:txBody>
      </p:sp>
    </p:spTree>
    <p:extLst>
      <p:ext uri="{BB962C8B-B14F-4D97-AF65-F5344CB8AC3E}">
        <p14:creationId xmlns:p14="http://schemas.microsoft.com/office/powerpoint/2010/main" val="7782423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4201C17-8E60-F043-8B6C-BE004A962A47}" type="datetimeFigureOut">
              <a:rPr lang="en-US" smtClean="0"/>
              <a:t>3/9/21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4614ABBA-F301-CF48-8B1C-B42025DF0E06}" type="slidenum">
              <a:rPr lang="en-US" smtClean="0"/>
              <a:t>‹#›</a:t>
            </a:fld>
            <a:endParaRPr lang="en-US"/>
          </a:p>
        </p:txBody>
      </p:sp>
    </p:spTree>
    <p:extLst>
      <p:ext uri="{BB962C8B-B14F-4D97-AF65-F5344CB8AC3E}">
        <p14:creationId xmlns:p14="http://schemas.microsoft.com/office/powerpoint/2010/main" val="42781373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4201C17-8E60-F043-8B6C-BE004A962A47}" type="datetimeFigureOut">
              <a:rPr lang="en-US" smtClean="0"/>
              <a:t>3/9/21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14ABBA-F301-CF48-8B1C-B42025DF0E06}" type="slidenum">
              <a:rPr lang="en-US" smtClean="0"/>
              <a:t>‹#›</a:t>
            </a:fld>
            <a:endParaRPr lang="en-US"/>
          </a:p>
        </p:txBody>
      </p:sp>
    </p:spTree>
    <p:extLst>
      <p:ext uri="{BB962C8B-B14F-4D97-AF65-F5344CB8AC3E}">
        <p14:creationId xmlns:p14="http://schemas.microsoft.com/office/powerpoint/2010/main" val="1902486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4201C17-8E60-F043-8B6C-BE004A962A47}" type="datetimeFigureOut">
              <a:rPr lang="en-US" smtClean="0"/>
              <a:t>3/9/21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614ABBA-F301-CF48-8B1C-B42025DF0E06}" type="slidenum">
              <a:rPr lang="en-US" smtClean="0"/>
              <a:t>‹#›</a:t>
            </a:fld>
            <a:endParaRPr lang="en-US"/>
          </a:p>
        </p:txBody>
      </p:sp>
    </p:spTree>
    <p:extLst>
      <p:ext uri="{BB962C8B-B14F-4D97-AF65-F5344CB8AC3E}">
        <p14:creationId xmlns:p14="http://schemas.microsoft.com/office/powerpoint/2010/main" val="2954892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201C17-8E60-F043-8B6C-BE004A962A47}" type="datetimeFigureOut">
              <a:rPr lang="en-US" smtClean="0"/>
              <a:t>3/9/21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14ABBA-F301-CF48-8B1C-B42025DF0E06}" type="slidenum">
              <a:rPr lang="en-US" smtClean="0"/>
              <a:t>‹#›</a:t>
            </a:fld>
            <a:endParaRPr lang="en-US"/>
          </a:p>
        </p:txBody>
      </p:sp>
    </p:spTree>
    <p:extLst>
      <p:ext uri="{BB962C8B-B14F-4D97-AF65-F5344CB8AC3E}">
        <p14:creationId xmlns:p14="http://schemas.microsoft.com/office/powerpoint/2010/main" val="3395577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201C17-8E60-F043-8B6C-BE004A962A47}" type="datetimeFigureOut">
              <a:rPr lang="en-US" smtClean="0"/>
              <a:t>3/9/21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614ABBA-F301-CF48-8B1C-B42025DF0E06}" type="slidenum">
              <a:rPr lang="en-US" smtClean="0"/>
              <a:t>‹#›</a:t>
            </a:fld>
            <a:endParaRPr lang="en-US"/>
          </a:p>
        </p:txBody>
      </p:sp>
    </p:spTree>
    <p:extLst>
      <p:ext uri="{BB962C8B-B14F-4D97-AF65-F5344CB8AC3E}">
        <p14:creationId xmlns:p14="http://schemas.microsoft.com/office/powerpoint/2010/main" val="2916214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201C17-8E60-F043-8B6C-BE004A962A47}" type="datetimeFigureOut">
              <a:rPr lang="en-US" smtClean="0"/>
              <a:t>3/9/21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14ABBA-F301-CF48-8B1C-B42025DF0E06}" type="slidenum">
              <a:rPr lang="en-US" smtClean="0"/>
              <a:t>‹#›</a:t>
            </a:fld>
            <a:endParaRPr lang="en-US"/>
          </a:p>
        </p:txBody>
      </p:sp>
    </p:spTree>
    <p:extLst>
      <p:ext uri="{BB962C8B-B14F-4D97-AF65-F5344CB8AC3E}">
        <p14:creationId xmlns:p14="http://schemas.microsoft.com/office/powerpoint/2010/main" val="1208630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201C17-8E60-F043-8B6C-BE004A962A47}" type="datetimeFigureOut">
              <a:rPr lang="en-US" smtClean="0"/>
              <a:t>3/9/21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14ABBA-F301-CF48-8B1C-B42025DF0E06}" type="slidenum">
              <a:rPr lang="en-US" smtClean="0"/>
              <a:t>‹#›</a:t>
            </a:fld>
            <a:endParaRPr lang="en-US"/>
          </a:p>
        </p:txBody>
      </p:sp>
    </p:spTree>
    <p:extLst>
      <p:ext uri="{BB962C8B-B14F-4D97-AF65-F5344CB8AC3E}">
        <p14:creationId xmlns:p14="http://schemas.microsoft.com/office/powerpoint/2010/main" val="4283434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201C17-8E60-F043-8B6C-BE004A962A47}" type="datetimeFigureOut">
              <a:rPr lang="en-US" smtClean="0"/>
              <a:t>3/9/21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14ABBA-F301-CF48-8B1C-B42025DF0E06}" type="slidenum">
              <a:rPr lang="en-US" smtClean="0"/>
              <a:t>‹#›</a:t>
            </a:fld>
            <a:endParaRPr lang="en-US"/>
          </a:p>
        </p:txBody>
      </p:sp>
    </p:spTree>
    <p:extLst>
      <p:ext uri="{BB962C8B-B14F-4D97-AF65-F5344CB8AC3E}">
        <p14:creationId xmlns:p14="http://schemas.microsoft.com/office/powerpoint/2010/main" val="803131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201C17-8E60-F043-8B6C-BE004A962A47}" type="datetimeFigureOut">
              <a:rPr lang="en-US" smtClean="0"/>
              <a:t>3/9/21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614ABBA-F301-CF48-8B1C-B42025DF0E06}" type="slidenum">
              <a:rPr lang="en-US" smtClean="0"/>
              <a:t>‹#›</a:t>
            </a:fld>
            <a:endParaRPr lang="en-US"/>
          </a:p>
        </p:txBody>
      </p:sp>
    </p:spTree>
    <p:extLst>
      <p:ext uri="{BB962C8B-B14F-4D97-AF65-F5344CB8AC3E}">
        <p14:creationId xmlns:p14="http://schemas.microsoft.com/office/powerpoint/2010/main" val="3624998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4201C17-8E60-F043-8B6C-BE004A962A47}" type="datetimeFigureOut">
              <a:rPr lang="en-US" smtClean="0"/>
              <a:t>3/9/21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614ABBA-F301-CF48-8B1C-B42025DF0E06}" type="slidenum">
              <a:rPr lang="en-US" smtClean="0"/>
              <a:t>‹#›</a:t>
            </a:fld>
            <a:endParaRPr lang="en-US"/>
          </a:p>
        </p:txBody>
      </p:sp>
    </p:spTree>
    <p:extLst>
      <p:ext uri="{BB962C8B-B14F-4D97-AF65-F5344CB8AC3E}">
        <p14:creationId xmlns:p14="http://schemas.microsoft.com/office/powerpoint/2010/main" val="3404874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4201C17-8E60-F043-8B6C-BE004A962A47}" type="datetimeFigureOut">
              <a:rPr lang="en-US" smtClean="0"/>
              <a:t>3/9/21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614ABBA-F301-CF48-8B1C-B42025DF0E06}" type="slidenum">
              <a:rPr lang="en-US" smtClean="0"/>
              <a:t>‹#›</a:t>
            </a:fld>
            <a:endParaRPr lang="en-US"/>
          </a:p>
        </p:txBody>
      </p:sp>
    </p:spTree>
    <p:extLst>
      <p:ext uri="{BB962C8B-B14F-4D97-AF65-F5344CB8AC3E}">
        <p14:creationId xmlns:p14="http://schemas.microsoft.com/office/powerpoint/2010/main" val="998176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4201C17-8E60-F043-8B6C-BE004A962A47}" type="datetimeFigureOut">
              <a:rPr lang="en-US" smtClean="0"/>
              <a:t>3/9/21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614ABBA-F301-CF48-8B1C-B42025DF0E06}" type="slidenum">
              <a:rPr lang="en-US" smtClean="0"/>
              <a:t>‹#›</a:t>
            </a:fld>
            <a:endParaRPr lang="en-US"/>
          </a:p>
        </p:txBody>
      </p:sp>
    </p:spTree>
    <p:extLst>
      <p:ext uri="{BB962C8B-B14F-4D97-AF65-F5344CB8AC3E}">
        <p14:creationId xmlns:p14="http://schemas.microsoft.com/office/powerpoint/2010/main" val="1974351661"/>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ictionary.cambridge.org/dictionary/english/slightly"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pdfs.semanticscholar.org/dfac/92e32ef98ba211c0dfc8790bfd5c49c32e16.pdf?_ga=2.109630528.417210235.1615363330-1810048700.1615363330"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www.csi.cuny.edu/about-csi/csi-glance/policies-procedures-and-governance" TargetMode="External"/><Relationship Id="rId2" Type="http://schemas.openxmlformats.org/officeDocument/2006/relationships/hyperlink" Target="https://webdocs.csi.cuny.edu/campus_info/pdfs/Governance_Plan.pdf" TargetMode="External"/><Relationship Id="rId1" Type="http://schemas.openxmlformats.org/officeDocument/2006/relationships/slideLayout" Target="../slideLayouts/slideLayout2.xml"/><Relationship Id="rId4" Type="http://schemas.openxmlformats.org/officeDocument/2006/relationships/hyperlink" Target="https://webdocs.csi.cuny.edu/"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policy.cuny.edu/wp-content/uploads/sites/6/page-assets/documents/faculty-staff/CFSAAgenda041618-002-61.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77FC7-187D-EB43-BCC2-21BA5D7BC0B1}"/>
              </a:ext>
            </a:extLst>
          </p:cNvPr>
          <p:cNvSpPr>
            <a:spLocks noGrp="1"/>
          </p:cNvSpPr>
          <p:nvPr>
            <p:ph type="ctrTitle"/>
          </p:nvPr>
        </p:nvSpPr>
        <p:spPr/>
        <p:txBody>
          <a:bodyPr/>
          <a:lstStyle/>
          <a:p>
            <a:r>
              <a:rPr lang="en-US" dirty="0"/>
              <a:t>CSI Governance Plan</a:t>
            </a:r>
          </a:p>
        </p:txBody>
      </p:sp>
      <p:sp>
        <p:nvSpPr>
          <p:cNvPr id="3" name="Subtitle 2">
            <a:extLst>
              <a:ext uri="{FF2B5EF4-FFF2-40B4-BE49-F238E27FC236}">
                <a16:creationId xmlns:a16="http://schemas.microsoft.com/office/drawing/2014/main" id="{195EB5E4-BF72-0D46-8F84-48CC0B8ACE1F}"/>
              </a:ext>
            </a:extLst>
          </p:cNvPr>
          <p:cNvSpPr>
            <a:spLocks noGrp="1"/>
          </p:cNvSpPr>
          <p:nvPr>
            <p:ph type="subTitle" idx="1"/>
          </p:nvPr>
        </p:nvSpPr>
        <p:spPr/>
        <p:txBody>
          <a:bodyPr/>
          <a:lstStyle/>
          <a:p>
            <a:r>
              <a:rPr lang="en-US" dirty="0"/>
              <a:t>History and context  </a:t>
            </a:r>
          </a:p>
        </p:txBody>
      </p:sp>
    </p:spTree>
    <p:extLst>
      <p:ext uri="{BB962C8B-B14F-4D97-AF65-F5344CB8AC3E}">
        <p14:creationId xmlns:p14="http://schemas.microsoft.com/office/powerpoint/2010/main" val="867122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413D-BD6D-5D4A-9D1A-B44A48396BBD}"/>
              </a:ext>
            </a:extLst>
          </p:cNvPr>
          <p:cNvSpPr>
            <a:spLocks noGrp="1"/>
          </p:cNvSpPr>
          <p:nvPr>
            <p:ph type="title"/>
          </p:nvPr>
        </p:nvSpPr>
        <p:spPr>
          <a:xfrm>
            <a:off x="1154954" y="973668"/>
            <a:ext cx="8761413" cy="1068888"/>
          </a:xfrm>
        </p:spPr>
        <p:txBody>
          <a:bodyPr/>
          <a:lstStyle/>
          <a:p>
            <a:r>
              <a:rPr lang="en-US" dirty="0"/>
              <a:t>Example of working documents of the CSI bylaws (2017)</a:t>
            </a:r>
          </a:p>
        </p:txBody>
      </p:sp>
      <p:pic>
        <p:nvPicPr>
          <p:cNvPr id="5" name="Content Placeholder 4">
            <a:extLst>
              <a:ext uri="{FF2B5EF4-FFF2-40B4-BE49-F238E27FC236}">
                <a16:creationId xmlns:a16="http://schemas.microsoft.com/office/drawing/2014/main" id="{D2C686CC-BBC6-AF44-912E-482DD4D4E155}"/>
              </a:ext>
            </a:extLst>
          </p:cNvPr>
          <p:cNvPicPr>
            <a:picLocks noGrp="1" noChangeAspect="1"/>
          </p:cNvPicPr>
          <p:nvPr>
            <p:ph idx="1"/>
          </p:nvPr>
        </p:nvPicPr>
        <p:blipFill>
          <a:blip r:embed="rId2"/>
          <a:stretch>
            <a:fillRect/>
          </a:stretch>
        </p:blipFill>
        <p:spPr>
          <a:xfrm>
            <a:off x="2386759" y="2603500"/>
            <a:ext cx="6362794" cy="3416300"/>
          </a:xfrm>
        </p:spPr>
      </p:pic>
    </p:spTree>
    <p:extLst>
      <p:ext uri="{BB962C8B-B14F-4D97-AF65-F5344CB8AC3E}">
        <p14:creationId xmlns:p14="http://schemas.microsoft.com/office/powerpoint/2010/main" val="2824383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21962-591F-FF45-977E-6992EA493212}"/>
              </a:ext>
            </a:extLst>
          </p:cNvPr>
          <p:cNvSpPr>
            <a:spLocks noGrp="1"/>
          </p:cNvSpPr>
          <p:nvPr>
            <p:ph type="title"/>
          </p:nvPr>
        </p:nvSpPr>
        <p:spPr/>
        <p:txBody>
          <a:bodyPr/>
          <a:lstStyle/>
          <a:p>
            <a:r>
              <a:rPr lang="en-US" dirty="0"/>
              <a:t>How to define ALTER?</a:t>
            </a:r>
          </a:p>
        </p:txBody>
      </p:sp>
      <p:sp>
        <p:nvSpPr>
          <p:cNvPr id="3" name="Content Placeholder 2">
            <a:extLst>
              <a:ext uri="{FF2B5EF4-FFF2-40B4-BE49-F238E27FC236}">
                <a16:creationId xmlns:a16="http://schemas.microsoft.com/office/drawing/2014/main" id="{BA2D2F61-3579-5F4D-A3D5-65A48A3F75DD}"/>
              </a:ext>
            </a:extLst>
          </p:cNvPr>
          <p:cNvSpPr>
            <a:spLocks noGrp="1"/>
          </p:cNvSpPr>
          <p:nvPr>
            <p:ph idx="1"/>
          </p:nvPr>
        </p:nvSpPr>
        <p:spPr/>
        <p:txBody>
          <a:bodyPr>
            <a:normAutofit/>
          </a:bodyPr>
          <a:lstStyle/>
          <a:p>
            <a:r>
              <a:rPr lang="en-US" sz="3200" b="1" dirty="0"/>
              <a:t>to change something, usually </a:t>
            </a:r>
            <a:r>
              <a:rPr lang="en-US" sz="3200" b="1" dirty="0">
                <a:hlinkClick r:id="rId2" tooltip="slightly"/>
              </a:rPr>
              <a:t>slightly</a:t>
            </a:r>
            <a:endParaRPr lang="en-US" sz="3200" b="1" dirty="0"/>
          </a:p>
          <a:p>
            <a:endParaRPr lang="en-US" sz="3200" b="1" dirty="0"/>
          </a:p>
          <a:p>
            <a:r>
              <a:rPr lang="en-US" sz="3200" b="1" dirty="0"/>
              <a:t>Printed on the cover page of the current Governance Plan:</a:t>
            </a:r>
          </a:p>
          <a:p>
            <a:endParaRPr lang="en-US" dirty="0"/>
          </a:p>
          <a:p>
            <a:pPr marL="0" indent="0" algn="ctr">
              <a:buNone/>
            </a:pPr>
            <a:r>
              <a:rPr lang="en-US" sz="3600" b="1" dirty="0"/>
              <a:t>“LAST </a:t>
            </a:r>
            <a:r>
              <a:rPr lang="en-US" sz="3600" b="1" u="sng" dirty="0"/>
              <a:t>REVISION</a:t>
            </a:r>
            <a:r>
              <a:rPr lang="en-US" sz="3600" b="1" dirty="0"/>
              <a:t>: MAY 9, 2018” </a:t>
            </a:r>
          </a:p>
          <a:p>
            <a:endParaRPr lang="en-US" sz="3600" b="1" dirty="0"/>
          </a:p>
          <a:p>
            <a:pPr marL="0" indent="0">
              <a:buNone/>
            </a:pPr>
            <a:endParaRPr lang="en-US" dirty="0"/>
          </a:p>
        </p:txBody>
      </p:sp>
    </p:spTree>
    <p:extLst>
      <p:ext uri="{BB962C8B-B14F-4D97-AF65-F5344CB8AC3E}">
        <p14:creationId xmlns:p14="http://schemas.microsoft.com/office/powerpoint/2010/main" val="365056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FDA5A-6A42-2448-8B23-995E388330D2}"/>
              </a:ext>
            </a:extLst>
          </p:cNvPr>
          <p:cNvSpPr>
            <a:spLocks noGrp="1"/>
          </p:cNvSpPr>
          <p:nvPr>
            <p:ph type="title"/>
          </p:nvPr>
        </p:nvSpPr>
        <p:spPr/>
        <p:txBody>
          <a:bodyPr/>
          <a:lstStyle/>
          <a:p>
            <a:r>
              <a:rPr lang="en-US" dirty="0"/>
              <a:t>How to define Amendment</a:t>
            </a:r>
          </a:p>
        </p:txBody>
      </p:sp>
      <p:sp>
        <p:nvSpPr>
          <p:cNvPr id="3" name="Content Placeholder 2">
            <a:extLst>
              <a:ext uri="{FF2B5EF4-FFF2-40B4-BE49-F238E27FC236}">
                <a16:creationId xmlns:a16="http://schemas.microsoft.com/office/drawing/2014/main" id="{ADF099AF-490D-3442-8663-9ADA54FB0456}"/>
              </a:ext>
            </a:extLst>
          </p:cNvPr>
          <p:cNvSpPr>
            <a:spLocks noGrp="1"/>
          </p:cNvSpPr>
          <p:nvPr>
            <p:ph idx="1"/>
          </p:nvPr>
        </p:nvSpPr>
        <p:spPr/>
        <p:txBody>
          <a:bodyPr/>
          <a:lstStyle/>
          <a:p>
            <a:r>
              <a:rPr lang="en-US" dirty="0"/>
              <a:t>An Amendment is an addition, not a replacement</a:t>
            </a:r>
          </a:p>
          <a:p>
            <a:r>
              <a:rPr lang="en-US" dirty="0"/>
              <a:t>For example:</a:t>
            </a:r>
          </a:p>
          <a:p>
            <a:pPr lvl="1"/>
            <a:r>
              <a:rPr lang="en-US" dirty="0"/>
              <a:t>The Bill of Rights with the ten amendments were added to the Constitution; the Bill of Rights did not replace the Constitution of United States.</a:t>
            </a:r>
          </a:p>
          <a:p>
            <a:pPr lvl="1"/>
            <a:r>
              <a:rPr lang="en-US" dirty="0"/>
              <a:t>When the 15th and 19th Amendments were passed, African Americans and Women became eligible to vote, but it did not take away the rights of White men to vote.  </a:t>
            </a:r>
          </a:p>
          <a:p>
            <a:r>
              <a:rPr lang="en-US" dirty="0"/>
              <a:t>President Fritz's proposal replaces the current governance plan; it is not an amendment.</a:t>
            </a:r>
          </a:p>
          <a:p>
            <a:endParaRPr lang="en-US" dirty="0"/>
          </a:p>
        </p:txBody>
      </p:sp>
    </p:spTree>
    <p:extLst>
      <p:ext uri="{BB962C8B-B14F-4D97-AF65-F5344CB8AC3E}">
        <p14:creationId xmlns:p14="http://schemas.microsoft.com/office/powerpoint/2010/main" val="3859446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FE9CE-6F1A-AB4F-B0F9-24C4ECA2DC6B}"/>
              </a:ext>
            </a:extLst>
          </p:cNvPr>
          <p:cNvSpPr>
            <a:spLocks noGrp="1"/>
          </p:cNvSpPr>
          <p:nvPr>
            <p:ph type="title"/>
          </p:nvPr>
        </p:nvSpPr>
        <p:spPr/>
        <p:txBody>
          <a:bodyPr/>
          <a:lstStyle/>
          <a:p>
            <a:r>
              <a:rPr lang="en-US" dirty="0"/>
              <a:t>The proposal from President Fritz</a:t>
            </a:r>
          </a:p>
        </p:txBody>
      </p:sp>
      <p:sp>
        <p:nvSpPr>
          <p:cNvPr id="3" name="Content Placeholder 2">
            <a:extLst>
              <a:ext uri="{FF2B5EF4-FFF2-40B4-BE49-F238E27FC236}">
                <a16:creationId xmlns:a16="http://schemas.microsoft.com/office/drawing/2014/main" id="{68DBB57E-6957-1E48-ACB4-239F105EF4AC}"/>
              </a:ext>
            </a:extLst>
          </p:cNvPr>
          <p:cNvSpPr>
            <a:spLocks noGrp="1"/>
          </p:cNvSpPr>
          <p:nvPr>
            <p:ph idx="1"/>
          </p:nvPr>
        </p:nvSpPr>
        <p:spPr/>
        <p:txBody>
          <a:bodyPr/>
          <a:lstStyle/>
          <a:p>
            <a:r>
              <a:rPr lang="en-US" b="1" dirty="0"/>
              <a:t>College of Staten Island Governance Plan Draft of: March 3, 2021 </a:t>
            </a:r>
            <a:endParaRPr lang="en-US" dirty="0"/>
          </a:p>
          <a:p>
            <a:r>
              <a:rPr lang="en-US" sz="2400" dirty="0"/>
              <a:t>No before and after comparison was provided.</a:t>
            </a:r>
          </a:p>
          <a:p>
            <a:r>
              <a:rPr lang="en-US" sz="2400" dirty="0"/>
              <a:t>It is a wholesale replacement of, not an amendment to, the current Governance Plan of 2018</a:t>
            </a:r>
          </a:p>
        </p:txBody>
      </p:sp>
    </p:spTree>
    <p:extLst>
      <p:ext uri="{BB962C8B-B14F-4D97-AF65-F5344CB8AC3E}">
        <p14:creationId xmlns:p14="http://schemas.microsoft.com/office/powerpoint/2010/main" val="2510523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543EB-E374-BF4C-A5E3-A7D75B91C7CE}"/>
              </a:ext>
            </a:extLst>
          </p:cNvPr>
          <p:cNvSpPr>
            <a:spLocks noGrp="1"/>
          </p:cNvSpPr>
          <p:nvPr>
            <p:ph type="title"/>
          </p:nvPr>
        </p:nvSpPr>
        <p:spPr/>
        <p:txBody>
          <a:bodyPr/>
          <a:lstStyle/>
          <a:p>
            <a:r>
              <a:rPr lang="en-US" dirty="0"/>
              <a:t>A word or two about Shared Governance</a:t>
            </a:r>
          </a:p>
        </p:txBody>
      </p:sp>
      <p:sp>
        <p:nvSpPr>
          <p:cNvPr id="3" name="Content Placeholder 2">
            <a:extLst>
              <a:ext uri="{FF2B5EF4-FFF2-40B4-BE49-F238E27FC236}">
                <a16:creationId xmlns:a16="http://schemas.microsoft.com/office/drawing/2014/main" id="{941390E3-7B1D-2F43-88D0-395B5B6DD557}"/>
              </a:ext>
            </a:extLst>
          </p:cNvPr>
          <p:cNvSpPr>
            <a:spLocks noGrp="1"/>
          </p:cNvSpPr>
          <p:nvPr>
            <p:ph idx="1"/>
          </p:nvPr>
        </p:nvSpPr>
        <p:spPr/>
        <p:txBody>
          <a:bodyPr>
            <a:normAutofit fontScale="62500" lnSpcReduction="20000"/>
          </a:bodyPr>
          <a:lstStyle/>
          <a:p>
            <a:r>
              <a:rPr lang="en-US" sz="2200" dirty="0"/>
              <a:t>From the same source quoted on the email from President Fritz on March 3</a:t>
            </a:r>
            <a:r>
              <a:rPr lang="en-US" sz="2200" baseline="30000" dirty="0"/>
              <a:t>rd</a:t>
            </a:r>
            <a:r>
              <a:rPr lang="en-US" sz="2200" dirty="0"/>
              <a:t>, 2021</a:t>
            </a:r>
          </a:p>
          <a:p>
            <a:r>
              <a:rPr lang="en-US" sz="2200" dirty="0"/>
              <a:t>Leach, William. </a:t>
            </a:r>
            <a:r>
              <a:rPr lang="en-US" sz="2200" i="1" dirty="0"/>
              <a:t>Shared Governance in Higher Education: Structural and Cultural Responses to a Changing National Climate</a:t>
            </a:r>
            <a:r>
              <a:rPr lang="en-US" sz="2200" dirty="0"/>
              <a:t>. The Center for Collaborative Policy. 2008. </a:t>
            </a:r>
            <a:r>
              <a:rPr lang="en-US" sz="1500" dirty="0">
                <a:hlinkClick r:id="rId2"/>
              </a:rPr>
              <a:t>https://pdfs.semanticscholar.org/dfac/92e32ef98ba211c0dfc8790bfd5c49c32e16.pdf?_ga=2.109630528.417210235.1615363330-1810048700.1615363330</a:t>
            </a:r>
            <a:endParaRPr lang="en-US" sz="2400" dirty="0"/>
          </a:p>
          <a:p>
            <a:r>
              <a:rPr lang="en-US" sz="3200" dirty="0"/>
              <a:t>Quoting </a:t>
            </a:r>
            <a:r>
              <a:rPr lang="en-US" sz="3200" dirty="0" err="1"/>
              <a:t>Tierney&amp;Hagedorn</a:t>
            </a:r>
            <a:r>
              <a:rPr lang="en-US" sz="3200" dirty="0"/>
              <a:t> 2003</a:t>
            </a:r>
          </a:p>
          <a:p>
            <a:r>
              <a:rPr lang="en-US" sz="3200" dirty="0"/>
              <a:t>ʺApathy and lack of trust are the most significant barriers to meaningful faculty participation. Individuals related that meaningful involvement is difficult when the faculty voice is not respected and shared governance is not taken seriously. </a:t>
            </a:r>
          </a:p>
          <a:p>
            <a:r>
              <a:rPr lang="en-US" sz="3200" dirty="0"/>
              <a:t>Respect trumps resources. ….individuals placed a higher value on genuine respect by the administration for creating effective faculty involvement in governance.ʺ (Leach:6)</a:t>
            </a:r>
          </a:p>
          <a:p>
            <a:endParaRPr lang="en-US" dirty="0"/>
          </a:p>
        </p:txBody>
      </p:sp>
    </p:spTree>
    <p:extLst>
      <p:ext uri="{BB962C8B-B14F-4D97-AF65-F5344CB8AC3E}">
        <p14:creationId xmlns:p14="http://schemas.microsoft.com/office/powerpoint/2010/main" val="815640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5C8B99-1752-FE49-B01D-635595F09FE9}"/>
              </a:ext>
            </a:extLst>
          </p:cNvPr>
          <p:cNvSpPr>
            <a:spLocks noGrp="1"/>
          </p:cNvSpPr>
          <p:nvPr>
            <p:ph idx="4294967295"/>
          </p:nvPr>
        </p:nvSpPr>
        <p:spPr>
          <a:xfrm>
            <a:off x="1436914" y="810326"/>
            <a:ext cx="8894618" cy="4497944"/>
          </a:xfrm>
        </p:spPr>
        <p:txBody>
          <a:bodyPr>
            <a:noAutofit/>
          </a:bodyPr>
          <a:lstStyle/>
          <a:p>
            <a:r>
              <a:rPr lang="en-US" sz="2800" dirty="0"/>
              <a:t>Tierney (2004, 214‐15) concludes </a:t>
            </a:r>
          </a:p>
          <a:p>
            <a:r>
              <a:rPr lang="en-US" sz="2800" dirty="0"/>
              <a:t>ʺParadoxically, the way to improve governance is usually </a:t>
            </a:r>
            <a:r>
              <a:rPr lang="en-US" sz="2800" b="1" u="sng" dirty="0"/>
              <a:t>not through an intensive restructuring </a:t>
            </a:r>
            <a:r>
              <a:rPr lang="en-US" sz="2800" dirty="0"/>
              <a:t>of the organization but through </a:t>
            </a:r>
            <a:r>
              <a:rPr lang="en-US" sz="2800" b="1" u="sng" dirty="0"/>
              <a:t>paying attention to the culture of the organization</a:t>
            </a:r>
            <a:r>
              <a:rPr lang="en-US" sz="2800" dirty="0"/>
              <a:t>… Quality comes about not because higher education has finally designed the one best governance system but because an </a:t>
            </a:r>
            <a:r>
              <a:rPr lang="en-US" sz="2800" dirty="0" err="1"/>
              <a:t>organizationʹs</a:t>
            </a:r>
            <a:r>
              <a:rPr lang="en-US" sz="2800" dirty="0"/>
              <a:t> participants are able to effectively interpret the culture of the organization.ʺ (Leach:15)</a:t>
            </a:r>
          </a:p>
        </p:txBody>
      </p:sp>
    </p:spTree>
    <p:extLst>
      <p:ext uri="{BB962C8B-B14F-4D97-AF65-F5344CB8AC3E}">
        <p14:creationId xmlns:p14="http://schemas.microsoft.com/office/powerpoint/2010/main" val="3015943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2189F-BB34-5C48-90CB-C7A2BA36E019}"/>
              </a:ext>
            </a:extLst>
          </p:cNvPr>
          <p:cNvSpPr>
            <a:spLocks noGrp="1"/>
          </p:cNvSpPr>
          <p:nvPr>
            <p:ph type="title"/>
          </p:nvPr>
        </p:nvSpPr>
        <p:spPr/>
        <p:txBody>
          <a:bodyPr/>
          <a:lstStyle/>
          <a:p>
            <a:r>
              <a:rPr lang="en-US" dirty="0"/>
              <a:t>Links to current 2018 Governance Plan</a:t>
            </a:r>
          </a:p>
        </p:txBody>
      </p:sp>
      <p:sp>
        <p:nvSpPr>
          <p:cNvPr id="3" name="Content Placeholder 2">
            <a:extLst>
              <a:ext uri="{FF2B5EF4-FFF2-40B4-BE49-F238E27FC236}">
                <a16:creationId xmlns:a16="http://schemas.microsoft.com/office/drawing/2014/main" id="{5F868157-A086-2F4F-A6DE-7B94E4F02E1F}"/>
              </a:ext>
            </a:extLst>
          </p:cNvPr>
          <p:cNvSpPr>
            <a:spLocks noGrp="1"/>
          </p:cNvSpPr>
          <p:nvPr>
            <p:ph idx="1"/>
          </p:nvPr>
        </p:nvSpPr>
        <p:spPr/>
        <p:txBody>
          <a:bodyPr/>
          <a:lstStyle/>
          <a:p>
            <a:r>
              <a:rPr lang="en-US" dirty="0">
                <a:hlinkClick r:id="rId2"/>
              </a:rPr>
              <a:t>https://webdocs.csi.cuny.edu/campus_info/pdfs/Governance_Plan.pdf</a:t>
            </a:r>
            <a:endParaRPr lang="en-US" dirty="0"/>
          </a:p>
          <a:p>
            <a:endParaRPr lang="en-US" dirty="0"/>
          </a:p>
          <a:p>
            <a:r>
              <a:rPr lang="en-US" dirty="0">
                <a:hlinkClick r:id="rId3"/>
              </a:rPr>
              <a:t>https://www.csi.cuny.edu/about-csi/csi-glance/policies-procedures-and-governance</a:t>
            </a:r>
            <a:endParaRPr lang="en-US" dirty="0"/>
          </a:p>
          <a:p>
            <a:r>
              <a:rPr lang="en-US" b="1" dirty="0"/>
              <a:t>Faculty - Teaching Instructional Staff</a:t>
            </a:r>
          </a:p>
          <a:p>
            <a:r>
              <a:rPr lang="en-US" u="sng" dirty="0">
                <a:hlinkClick r:id="rId4"/>
              </a:rPr>
              <a:t>College of Staten Island Governance Plan</a:t>
            </a:r>
            <a:endParaRPr lang="en-US" dirty="0"/>
          </a:p>
          <a:p>
            <a:endParaRPr lang="en-US" dirty="0"/>
          </a:p>
          <a:p>
            <a:endParaRPr lang="en-US" dirty="0"/>
          </a:p>
        </p:txBody>
      </p:sp>
    </p:spTree>
    <p:extLst>
      <p:ext uri="{BB962C8B-B14F-4D97-AF65-F5344CB8AC3E}">
        <p14:creationId xmlns:p14="http://schemas.microsoft.com/office/powerpoint/2010/main" val="39386106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A51B1-AFD5-504E-B48F-298F3B6FBF34}"/>
              </a:ext>
            </a:extLst>
          </p:cNvPr>
          <p:cNvSpPr>
            <a:spLocks noGrp="1"/>
          </p:cNvSpPr>
          <p:nvPr>
            <p:ph type="title"/>
          </p:nvPr>
        </p:nvSpPr>
        <p:spPr/>
        <p:txBody>
          <a:bodyPr/>
          <a:lstStyle/>
          <a:p>
            <a:r>
              <a:rPr lang="en-US" dirty="0"/>
              <a:t>More from Leach</a:t>
            </a:r>
          </a:p>
        </p:txBody>
      </p:sp>
      <p:sp>
        <p:nvSpPr>
          <p:cNvPr id="3" name="Content Placeholder 2">
            <a:extLst>
              <a:ext uri="{FF2B5EF4-FFF2-40B4-BE49-F238E27FC236}">
                <a16:creationId xmlns:a16="http://schemas.microsoft.com/office/drawing/2014/main" id="{EDB34B72-83CF-914C-8681-B3EE64CD60D4}"/>
              </a:ext>
            </a:extLst>
          </p:cNvPr>
          <p:cNvSpPr>
            <a:spLocks noGrp="1"/>
          </p:cNvSpPr>
          <p:nvPr>
            <p:ph idx="1"/>
          </p:nvPr>
        </p:nvSpPr>
        <p:spPr/>
        <p:txBody>
          <a:bodyPr>
            <a:normAutofit/>
          </a:bodyPr>
          <a:lstStyle/>
          <a:p>
            <a:r>
              <a:rPr lang="en-US" sz="2400" dirty="0"/>
              <a:t>While advocating strong management, </a:t>
            </a:r>
            <a:r>
              <a:rPr lang="en-US" sz="2400" dirty="0" err="1"/>
              <a:t>Duderstadt</a:t>
            </a:r>
            <a:r>
              <a:rPr lang="en-US" sz="2400" dirty="0"/>
              <a:t> also forcefully describes the importance of recruiting faculty into the administration:    ʺI believe it absolutely essential that experience with academic values and the activities of teaching and scholarship must permeate all levels of university governance. Furthermore, this experience can be provided only by those who have toiled in the vineyards of teaching and research as faculty members.ʺ (p. 151)</a:t>
            </a:r>
          </a:p>
        </p:txBody>
      </p:sp>
    </p:spTree>
    <p:extLst>
      <p:ext uri="{BB962C8B-B14F-4D97-AF65-F5344CB8AC3E}">
        <p14:creationId xmlns:p14="http://schemas.microsoft.com/office/powerpoint/2010/main" val="15420873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54166-92D0-624B-B814-F58299B8A95F}"/>
              </a:ext>
            </a:extLst>
          </p:cNvPr>
          <p:cNvSpPr>
            <a:spLocks noGrp="1"/>
          </p:cNvSpPr>
          <p:nvPr>
            <p:ph type="title"/>
          </p:nvPr>
        </p:nvSpPr>
        <p:spPr/>
        <p:txBody>
          <a:bodyPr/>
          <a:lstStyle/>
          <a:p>
            <a:r>
              <a:rPr lang="en-US" dirty="0"/>
              <a:t>Calls for Genuine Influence</a:t>
            </a:r>
          </a:p>
        </p:txBody>
      </p:sp>
      <p:sp>
        <p:nvSpPr>
          <p:cNvPr id="3" name="Content Placeholder 2">
            <a:extLst>
              <a:ext uri="{FF2B5EF4-FFF2-40B4-BE49-F238E27FC236}">
                <a16:creationId xmlns:a16="http://schemas.microsoft.com/office/drawing/2014/main" id="{C35945D0-1D91-AD43-AD58-938628F4F39D}"/>
              </a:ext>
            </a:extLst>
          </p:cNvPr>
          <p:cNvSpPr>
            <a:spLocks noGrp="1"/>
          </p:cNvSpPr>
          <p:nvPr>
            <p:ph idx="1"/>
          </p:nvPr>
        </p:nvSpPr>
        <p:spPr/>
        <p:txBody>
          <a:bodyPr>
            <a:normAutofit/>
          </a:bodyPr>
          <a:lstStyle/>
          <a:p>
            <a:r>
              <a:rPr lang="en-US" dirty="0"/>
              <a:t>“A number of scholars have lamented the lack of genuine authority vested in many faculty senates.  A common theme is that effective shared governance requires faculty to have sufficient voice and influence to participate meaningfully in policy matters.  For example, in a regression analysis based on his survey of 2,053 faculty and administrators at 588 institutions, Minor (2003, 971) finds that the five strongest predictors of perceived senate effectiveness are ʺ(a) high levels of faculty involvement in the senate, (b) high levels of faculty interest in senate activity, (c) having significant influence over issues related to tenure and promotion, (d) having significant influence in the selection of the provost and president, and (e) having significant influence in setting strategic and budget priorities.ʺ” (Leach: 24)</a:t>
            </a:r>
          </a:p>
        </p:txBody>
      </p:sp>
    </p:spTree>
    <p:extLst>
      <p:ext uri="{BB962C8B-B14F-4D97-AF65-F5344CB8AC3E}">
        <p14:creationId xmlns:p14="http://schemas.microsoft.com/office/powerpoint/2010/main" val="1814056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572D3-60D6-5A4C-A2E7-5C453DA7350A}"/>
              </a:ext>
            </a:extLst>
          </p:cNvPr>
          <p:cNvSpPr>
            <a:spLocks noGrp="1"/>
          </p:cNvSpPr>
          <p:nvPr>
            <p:ph type="title"/>
          </p:nvPr>
        </p:nvSpPr>
        <p:spPr/>
        <p:txBody>
          <a:bodyPr/>
          <a:lstStyle/>
          <a:p>
            <a:r>
              <a:rPr lang="en-US" dirty="0"/>
              <a:t>Governance Plan/Bylaws -- CSI</a:t>
            </a:r>
          </a:p>
        </p:txBody>
      </p:sp>
      <p:sp>
        <p:nvSpPr>
          <p:cNvPr id="3" name="Content Placeholder 2">
            <a:extLst>
              <a:ext uri="{FF2B5EF4-FFF2-40B4-BE49-F238E27FC236}">
                <a16:creationId xmlns:a16="http://schemas.microsoft.com/office/drawing/2014/main" id="{D0F2ED0E-7F12-4A4F-BDA3-DB6623795593}"/>
              </a:ext>
            </a:extLst>
          </p:cNvPr>
          <p:cNvSpPr>
            <a:spLocks noGrp="1"/>
          </p:cNvSpPr>
          <p:nvPr>
            <p:ph idx="1"/>
          </p:nvPr>
        </p:nvSpPr>
        <p:spPr/>
        <p:txBody>
          <a:bodyPr>
            <a:normAutofit lnSpcReduction="10000"/>
          </a:bodyPr>
          <a:lstStyle/>
          <a:p>
            <a:r>
              <a:rPr lang="en-US" dirty="0"/>
              <a:t>Through the short history of CSI, the drafting and revisions of the bylaws have always been a collaborative endeavor.</a:t>
            </a:r>
          </a:p>
          <a:p>
            <a:r>
              <a:rPr lang="en-US" dirty="0"/>
              <a:t>Various iterations of the governance structure empower the Bylaws Committee to advise the college community to revise different provisions of the bylaws.</a:t>
            </a:r>
          </a:p>
          <a:p>
            <a:r>
              <a:rPr lang="en-US" b="1" dirty="0"/>
              <a:t>Bylaws Committee </a:t>
            </a:r>
            <a:endParaRPr lang="en-US" dirty="0"/>
          </a:p>
          <a:p>
            <a:pPr lvl="2"/>
            <a:r>
              <a:rPr lang="en-US" dirty="0"/>
              <a:t>(2.1.1)  Conduct ongoing review of the Governance Plan of the College and to recommend revisions to the Plan. </a:t>
            </a:r>
          </a:p>
          <a:p>
            <a:pPr lvl="2"/>
            <a:r>
              <a:rPr lang="en-US" dirty="0"/>
              <a:t>Memberships include administrators, elected faculty representatives, HEO, student and full time instructional staff</a:t>
            </a:r>
          </a:p>
          <a:p>
            <a:r>
              <a:rPr lang="en-US" dirty="0"/>
              <a:t>The bylaws have always been revised with specific reasons and goals.</a:t>
            </a:r>
          </a:p>
        </p:txBody>
      </p:sp>
    </p:spTree>
    <p:extLst>
      <p:ext uri="{BB962C8B-B14F-4D97-AF65-F5344CB8AC3E}">
        <p14:creationId xmlns:p14="http://schemas.microsoft.com/office/powerpoint/2010/main" val="4021321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A2EDF-33FE-2745-8314-EA0D00DE7D3B}"/>
              </a:ext>
            </a:extLst>
          </p:cNvPr>
          <p:cNvSpPr>
            <a:spLocks noGrp="1"/>
          </p:cNvSpPr>
          <p:nvPr>
            <p:ph type="title"/>
          </p:nvPr>
        </p:nvSpPr>
        <p:spPr/>
        <p:txBody>
          <a:bodyPr/>
          <a:lstStyle/>
          <a:p>
            <a:r>
              <a:rPr lang="en-US" dirty="0"/>
              <a:t>Approved by the Board of Trustees</a:t>
            </a:r>
          </a:p>
        </p:txBody>
      </p:sp>
      <p:sp>
        <p:nvSpPr>
          <p:cNvPr id="3" name="Content Placeholder 2">
            <a:extLst>
              <a:ext uri="{FF2B5EF4-FFF2-40B4-BE49-F238E27FC236}">
                <a16:creationId xmlns:a16="http://schemas.microsoft.com/office/drawing/2014/main" id="{C10F6429-BD14-0C42-BF3D-A663DA9E72A7}"/>
              </a:ext>
            </a:extLst>
          </p:cNvPr>
          <p:cNvSpPr>
            <a:spLocks noGrp="1"/>
          </p:cNvSpPr>
          <p:nvPr>
            <p:ph idx="1"/>
          </p:nvPr>
        </p:nvSpPr>
        <p:spPr/>
        <p:txBody>
          <a:bodyPr>
            <a:normAutofit fontScale="92500" lnSpcReduction="20000"/>
          </a:bodyPr>
          <a:lstStyle/>
          <a:p>
            <a:r>
              <a:rPr lang="en-US" dirty="0"/>
              <a:t>The current bylaws and all previous versions of the CSI’s governance plan were approved by the CUNY Board of Trustees.</a:t>
            </a:r>
          </a:p>
          <a:p>
            <a:r>
              <a:rPr lang="en-US" dirty="0">
                <a:hlinkClick r:id="rId2"/>
              </a:rPr>
              <a:t>https://policy.cuny.edu/wp-content/uploads/sites/6/page-assets/documents/faculty-staff/CFSAAgenda041618-002-61.pdf</a:t>
            </a:r>
            <a:endParaRPr lang="en-US" dirty="0"/>
          </a:p>
          <a:p>
            <a:r>
              <a:rPr lang="en-US" dirty="0"/>
              <a:t>The proposed amendments to the Governance Plan of the College of Staten Island (“the College”) were approved on March 19, 2018 by referendum of the Instructional Staff conducted at the initiative of the President and are recommended by the President.</a:t>
            </a:r>
          </a:p>
          <a:p>
            <a:r>
              <a:rPr lang="en-US" dirty="0"/>
              <a:t>Act Adopted by the Board of Trustees on October 26, 1981, Cal. No. 6.B. Amended by the Board of Trustees on January 26, 1987, Cal. No. 9.C; June 29, 1987, Cal. No. 6.D.; February 26, 1990, Cal. No. 5.A.; May 28, 2002, Cal. No. 7.B.; June 24, 2002, Cal. No. 8.C.; November 27, 2006, </a:t>
            </a:r>
            <a:r>
              <a:rPr lang="en-US" dirty="0" err="1"/>
              <a:t>Cal.No</a:t>
            </a:r>
            <a:r>
              <a:rPr lang="en-US" dirty="0"/>
              <a:t>. 6.E.; and November 23, 2009, Cal. No. 6.A. </a:t>
            </a:r>
          </a:p>
          <a:p>
            <a:endParaRPr lang="en-US" dirty="0"/>
          </a:p>
        </p:txBody>
      </p:sp>
    </p:spTree>
    <p:extLst>
      <p:ext uri="{BB962C8B-B14F-4D97-AF65-F5344CB8AC3E}">
        <p14:creationId xmlns:p14="http://schemas.microsoft.com/office/powerpoint/2010/main" val="1628416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EADCF-E81F-654B-8B14-C54165D5426E}"/>
              </a:ext>
            </a:extLst>
          </p:cNvPr>
          <p:cNvSpPr>
            <a:spLocks noGrp="1"/>
          </p:cNvSpPr>
          <p:nvPr>
            <p:ph type="title"/>
          </p:nvPr>
        </p:nvSpPr>
        <p:spPr/>
        <p:txBody>
          <a:bodyPr/>
          <a:lstStyle/>
          <a:p>
            <a:r>
              <a:rPr lang="en-US" dirty="0"/>
              <a:t>Governance: President Springer tenure 1994-2007</a:t>
            </a:r>
          </a:p>
        </p:txBody>
      </p:sp>
      <p:sp>
        <p:nvSpPr>
          <p:cNvPr id="3" name="Content Placeholder 2">
            <a:extLst>
              <a:ext uri="{FF2B5EF4-FFF2-40B4-BE49-F238E27FC236}">
                <a16:creationId xmlns:a16="http://schemas.microsoft.com/office/drawing/2014/main" id="{9650298B-0C21-AB4B-B0BA-D9E4E5E571F0}"/>
              </a:ext>
            </a:extLst>
          </p:cNvPr>
          <p:cNvSpPr>
            <a:spLocks noGrp="1"/>
          </p:cNvSpPr>
          <p:nvPr>
            <p:ph idx="1"/>
          </p:nvPr>
        </p:nvSpPr>
        <p:spPr/>
        <p:txBody>
          <a:bodyPr>
            <a:normAutofit lnSpcReduction="10000"/>
          </a:bodyPr>
          <a:lstStyle/>
          <a:p>
            <a:r>
              <a:rPr lang="en-US" dirty="0"/>
              <a:t>Discussion for amendments to the bylaws was started in 1998</a:t>
            </a:r>
          </a:p>
          <a:p>
            <a:r>
              <a:rPr lang="en-US" dirty="0"/>
              <a:t>Took 3 years to complete the whole process in 2002, with careful deliberation and participation of the college community</a:t>
            </a:r>
          </a:p>
          <a:p>
            <a:r>
              <a:rPr lang="en-US" dirty="0"/>
              <a:t>That bylaws committee was chaired by the provost, with many faculty and staff serving on the committee</a:t>
            </a:r>
          </a:p>
          <a:p>
            <a:r>
              <a:rPr lang="en-US" dirty="0"/>
              <a:t>2006, an amendment was made to change to adopt the bicameral body – The College Council and the Faculty Senate. With the Faculty Senate to be responsible for academic matters like curriculum, programs requirements, admissions standards and tenure and promotion.  The College Council adds to the faculty senate to include staff and students to discuss wider college issues, like budget, strategic plan </a:t>
            </a:r>
            <a:r>
              <a:rPr lang="en-US"/>
              <a:t>and athletics.</a:t>
            </a:r>
            <a:endParaRPr lang="en-US" dirty="0"/>
          </a:p>
        </p:txBody>
      </p:sp>
    </p:spTree>
    <p:extLst>
      <p:ext uri="{BB962C8B-B14F-4D97-AF65-F5344CB8AC3E}">
        <p14:creationId xmlns:p14="http://schemas.microsoft.com/office/powerpoint/2010/main" val="3436472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2E7BE-7B46-F440-873F-074807842D6F}"/>
              </a:ext>
            </a:extLst>
          </p:cNvPr>
          <p:cNvSpPr>
            <a:spLocks noGrp="1"/>
          </p:cNvSpPr>
          <p:nvPr>
            <p:ph type="title"/>
          </p:nvPr>
        </p:nvSpPr>
        <p:spPr>
          <a:xfrm>
            <a:off x="1219200" y="593657"/>
            <a:ext cx="8761413" cy="1223267"/>
          </a:xfrm>
        </p:spPr>
        <p:txBody>
          <a:bodyPr/>
          <a:lstStyle/>
          <a:p>
            <a:r>
              <a:rPr lang="en-US" dirty="0"/>
              <a:t>Governance: President Morales 2007-2012, extended into President Fritz tenure</a:t>
            </a:r>
          </a:p>
        </p:txBody>
      </p:sp>
      <p:sp>
        <p:nvSpPr>
          <p:cNvPr id="3" name="Content Placeholder 2">
            <a:extLst>
              <a:ext uri="{FF2B5EF4-FFF2-40B4-BE49-F238E27FC236}">
                <a16:creationId xmlns:a16="http://schemas.microsoft.com/office/drawing/2014/main" id="{EC998292-1187-8D4B-BC02-5322747876D4}"/>
              </a:ext>
            </a:extLst>
          </p:cNvPr>
          <p:cNvSpPr>
            <a:spLocks noGrp="1"/>
          </p:cNvSpPr>
          <p:nvPr>
            <p:ph idx="1"/>
          </p:nvPr>
        </p:nvSpPr>
        <p:spPr/>
        <p:txBody>
          <a:bodyPr>
            <a:normAutofit lnSpcReduction="10000"/>
          </a:bodyPr>
          <a:lstStyle/>
          <a:p>
            <a:r>
              <a:rPr lang="en-US" dirty="0"/>
              <a:t>Discussion started in 2008 or even earlier</a:t>
            </a:r>
          </a:p>
          <a:p>
            <a:r>
              <a:rPr lang="en-US" dirty="0"/>
              <a:t>The current Governance Plan was finally adopted in May 2018</a:t>
            </a:r>
          </a:p>
          <a:p>
            <a:r>
              <a:rPr lang="en-US" dirty="0"/>
              <a:t>The bylaws committee, an elected body, met for years. </a:t>
            </a:r>
          </a:p>
          <a:p>
            <a:r>
              <a:rPr lang="en-US" dirty="0"/>
              <a:t>The bylaws committee provided continued updates to the college community through the years.</a:t>
            </a:r>
          </a:p>
          <a:p>
            <a:r>
              <a:rPr lang="en-US" dirty="0"/>
              <a:t>The rationale for change was based on the establishments of the Schools.  The previous bylaws hardly had any representation from deans, </a:t>
            </a:r>
            <a:r>
              <a:rPr lang="en-US" dirty="0" err="1"/>
              <a:t>facultyand</a:t>
            </a:r>
            <a:r>
              <a:rPr lang="en-US" dirty="0"/>
              <a:t> staff from the schools. To ensure equitable representation, the bylaws were revised.</a:t>
            </a:r>
          </a:p>
          <a:p>
            <a:r>
              <a:rPr lang="en-US" dirty="0"/>
              <a:t>Next is an email from 2009, showing how deliberative the process was.</a:t>
            </a:r>
          </a:p>
        </p:txBody>
      </p:sp>
    </p:spTree>
    <p:extLst>
      <p:ext uri="{BB962C8B-B14F-4D97-AF65-F5344CB8AC3E}">
        <p14:creationId xmlns:p14="http://schemas.microsoft.com/office/powerpoint/2010/main" val="1415172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4C8F253-E056-5E4A-9463-CE32715C594D}"/>
              </a:ext>
            </a:extLst>
          </p:cNvPr>
          <p:cNvPicPr>
            <a:picLocks noGrp="1" noChangeAspect="1"/>
          </p:cNvPicPr>
          <p:nvPr>
            <p:ph idx="4294967295"/>
          </p:nvPr>
        </p:nvPicPr>
        <p:blipFill>
          <a:blip r:embed="rId2"/>
          <a:stretch>
            <a:fillRect/>
          </a:stretch>
        </p:blipFill>
        <p:spPr>
          <a:xfrm>
            <a:off x="2365375" y="115888"/>
            <a:ext cx="9826625" cy="6867525"/>
          </a:xfrm>
        </p:spPr>
      </p:pic>
    </p:spTree>
    <p:extLst>
      <p:ext uri="{BB962C8B-B14F-4D97-AF65-F5344CB8AC3E}">
        <p14:creationId xmlns:p14="http://schemas.microsoft.com/office/powerpoint/2010/main" val="3270211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94A1A-659D-A24C-8491-4754548D9489}"/>
              </a:ext>
            </a:extLst>
          </p:cNvPr>
          <p:cNvSpPr>
            <a:spLocks noGrp="1"/>
          </p:cNvSpPr>
          <p:nvPr>
            <p:ph type="title"/>
          </p:nvPr>
        </p:nvSpPr>
        <p:spPr/>
        <p:txBody>
          <a:bodyPr/>
          <a:lstStyle/>
          <a:p>
            <a:r>
              <a:rPr lang="en-US" dirty="0"/>
              <a:t>Governance: Interim President Bill Fritz 2012-14</a:t>
            </a:r>
            <a:br>
              <a:rPr lang="en-US" dirty="0"/>
            </a:br>
            <a:r>
              <a:rPr lang="en-US" dirty="0"/>
              <a:t>President 2014-present</a:t>
            </a:r>
          </a:p>
        </p:txBody>
      </p:sp>
      <p:sp>
        <p:nvSpPr>
          <p:cNvPr id="3" name="Content Placeholder 2">
            <a:extLst>
              <a:ext uri="{FF2B5EF4-FFF2-40B4-BE49-F238E27FC236}">
                <a16:creationId xmlns:a16="http://schemas.microsoft.com/office/drawing/2014/main" id="{427593CB-31AD-7C4D-A228-A7B656D3B322}"/>
              </a:ext>
            </a:extLst>
          </p:cNvPr>
          <p:cNvSpPr>
            <a:spLocks noGrp="1"/>
          </p:cNvSpPr>
          <p:nvPr>
            <p:ph idx="1"/>
          </p:nvPr>
        </p:nvSpPr>
        <p:spPr/>
        <p:txBody>
          <a:bodyPr/>
          <a:lstStyle/>
          <a:p>
            <a:r>
              <a:rPr lang="en-US" dirty="0"/>
              <a:t>The current governance plan was revised and adopted in May 2018.</a:t>
            </a:r>
          </a:p>
          <a:p>
            <a:r>
              <a:rPr lang="en-US" dirty="0"/>
              <a:t>The new proposal was announced to the college community by President Fritz on March 3, 2021.</a:t>
            </a:r>
          </a:p>
          <a:p>
            <a:r>
              <a:rPr lang="en-US" dirty="0"/>
              <a:t>The Bylaws committee was not consulted.</a:t>
            </a:r>
          </a:p>
        </p:txBody>
      </p:sp>
    </p:spTree>
    <p:extLst>
      <p:ext uri="{BB962C8B-B14F-4D97-AF65-F5344CB8AC3E}">
        <p14:creationId xmlns:p14="http://schemas.microsoft.com/office/powerpoint/2010/main" val="2669417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356DC-2FA8-194F-8B42-F03A84578BE6}"/>
              </a:ext>
            </a:extLst>
          </p:cNvPr>
          <p:cNvSpPr>
            <a:spLocks noGrp="1"/>
          </p:cNvSpPr>
          <p:nvPr>
            <p:ph type="title"/>
          </p:nvPr>
        </p:nvSpPr>
        <p:spPr/>
        <p:txBody>
          <a:bodyPr/>
          <a:lstStyle/>
          <a:p>
            <a:r>
              <a:rPr lang="en-US" dirty="0"/>
              <a:t>Article V of the Current Governance Plan</a:t>
            </a:r>
          </a:p>
        </p:txBody>
      </p:sp>
      <p:sp>
        <p:nvSpPr>
          <p:cNvPr id="3" name="Content Placeholder 2">
            <a:extLst>
              <a:ext uri="{FF2B5EF4-FFF2-40B4-BE49-F238E27FC236}">
                <a16:creationId xmlns:a16="http://schemas.microsoft.com/office/drawing/2014/main" id="{A0D5C5D5-F533-9C41-9370-86CC10070758}"/>
              </a:ext>
            </a:extLst>
          </p:cNvPr>
          <p:cNvSpPr>
            <a:spLocks noGrp="1"/>
          </p:cNvSpPr>
          <p:nvPr>
            <p:ph idx="1"/>
          </p:nvPr>
        </p:nvSpPr>
        <p:spPr/>
        <p:txBody>
          <a:bodyPr/>
          <a:lstStyle/>
          <a:p>
            <a:r>
              <a:rPr lang="en-US" dirty="0"/>
              <a:t>A proposal to </a:t>
            </a:r>
            <a:r>
              <a:rPr lang="en-US" b="1" dirty="0"/>
              <a:t>alter</a:t>
            </a:r>
            <a:r>
              <a:rPr lang="en-US" dirty="0"/>
              <a:t> any provision of Articles I through III may be initiated by the President or by a two-thirds vote of the College Council. Such proposals shall then be submitted to a referendum of the instructional staff. The proposed </a:t>
            </a:r>
            <a:r>
              <a:rPr lang="en-US" b="1" dirty="0"/>
              <a:t>amendment</a:t>
            </a:r>
            <a:r>
              <a:rPr lang="en-US" dirty="0"/>
              <a:t> is to be deemed adopted if approved by a majority of those voting (provided that at least 30% vote), by the President, and by the Board of Trustees.</a:t>
            </a:r>
          </a:p>
          <a:p>
            <a:r>
              <a:rPr lang="en-US" dirty="0"/>
              <a:t>Let’s look at the words </a:t>
            </a:r>
            <a:r>
              <a:rPr lang="en-US" b="1" dirty="0"/>
              <a:t>ALTER</a:t>
            </a:r>
            <a:r>
              <a:rPr lang="en-US" dirty="0"/>
              <a:t> and </a:t>
            </a:r>
            <a:r>
              <a:rPr lang="en-US" b="1" dirty="0"/>
              <a:t>AMENDMENT</a:t>
            </a:r>
          </a:p>
        </p:txBody>
      </p:sp>
    </p:spTree>
    <p:extLst>
      <p:ext uri="{BB962C8B-B14F-4D97-AF65-F5344CB8AC3E}">
        <p14:creationId xmlns:p14="http://schemas.microsoft.com/office/powerpoint/2010/main" val="3416711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BCF77-328F-2642-B594-B8EE0B63EABE}"/>
              </a:ext>
            </a:extLst>
          </p:cNvPr>
          <p:cNvSpPr>
            <a:spLocks noGrp="1"/>
          </p:cNvSpPr>
          <p:nvPr>
            <p:ph type="title"/>
          </p:nvPr>
        </p:nvSpPr>
        <p:spPr>
          <a:xfrm>
            <a:off x="1154954" y="973667"/>
            <a:ext cx="8761413" cy="867007"/>
          </a:xfrm>
        </p:spPr>
        <p:txBody>
          <a:bodyPr/>
          <a:lstStyle/>
          <a:p>
            <a:r>
              <a:rPr lang="en-US" dirty="0"/>
              <a:t>Example: Bylaws document, 2018</a:t>
            </a:r>
          </a:p>
        </p:txBody>
      </p:sp>
      <p:pic>
        <p:nvPicPr>
          <p:cNvPr id="9" name="Content Placeholder 8">
            <a:extLst>
              <a:ext uri="{FF2B5EF4-FFF2-40B4-BE49-F238E27FC236}">
                <a16:creationId xmlns:a16="http://schemas.microsoft.com/office/drawing/2014/main" id="{E8907CB1-062C-EF42-9184-D0E774944D88}"/>
              </a:ext>
            </a:extLst>
          </p:cNvPr>
          <p:cNvPicPr>
            <a:picLocks noGrp="1" noChangeAspect="1"/>
          </p:cNvPicPr>
          <p:nvPr>
            <p:ph idx="1"/>
          </p:nvPr>
        </p:nvPicPr>
        <p:blipFill>
          <a:blip r:embed="rId2"/>
          <a:stretch>
            <a:fillRect/>
          </a:stretch>
        </p:blipFill>
        <p:spPr>
          <a:xfrm>
            <a:off x="3372607" y="2282865"/>
            <a:ext cx="5324289" cy="4379192"/>
          </a:xfrm>
        </p:spPr>
      </p:pic>
    </p:spTree>
    <p:extLst>
      <p:ext uri="{BB962C8B-B14F-4D97-AF65-F5344CB8AC3E}">
        <p14:creationId xmlns:p14="http://schemas.microsoft.com/office/powerpoint/2010/main" val="10980067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{218CA106-BAE3-A546-B691-0BF8396A46C9}tf10001076</Template>
  <TotalTime>3813</TotalTime>
  <Words>1406</Words>
  <Application>Microsoft Macintosh PowerPoint</Application>
  <PresentationFormat>Widescreen</PresentationFormat>
  <Paragraphs>69</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Century Gothic</vt:lpstr>
      <vt:lpstr>Wingdings 3</vt:lpstr>
      <vt:lpstr>Ion Boardroom</vt:lpstr>
      <vt:lpstr>CSI Governance Plan</vt:lpstr>
      <vt:lpstr>Governance Plan/Bylaws -- CSI</vt:lpstr>
      <vt:lpstr>Approved by the Board of Trustees</vt:lpstr>
      <vt:lpstr>Governance: President Springer tenure 1994-2007</vt:lpstr>
      <vt:lpstr>Governance: President Morales 2007-2012, extended into President Fritz tenure</vt:lpstr>
      <vt:lpstr>PowerPoint Presentation</vt:lpstr>
      <vt:lpstr>Governance: Interim President Bill Fritz 2012-14 President 2014-present</vt:lpstr>
      <vt:lpstr>Article V of the Current Governance Plan</vt:lpstr>
      <vt:lpstr>Example: Bylaws document, 2018</vt:lpstr>
      <vt:lpstr>Example of working documents of the CSI bylaws (2017)</vt:lpstr>
      <vt:lpstr>How to define ALTER?</vt:lpstr>
      <vt:lpstr>How to define Amendment</vt:lpstr>
      <vt:lpstr>The proposal from President Fritz</vt:lpstr>
      <vt:lpstr>A word or two about Shared Governance</vt:lpstr>
      <vt:lpstr>PowerPoint Presentation</vt:lpstr>
      <vt:lpstr>Links to current 2018 Governance Plan</vt:lpstr>
      <vt:lpstr>More from Leach</vt:lpstr>
      <vt:lpstr>Calls for Genuine Influence</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Cindy wong</dc:creator>
  <cp:lastModifiedBy>Cindy wong</cp:lastModifiedBy>
  <cp:revision>51</cp:revision>
  <dcterms:created xsi:type="dcterms:W3CDTF">2021-03-09T01:43:22Z</dcterms:created>
  <dcterms:modified xsi:type="dcterms:W3CDTF">2021-03-11T17:16:22Z</dcterms:modified>
</cp:coreProperties>
</file>