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0" r:id="rId2"/>
    <p:sldId id="285" r:id="rId3"/>
    <p:sldId id="288" r:id="rId4"/>
    <p:sldId id="289" r:id="rId5"/>
    <p:sldId id="290" r:id="rId6"/>
    <p:sldId id="292" r:id="rId7"/>
    <p:sldId id="293" r:id="rId8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D2"/>
    <a:srgbClr val="8818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10"/>
    <p:restoredTop sz="95710"/>
  </p:normalViewPr>
  <p:slideViewPr>
    <p:cSldViewPr snapToGrid="0">
      <p:cViewPr varScale="1">
        <p:scale>
          <a:sx n="106" d="100"/>
          <a:sy n="106" d="100"/>
        </p:scale>
        <p:origin x="10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2ACD8-FC09-0943-9507-F7AB31A6C856}" type="datetimeFigureOut">
              <a:rPr lang="en-KR" smtClean="0"/>
              <a:t>2023/01/16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0D184-170D-224C-971C-ED60B6F9494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44234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0D184-170D-224C-971C-ED60B6F94942}" type="slidenum">
              <a:rPr lang="en-KR" smtClean="0"/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96521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AF06-F55D-D9AF-98AA-85BD060D9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80A56-EBC9-6F6D-C78F-5E54544BA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C00DB-30AD-E140-2695-5146E4F0C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CF88-39EC-8C4E-818F-137F2FDE2BBF}" type="datetimeFigureOut">
              <a:rPr lang="en-KR" smtClean="0"/>
              <a:t>2023/01/16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01687-2612-9B51-B61F-FA6DE75BA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2BF1F-6108-622F-F9A4-95469234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6AED6-A335-0342-8E77-DD14296E9FB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80894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56EB-5DD3-9409-60EC-5AF73284A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8E4FB-741D-0C17-6079-BF2A00615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F7CB5-06C8-E975-C3E4-CFF2529E6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CF88-39EC-8C4E-818F-137F2FDE2BBF}" type="datetimeFigureOut">
              <a:rPr lang="en-KR" smtClean="0"/>
              <a:t>2023/01/16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B5A78-4286-AF3F-447B-4B72E1C8B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55FCF-612B-3363-C6FE-59A248EBC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6AED6-A335-0342-8E77-DD14296E9FB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9962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931F49-C29F-5147-D3AD-C28C55A6F8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91C2CB-0CA4-2E3C-D7D6-884E51EEA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96861-B65D-6AE5-E144-B8928FAE9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CF88-39EC-8C4E-818F-137F2FDE2BBF}" type="datetimeFigureOut">
              <a:rPr lang="en-KR" smtClean="0"/>
              <a:t>2023/01/16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25856-BCCC-AA9B-9FA5-A1792FDF2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18A6F-B004-EFC3-0F15-A5EB249FC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6AED6-A335-0342-8E77-DD14296E9FB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36674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91789-1409-B70F-B572-6363588DD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19042-D249-5B81-DB77-D434C6DED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F5CD0-442F-2BBA-BC57-B8E40F954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CF88-39EC-8C4E-818F-137F2FDE2BBF}" type="datetimeFigureOut">
              <a:rPr lang="en-KR" smtClean="0"/>
              <a:t>2023/01/16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891F9-D9D3-4D00-18E5-6ED86128A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E6CC9-FD2E-3516-D1A3-8AB964F75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6AED6-A335-0342-8E77-DD14296E9FB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24790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F08E-8DD6-1BFB-B27C-6CBB76C35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2B1A0-0FB9-D2F2-BD79-EB96649A1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37107-B167-CB45-A066-9774AD290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CF88-39EC-8C4E-818F-137F2FDE2BBF}" type="datetimeFigureOut">
              <a:rPr lang="en-KR" smtClean="0"/>
              <a:t>2023/01/16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67315-C237-8EC4-A91C-4BA5B5DFB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B9C9A-CE61-BE39-43D8-DF56A68E2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6AED6-A335-0342-8E77-DD14296E9FB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29826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39BF7-F1D1-E19A-EE07-AEB675E09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33260-8C5F-1FD8-D37E-D313C68F5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378623-37E0-FDD1-EAEF-E0B8368D5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F4D50-DF89-C10D-5133-8E19AD1B1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CF88-39EC-8C4E-818F-137F2FDE2BBF}" type="datetimeFigureOut">
              <a:rPr lang="en-KR" smtClean="0"/>
              <a:t>2023/01/16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97413-AD03-4E1D-8E44-AD0C2923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CDCB6-7B84-31B7-1331-8F2647340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6AED6-A335-0342-8E77-DD14296E9FB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7594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CB72-41B0-DF3C-ABC1-3F6F60175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AFA30-0709-62A2-8521-9B78C5087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95328-2EFB-2756-8C4E-E8122BBA5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CA7CF-9319-BDE9-CCE4-CB23DB42CE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E0999B-EC95-F54B-454C-C7EB5DFCB5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CB60BD-4904-DED6-EFB5-B62F6FFED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CF88-39EC-8C4E-818F-137F2FDE2BBF}" type="datetimeFigureOut">
              <a:rPr lang="en-KR" smtClean="0"/>
              <a:t>2023/01/16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159942-EBD9-324E-2511-EB4CD8086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1CC291-1657-0932-8271-4D106AEB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6AED6-A335-0342-8E77-DD14296E9FB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3497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C70E-8253-341F-639A-3FB264896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6A735-9DDA-8066-2759-68B23CA0C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CF88-39EC-8C4E-818F-137F2FDE2BBF}" type="datetimeFigureOut">
              <a:rPr lang="en-KR" smtClean="0"/>
              <a:t>2023/01/16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170CB6-72A3-9A52-55CA-A29336B6A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8873F7-140C-BE68-8A6C-487EAAEC1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6AED6-A335-0342-8E77-DD14296E9FB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17818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742A2A-EE9D-C8CE-1F9A-66C7D88F4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CF88-39EC-8C4E-818F-137F2FDE2BBF}" type="datetimeFigureOut">
              <a:rPr lang="en-KR" smtClean="0"/>
              <a:t>2023/01/16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A3789-29E9-7D4F-9E65-892B23796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5B087-7FD9-4E84-CA10-82762EF17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6AED6-A335-0342-8E77-DD14296E9FB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47244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A875-E06F-26BF-70E4-F974FB153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581BE-7309-8541-5D2C-7953F3724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B1802-8D4E-DB40-6EF3-5287F45F3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69CBE-958E-71CE-0FFA-071EABB27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CF88-39EC-8C4E-818F-137F2FDE2BBF}" type="datetimeFigureOut">
              <a:rPr lang="en-KR" smtClean="0"/>
              <a:t>2023/01/16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88253-E0FB-6E8F-C3E7-D613A2914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9A8B1-E75B-AAFE-F63E-3C16A78BF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6AED6-A335-0342-8E77-DD14296E9FB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1519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39159-BD7D-8A7C-28DA-29173CFE3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C1327D-9674-92EA-2947-9D91242F89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A7488B-0395-49CC-646C-61969A846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B16AF-6D35-8762-BC89-853E54557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CF88-39EC-8C4E-818F-137F2FDE2BBF}" type="datetimeFigureOut">
              <a:rPr lang="en-KR" smtClean="0"/>
              <a:t>2023/01/16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5008F-72D9-5C0E-7A15-0FE504226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7206D-6CDC-C454-93FB-F7C12404D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6AED6-A335-0342-8E77-DD14296E9FB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8581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57EE52-4091-8495-D4AA-AF8DC4DF7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CFA7D-C275-CFE9-5D23-65C7A8330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5D67B-637A-4DD5-9117-4C44796C3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FCF88-39EC-8C4E-818F-137F2FDE2BBF}" type="datetimeFigureOut">
              <a:rPr lang="en-KR" smtClean="0"/>
              <a:t>2023/01/16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E88AF-150A-D48F-BE55-150F8E330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E3C55-E200-1887-3F1E-3A57DF8DE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6AED6-A335-0342-8E77-DD14296E9FB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3225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38/r9ht3h492d9_vhmntvyxpbzr0000gn/T/com.microsoft.Word/WebArchiveCopyPasteTempFiles/%25EA%25B2%25BD%25ED%259D%25AC%25EB%258C%2580%25ED%2595%2599%25EA%25B5%2590%252B%25EB%25A1%259C%25EA%25B3%25A0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C95354-0C09-9E11-D3DF-8E314B1F8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4364" y="320815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KR"/>
          </a:p>
        </p:txBody>
      </p:sp>
      <p:pic>
        <p:nvPicPr>
          <p:cNvPr id="1025" name="Picture 1" descr="DOMAWE.net: 경희대학교 로고 벡터">
            <a:extLst>
              <a:ext uri="{FF2B5EF4-FFF2-40B4-BE49-F238E27FC236}">
                <a16:creationId xmlns:a16="http://schemas.microsoft.com/office/drawing/2014/main" id="{F7F47C46-48D1-DD4A-7411-BDC9BFACD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876" y="3049949"/>
            <a:ext cx="3125724" cy="235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59070" y="2300278"/>
            <a:ext cx="7498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i="1" dirty="0">
                <a:solidFill>
                  <a:srgbClr val="35DBA1"/>
                </a:solidFill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01</a:t>
            </a:r>
            <a:r>
              <a:rPr lang="ko-KR" altLang="en-US" sz="4000" i="1" dirty="0">
                <a:solidFill>
                  <a:srgbClr val="35DBA1"/>
                </a:solidFill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월 </a:t>
            </a:r>
            <a:r>
              <a:rPr lang="en-US" altLang="ko-KR" sz="4000" i="1" dirty="0">
                <a:solidFill>
                  <a:srgbClr val="35DBA1"/>
                </a:solidFill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16</a:t>
            </a:r>
            <a:r>
              <a:rPr lang="ko-KR" altLang="en-US" sz="4000" i="1" dirty="0">
                <a:solidFill>
                  <a:srgbClr val="35DBA1"/>
                </a:solidFill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일 </a:t>
            </a:r>
            <a:r>
              <a:rPr lang="en-US" altLang="ko-KR" sz="4000" i="1" dirty="0">
                <a:solidFill>
                  <a:srgbClr val="35DBA1"/>
                </a:solidFill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Lab Meeting</a:t>
            </a:r>
            <a:endParaRPr lang="ko-KR" altLang="en-US" sz="4000" i="1" dirty="0">
              <a:solidFill>
                <a:srgbClr val="35DBA1"/>
              </a:solidFill>
              <a:latin typeface="IBM Plex Mono" panose="020B0509050203000203" pitchFamily="49" charset="77"/>
              <a:ea typeface="나눔스퀘어_ac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59070" y="5416569"/>
            <a:ext cx="7498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KHU </a:t>
            </a:r>
            <a:r>
              <a:rPr lang="en-US" altLang="ko-KR" sz="2000" dirty="0" err="1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spondlab</a:t>
            </a:r>
            <a:endParaRPr lang="ko-KR" altLang="en-US" sz="2000" dirty="0">
              <a:latin typeface="IBM Plex Mono" panose="020B0509050203000203" pitchFamily="49" charset="77"/>
              <a:ea typeface="나눔스퀘어_ac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59070" y="5753850"/>
            <a:ext cx="7498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최 정 훈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43375D-80EE-4E4A-B04A-A55CC7FC47D9}"/>
              </a:ext>
            </a:extLst>
          </p:cNvPr>
          <p:cNvSpPr txBox="1"/>
          <p:nvPr/>
        </p:nvSpPr>
        <p:spPr>
          <a:xfrm>
            <a:off x="100208" y="184666"/>
            <a:ext cx="6263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>
                <a:solidFill>
                  <a:srgbClr val="35DBA1"/>
                </a:solidFill>
                <a:latin typeface="IBM Plex Mono" panose="020B0509050203000203" pitchFamily="49" charset="77"/>
              </a:rPr>
              <a:t>XPS Analyzer</a:t>
            </a:r>
          </a:p>
        </p:txBody>
      </p:sp>
    </p:spTree>
    <p:extLst>
      <p:ext uri="{BB962C8B-B14F-4D97-AF65-F5344CB8AC3E}">
        <p14:creationId xmlns:p14="http://schemas.microsoft.com/office/powerpoint/2010/main" val="3051590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7EBE50C-7AC8-8DEF-E5F4-F8A92E0F5788}"/>
              </a:ext>
            </a:extLst>
          </p:cNvPr>
          <p:cNvSpPr/>
          <p:nvPr/>
        </p:nvSpPr>
        <p:spPr>
          <a:xfrm>
            <a:off x="-60133" y="45730"/>
            <a:ext cx="2286000" cy="80821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IBM Plex Mono" panose="020B0509050203000203" pitchFamily="49" charset="77"/>
              </a:rPr>
              <a:t>DNN</a:t>
            </a:r>
            <a:endParaRPr lang="en-KR" dirty="0">
              <a:latin typeface="IBM Plex Mono" panose="020B0509050203000203" pitchFamily="49" charset="7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5E11BB-C912-2C40-1085-2BF85B0A2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69" y="1012966"/>
            <a:ext cx="11201328" cy="54275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5B864B-96D0-DF04-4B4F-5F366985E3A1}"/>
              </a:ext>
            </a:extLst>
          </p:cNvPr>
          <p:cNvSpPr txBox="1"/>
          <p:nvPr/>
        </p:nvSpPr>
        <p:spPr>
          <a:xfrm>
            <a:off x="2247566" y="249780"/>
            <a:ext cx="7169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XPS_weights_11.h5</a:t>
            </a:r>
          </a:p>
          <a:p>
            <a:pPr algn="just"/>
            <a:r>
              <a:rPr lang="en-US" altLang="ko-KR" sz="2000" b="1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Validation </a:t>
            </a:r>
            <a:r>
              <a:rPr lang="ko-KR" altLang="en-US" sz="2000" b="1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예측</a:t>
            </a:r>
          </a:p>
        </p:txBody>
      </p:sp>
    </p:spTree>
    <p:extLst>
      <p:ext uri="{BB962C8B-B14F-4D97-AF65-F5344CB8AC3E}">
        <p14:creationId xmlns:p14="http://schemas.microsoft.com/office/powerpoint/2010/main" val="3546844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7EBE50C-7AC8-8DEF-E5F4-F8A92E0F5788}"/>
              </a:ext>
            </a:extLst>
          </p:cNvPr>
          <p:cNvSpPr/>
          <p:nvPr/>
        </p:nvSpPr>
        <p:spPr>
          <a:xfrm>
            <a:off x="-60133" y="45730"/>
            <a:ext cx="2286000" cy="80821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IBM Plex Mono" panose="020B0509050203000203" pitchFamily="49" charset="77"/>
              </a:rPr>
              <a:t>DNN</a:t>
            </a:r>
            <a:endParaRPr lang="en-KR" dirty="0">
              <a:latin typeface="IBM Plex Mono" panose="020B0509050203000203" pitchFamily="49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B077E2-4A0F-49D1-048B-2C351C7BB8DA}"/>
              </a:ext>
            </a:extLst>
          </p:cNvPr>
          <p:cNvSpPr txBox="1"/>
          <p:nvPr/>
        </p:nvSpPr>
        <p:spPr>
          <a:xfrm>
            <a:off x="170720" y="913015"/>
            <a:ext cx="11484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IBM Plex Mono" panose="020B0509050203000203" pitchFamily="49" charset="77"/>
              </a:rPr>
              <a:t>현재 만든 모델을 유지하고 사용할 시</a:t>
            </a:r>
            <a:r>
              <a:rPr lang="en-US" altLang="ko-KR" dirty="0">
                <a:latin typeface="IBM Plex Mono" panose="020B0509050203000203" pitchFamily="49" charset="77"/>
              </a:rPr>
              <a:t>,</a:t>
            </a:r>
          </a:p>
          <a:p>
            <a:r>
              <a:rPr lang="ko-KR" altLang="en-US" dirty="0">
                <a:latin typeface="IBM Plex Mono" panose="020B0509050203000203" pitchFamily="49" charset="77"/>
              </a:rPr>
              <a:t>  더욱 나은 예측을 정밀하게 만드는 딥러닝 모델을 만드는 것은 한계가 있다고 느낌</a:t>
            </a:r>
            <a:endParaRPr lang="en-US" altLang="ko-KR" dirty="0">
              <a:latin typeface="IBM Plex Mono" panose="020B0509050203000203" pitchFamily="49" charset="77"/>
            </a:endParaRPr>
          </a:p>
          <a:p>
            <a:endParaRPr lang="en-US" altLang="ko-KR" dirty="0">
              <a:latin typeface="IBM Plex Mono" panose="020B0509050203000203" pitchFamily="49" charset="77"/>
            </a:endParaRPr>
          </a:p>
          <a:p>
            <a:r>
              <a:rPr lang="ko-KR" altLang="en-US" dirty="0">
                <a:latin typeface="IBM Plex Mono" panose="020B0509050203000203" pitchFamily="49" charset="77"/>
              </a:rPr>
              <a:t>사용하고 있는 </a:t>
            </a:r>
            <a:r>
              <a:rPr lang="en-US" altLang="ko-KR" dirty="0">
                <a:latin typeface="IBM Plex Mono" panose="020B0509050203000203" pitchFamily="49" charset="77"/>
              </a:rPr>
              <a:t>Sessa </a:t>
            </a:r>
            <a:r>
              <a:rPr lang="ko-KR" altLang="en-US" dirty="0">
                <a:latin typeface="IBM Plex Mono" panose="020B0509050203000203" pitchFamily="49" charset="77"/>
              </a:rPr>
              <a:t>프로그램은 입력된 원소배열에 대한 데이터베이스에 저장된 데이터를 이용해</a:t>
            </a:r>
            <a:endParaRPr lang="en-US" altLang="ko-KR" dirty="0">
              <a:latin typeface="IBM Plex Mono" panose="020B0509050203000203" pitchFamily="49" charset="77"/>
            </a:endParaRPr>
          </a:p>
          <a:p>
            <a:r>
              <a:rPr lang="ko-KR" altLang="en-US" b="1" dirty="0">
                <a:latin typeface="IBM Plex Mono" panose="020B0509050203000203" pitchFamily="49" charset="77"/>
              </a:rPr>
              <a:t>새로운 데이터를 조합하는 형식 </a:t>
            </a:r>
            <a:endParaRPr lang="en-US" altLang="ko-KR" b="1" dirty="0">
              <a:latin typeface="IBM Plex Mono" panose="020B0509050203000203" pitchFamily="49" charset="77"/>
            </a:endParaRP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CF441754-810D-F503-527A-63679486B51F}"/>
              </a:ext>
            </a:extLst>
          </p:cNvPr>
          <p:cNvSpPr/>
          <p:nvPr/>
        </p:nvSpPr>
        <p:spPr>
          <a:xfrm rot="16200000">
            <a:off x="4639056" y="4034365"/>
            <a:ext cx="1548384" cy="795528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2BBC14-AAA3-4719-9D07-AE910174191E}"/>
              </a:ext>
            </a:extLst>
          </p:cNvPr>
          <p:cNvSpPr txBox="1"/>
          <p:nvPr/>
        </p:nvSpPr>
        <p:spPr>
          <a:xfrm>
            <a:off x="0" y="3831963"/>
            <a:ext cx="5242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Mono" panose="020B0509050203000203" pitchFamily="49" charset="77"/>
              </a:rPr>
              <a:t>10k </a:t>
            </a:r>
            <a:r>
              <a:rPr lang="ko-KR" altLang="en-US" dirty="0">
                <a:latin typeface="IBM Plex Mono" panose="020B0509050203000203" pitchFamily="49" charset="77"/>
              </a:rPr>
              <a:t>개의 데이터를 이용해서 </a:t>
            </a:r>
            <a:r>
              <a:rPr lang="en-US" altLang="ko-KR" dirty="0">
                <a:latin typeface="IBM Plex Mono" panose="020B0509050203000203" pitchFamily="49" charset="77"/>
              </a:rPr>
              <a:t>200</a:t>
            </a:r>
            <a:r>
              <a:rPr lang="ko-KR" altLang="en-US" dirty="0">
                <a:latin typeface="IBM Plex Mono" panose="020B0509050203000203" pitchFamily="49" charset="77"/>
              </a:rPr>
              <a:t>번 학습</a:t>
            </a:r>
            <a:endParaRPr lang="en-US" altLang="ko-KR" dirty="0">
              <a:latin typeface="IBM Plex Mono" panose="020B0509050203000203" pitchFamily="49" charset="77"/>
            </a:endParaRPr>
          </a:p>
          <a:p>
            <a:r>
              <a:rPr lang="ko-KR" altLang="en-US" dirty="0">
                <a:latin typeface="IBM Plex Mono" panose="020B0509050203000203" pitchFamily="49" charset="77"/>
              </a:rPr>
              <a:t>입력</a:t>
            </a:r>
            <a:r>
              <a:rPr lang="en-US" altLang="ko-KR" dirty="0">
                <a:latin typeface="IBM Plex Mono" panose="020B0509050203000203" pitchFamily="49" charset="77"/>
              </a:rPr>
              <a:t>:</a:t>
            </a:r>
            <a:r>
              <a:rPr lang="ko-KR" altLang="en-US" dirty="0">
                <a:latin typeface="IBM Plex Mono" panose="020B0509050203000203" pitchFamily="49" charset="77"/>
              </a:rPr>
              <a:t> </a:t>
            </a:r>
            <a:r>
              <a:rPr lang="en-US" altLang="ko-KR" dirty="0">
                <a:latin typeface="IBM Plex Mono" panose="020B0509050203000203" pitchFamily="49" charset="77"/>
              </a:rPr>
              <a:t>2048</a:t>
            </a:r>
          </a:p>
          <a:p>
            <a:r>
              <a:rPr lang="ko-KR" altLang="en-US" dirty="0">
                <a:latin typeface="IBM Plex Mono" panose="020B0509050203000203" pitchFamily="49" charset="77"/>
              </a:rPr>
              <a:t>출력</a:t>
            </a:r>
            <a:r>
              <a:rPr lang="en-US" altLang="ko-KR" dirty="0">
                <a:latin typeface="IBM Plex Mono" panose="020B0509050203000203" pitchFamily="49" charset="77"/>
              </a:rPr>
              <a:t>:</a:t>
            </a:r>
            <a:r>
              <a:rPr lang="ko-KR" altLang="en-US" dirty="0">
                <a:latin typeface="IBM Plex Mono" panose="020B0509050203000203" pitchFamily="49" charset="77"/>
              </a:rPr>
              <a:t> </a:t>
            </a:r>
            <a:r>
              <a:rPr lang="en-US" altLang="ko-KR" dirty="0">
                <a:latin typeface="IBM Plex Mono" panose="020B0509050203000203" pitchFamily="49" charset="77"/>
              </a:rPr>
              <a:t>C5O1 </a:t>
            </a:r>
            <a:r>
              <a:rPr lang="ko-KR" altLang="en-US" dirty="0">
                <a:latin typeface="IBM Plex Mono" panose="020B0509050203000203" pitchFamily="49" charset="77"/>
              </a:rPr>
              <a:t>두께</a:t>
            </a:r>
            <a:r>
              <a:rPr lang="en-US" altLang="ko-KR" dirty="0">
                <a:latin typeface="IBM Plex Mono" panose="020B0509050203000203" pitchFamily="49" charset="77"/>
              </a:rPr>
              <a:t>(0-1)</a:t>
            </a:r>
          </a:p>
          <a:p>
            <a:r>
              <a:rPr lang="ko-KR" altLang="en-US" dirty="0">
                <a:latin typeface="IBM Plex Mono" panose="020B0509050203000203" pitchFamily="49" charset="77"/>
              </a:rPr>
              <a:t>     </a:t>
            </a:r>
            <a:r>
              <a:rPr lang="en-US" altLang="ko-KR" dirty="0">
                <a:latin typeface="IBM Plex Mono" panose="020B0509050203000203" pitchFamily="49" charset="77"/>
              </a:rPr>
              <a:t>80</a:t>
            </a:r>
            <a:r>
              <a:rPr lang="ko-KR" altLang="en-US" dirty="0">
                <a:latin typeface="IBM Plex Mono" panose="020B0509050203000203" pitchFamily="49" charset="77"/>
              </a:rPr>
              <a:t>개의 원소에 대한 비율</a:t>
            </a:r>
            <a:endParaRPr lang="en-US" altLang="ko-KR" dirty="0">
              <a:latin typeface="IBM Plex Mono" panose="020B0509050203000203" pitchFamily="49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2CB92C-C8A8-06FA-AAEC-09D5AAE9164B}"/>
                  </a:ext>
                </a:extLst>
              </p:cNvPr>
              <p:cNvSpPr txBox="1"/>
              <p:nvPr/>
            </p:nvSpPr>
            <p:spPr>
              <a:xfrm>
                <a:off x="6096000" y="2782713"/>
                <a:ext cx="5827776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IBM Plex Mono" panose="020B0509050203000203" pitchFamily="49" charset="77"/>
                  </a:rPr>
                  <a:t>만들었던 모델처럼 </a:t>
                </a:r>
                <a:r>
                  <a:rPr lang="en-US" altLang="ko-KR" dirty="0">
                    <a:latin typeface="IBM Plex Mono" panose="020B0509050203000203" pitchFamily="49" charset="77"/>
                  </a:rPr>
                  <a:t>Loss</a:t>
                </a:r>
                <a:r>
                  <a:rPr lang="ko-KR" altLang="en-US" dirty="0">
                    <a:latin typeface="IBM Plex Mono" panose="020B0509050203000203" pitchFamily="49" charset="77"/>
                  </a:rPr>
                  <a:t>가 감소하는 것을 확인할 수 있었으며</a:t>
                </a:r>
                <a:r>
                  <a:rPr lang="en-US" altLang="ko-KR" dirty="0">
                    <a:latin typeface="IBM Plex Mono" panose="020B0509050203000203" pitchFamily="49" charset="77"/>
                  </a:rPr>
                  <a:t>,</a:t>
                </a:r>
                <a:r>
                  <a:rPr lang="ko-KR" altLang="en-US" dirty="0">
                    <a:latin typeface="IBM Plex Mono" panose="020B0509050203000203" pitchFamily="49" charset="77"/>
                  </a:rPr>
                  <a:t> </a:t>
                </a:r>
                <a:r>
                  <a:rPr lang="en-US" altLang="ko-KR" dirty="0">
                    <a:latin typeface="IBM Plex Mono" panose="020B0509050203000203" pitchFamily="49" charset="77"/>
                  </a:rPr>
                  <a:t>Contamination </a:t>
                </a:r>
                <a:r>
                  <a:rPr lang="ko-KR" altLang="en-US" dirty="0">
                    <a:latin typeface="IBM Plex Mono" panose="020B0509050203000203" pitchFamily="49" charset="77"/>
                  </a:rPr>
                  <a:t>두께에 대해서는 비교적 정확한 결과를 얻을 수 있음</a:t>
                </a:r>
                <a:endParaRPr lang="en-US" altLang="ko-KR" dirty="0">
                  <a:latin typeface="IBM Plex Mono" panose="020B0509050203000203" pitchFamily="49" charset="77"/>
                </a:endParaRPr>
              </a:p>
              <a:p>
                <a:endParaRPr lang="en-US" altLang="ko-KR" dirty="0">
                  <a:latin typeface="IBM Plex Mono" panose="020B0509050203000203" pitchFamily="49" charset="77"/>
                </a:endParaRPr>
              </a:p>
              <a:p>
                <a:r>
                  <a:rPr lang="en-US" altLang="ko-KR" dirty="0">
                    <a:latin typeface="IBM Plex Mono" panose="020B0509050203000203" pitchFamily="49" charset="77"/>
                  </a:rPr>
                  <a:t>----------------------------------------</a:t>
                </a:r>
              </a:p>
              <a:p>
                <a:r>
                  <a:rPr lang="en-US" altLang="ko-KR" dirty="0">
                    <a:latin typeface="IBM Plex Mono" panose="020B0509050203000203" pitchFamily="49" charset="77"/>
                  </a:rPr>
                  <a:t>But,</a:t>
                </a:r>
              </a:p>
              <a:p>
                <a:r>
                  <a:rPr lang="en-US" altLang="ko-KR" dirty="0">
                    <a:latin typeface="IBM Plex Mono" panose="020B0509050203000203" pitchFamily="49" charset="77"/>
                  </a:rPr>
                  <a:t>80</a:t>
                </a:r>
                <a:r>
                  <a:rPr lang="ko-KR" altLang="en-US" dirty="0">
                    <a:latin typeface="IBM Plex Mono" panose="020B0509050203000203" pitchFamily="49" charset="77"/>
                  </a:rPr>
                  <a:t>개의 원소를 </a:t>
                </a:r>
                <a:r>
                  <a:rPr lang="en-US" altLang="ko-KR" dirty="0">
                    <a:latin typeface="IBM Plex Mono" panose="020B0509050203000203" pitchFamily="49" charset="77"/>
                  </a:rPr>
                  <a:t>Sigmoid</a:t>
                </a:r>
                <a:r>
                  <a:rPr lang="ko-KR" altLang="en-US" dirty="0">
                    <a:latin typeface="IBM Plex Mono" panose="020B0509050203000203" pitchFamily="49" charset="77"/>
                  </a:rPr>
                  <a:t> 함수로 값을 추출하고 </a:t>
                </a:r>
                <a:r>
                  <a:rPr lang="en-US" altLang="ko-KR" dirty="0">
                    <a:latin typeface="IBM Plex Mono" panose="020B0509050203000203" pitchFamily="49" charset="77"/>
                  </a:rPr>
                  <a:t>0 to 1 Normalization</a:t>
                </a:r>
                <a:r>
                  <a:rPr lang="ko-KR" altLang="en-US" dirty="0">
                    <a:latin typeface="IBM Plex Mono" panose="020B0509050203000203" pitchFamily="49" charset="77"/>
                  </a:rPr>
                  <a:t> 값을 사용</a:t>
                </a:r>
                <a:endParaRPr lang="en-US" altLang="ko-KR" dirty="0">
                  <a:latin typeface="IBM Plex Mono" panose="020B0509050203000203" pitchFamily="49" charset="77"/>
                </a:endParaRPr>
              </a:p>
              <a:p>
                <a:r>
                  <a:rPr lang="en-US" altLang="ko-KR" dirty="0">
                    <a:latin typeface="IBM Plex Mono" panose="020B0509050203000203" pitchFamily="49" charset="77"/>
                  </a:rPr>
                  <a:t>-&gt;</a:t>
                </a:r>
                <a:r>
                  <a:rPr lang="ko-KR" altLang="en-US" dirty="0">
                    <a:latin typeface="IBM Plex Mono" panose="020B0509050203000203" pitchFamily="49" charset="77"/>
                  </a:rPr>
                  <a:t> 정밀하게 원소비율을 예측하는데 한계가 있음</a:t>
                </a:r>
                <a:endParaRPr lang="en-US" altLang="ko-KR" dirty="0">
                  <a:latin typeface="IBM Plex Mono" panose="020B0509050203000203" pitchFamily="49" charset="77"/>
                </a:endParaRPr>
              </a:p>
              <a:p>
                <a:endParaRPr lang="en-US" altLang="ko-KR" dirty="0">
                  <a:latin typeface="IBM Plex Mono" panose="020B0509050203000203" pitchFamily="49" charset="77"/>
                </a:endParaRPr>
              </a:p>
              <a:p>
                <a:r>
                  <a:rPr lang="ko-KR" altLang="en-US" dirty="0">
                    <a:latin typeface="IBM Plex Mono" panose="020B0509050203000203" pitchFamily="49" charset="77"/>
                  </a:rPr>
                  <a:t>최대 </a:t>
                </a:r>
                <a:r>
                  <a:rPr lang="en-US" altLang="ko-KR" dirty="0">
                    <a:latin typeface="IBM Plex Mono" panose="020B0509050203000203" pitchFamily="49" charset="77"/>
                  </a:rPr>
                  <a:t>5</a:t>
                </a:r>
                <a:r>
                  <a:rPr lang="ko-KR" altLang="en-US" dirty="0">
                    <a:latin typeface="IBM Plex Mono" panose="020B0509050203000203" pitchFamily="49" charset="77"/>
                  </a:rPr>
                  <a:t>가지의 원소</a:t>
                </a:r>
                <a:endParaRPr lang="en-US" altLang="ko-KR" dirty="0">
                  <a:latin typeface="IBM Plex Mono" panose="020B0509050203000203" pitchFamily="49" charset="77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(80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1+80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2+80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3+80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4+80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5)</m:t>
                    </m:r>
                  </m:oMath>
                </a14:m>
                <a:r>
                  <a:rPr lang="ko-KR" altLang="en-US" dirty="0">
                    <a:latin typeface="IBM Plex Mono" panose="020B0509050203000203" pitchFamily="49" charset="77"/>
                  </a:rPr>
                  <a:t>의 경우에 대해</a:t>
                </a:r>
                <a:endParaRPr lang="en-US" altLang="ko-KR" dirty="0">
                  <a:latin typeface="IBM Plex Mono" panose="020B0509050203000203" pitchFamily="49" charset="77"/>
                </a:endParaRPr>
              </a:p>
              <a:p>
                <a:r>
                  <a:rPr lang="ko-KR" altLang="en-US" dirty="0">
                    <a:latin typeface="IBM Plex Mono" panose="020B0509050203000203" pitchFamily="49" charset="77"/>
                  </a:rPr>
                  <a:t>정밀하게 학습시키기 어려움</a:t>
                </a:r>
                <a:endParaRPr lang="en-US" altLang="ko-KR" dirty="0">
                  <a:latin typeface="IBM Plex Mono" panose="020B0509050203000203" pitchFamily="49" charset="77"/>
                </a:endParaRPr>
              </a:p>
              <a:p>
                <a:r>
                  <a:rPr lang="ko-KR" altLang="en-US" dirty="0">
                    <a:latin typeface="IBM Plex Mono" panose="020B0509050203000203" pitchFamily="49" charset="77"/>
                  </a:rPr>
                  <a:t>비율을 뽑아내는 연산도 포함하면 더욱 어려움</a:t>
                </a:r>
                <a:endParaRPr lang="en-US" altLang="ko-KR" dirty="0">
                  <a:latin typeface="IBM Plex Mono" panose="020B0509050203000203" pitchFamily="49" charset="7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2CB92C-C8A8-06FA-AAEC-09D5AAE91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782713"/>
                <a:ext cx="5827776" cy="3970318"/>
              </a:xfrm>
              <a:prstGeom prst="rect">
                <a:avLst/>
              </a:prstGeom>
              <a:blipFill>
                <a:blip r:embed="rId2"/>
                <a:stretch>
                  <a:fillRect l="-871" t="-637" b="-1592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6856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7EBE50C-7AC8-8DEF-E5F4-F8A92E0F5788}"/>
              </a:ext>
            </a:extLst>
          </p:cNvPr>
          <p:cNvSpPr/>
          <p:nvPr/>
        </p:nvSpPr>
        <p:spPr>
          <a:xfrm>
            <a:off x="-60133" y="45730"/>
            <a:ext cx="2286000" cy="80821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IBM Plex Mono" panose="020B0509050203000203" pitchFamily="49" charset="77"/>
              </a:rPr>
              <a:t>DNN</a:t>
            </a:r>
            <a:endParaRPr lang="en-KR" dirty="0">
              <a:latin typeface="IBM Plex Mono" panose="020B0509050203000203" pitchFamily="49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702618-58A9-DBE4-6C80-7DEA5B916005}"/>
              </a:ext>
            </a:extLst>
          </p:cNvPr>
          <p:cNvSpPr txBox="1"/>
          <p:nvPr/>
        </p:nvSpPr>
        <p:spPr>
          <a:xfrm>
            <a:off x="109728" y="853940"/>
            <a:ext cx="10619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IBM Plex Mono" panose="020B0509050203000203" pitchFamily="49" charset="77"/>
              </a:rPr>
              <a:t>새로 해보고 싶은 것</a:t>
            </a:r>
            <a:endParaRPr lang="en-US" altLang="ko-KR" dirty="0">
              <a:latin typeface="IBM Plex Mono" panose="020B0509050203000203" pitchFamily="49" charset="77"/>
            </a:endParaRPr>
          </a:p>
          <a:p>
            <a:r>
              <a:rPr lang="en-US" altLang="ko-KR" dirty="0">
                <a:latin typeface="IBM Plex Mono" panose="020B0509050203000203" pitchFamily="49" charset="77"/>
              </a:rPr>
              <a:t>-----</a:t>
            </a:r>
          </a:p>
          <a:p>
            <a:r>
              <a:rPr lang="en-US" altLang="ko-KR" b="1" dirty="0">
                <a:latin typeface="IBM Plex Mono" panose="020B0509050203000203" pitchFamily="49" charset="77"/>
              </a:rPr>
              <a:t>1. Training Data</a:t>
            </a:r>
            <a:r>
              <a:rPr lang="ko-KR" altLang="en-US" b="1" dirty="0">
                <a:latin typeface="IBM Plex Mono" panose="020B0509050203000203" pitchFamily="49" charset="77"/>
              </a:rPr>
              <a:t>의 개수를 제한하지 않고 생성해서 학습시키기</a:t>
            </a:r>
            <a:r>
              <a:rPr lang="ko-KR" altLang="en-US" dirty="0">
                <a:latin typeface="IBM Plex Mono" panose="020B0509050203000203" pitchFamily="49" charset="77"/>
              </a:rPr>
              <a:t> </a:t>
            </a:r>
            <a:endParaRPr lang="en-US" altLang="ko-KR" dirty="0">
              <a:latin typeface="IBM Plex Mono" panose="020B0509050203000203" pitchFamily="49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E78259-B2D7-D0DE-1B81-D2061977BD03}"/>
              </a:ext>
            </a:extLst>
          </p:cNvPr>
          <p:cNvSpPr txBox="1"/>
          <p:nvPr/>
        </p:nvSpPr>
        <p:spPr>
          <a:xfrm>
            <a:off x="219472" y="2095639"/>
            <a:ext cx="9387824" cy="229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Mono" panose="020B0509050203000203" pitchFamily="49" charset="77"/>
              </a:rPr>
              <a:t>Sessa</a:t>
            </a:r>
            <a:r>
              <a:rPr lang="ko-KR" altLang="en-US" dirty="0">
                <a:latin typeface="IBM Plex Mono" panose="020B0509050203000203" pitchFamily="49" charset="77"/>
              </a:rPr>
              <a:t> 프로그램을 이용하면</a:t>
            </a:r>
            <a:r>
              <a:rPr lang="en-US" altLang="ko-KR" dirty="0">
                <a:latin typeface="IBM Plex Mono" panose="020B0509050203000203" pitchFamily="49" charset="77"/>
              </a:rPr>
              <a:t>,</a:t>
            </a:r>
            <a:r>
              <a:rPr lang="ko-KR" altLang="en-US" dirty="0">
                <a:latin typeface="IBM Plex Mono" panose="020B0509050203000203" pitchFamily="49" charset="77"/>
              </a:rPr>
              <a:t> </a:t>
            </a:r>
            <a:r>
              <a:rPr lang="en-US" altLang="ko-KR" dirty="0">
                <a:latin typeface="IBM Plex Mono" panose="020B0509050203000203" pitchFamily="49" charset="77"/>
              </a:rPr>
              <a:t>10k</a:t>
            </a:r>
            <a:r>
              <a:rPr lang="ko-KR" altLang="en-US" dirty="0">
                <a:latin typeface="IBM Plex Mono" panose="020B0509050203000203" pitchFamily="49" charset="77"/>
              </a:rPr>
              <a:t>개가 아닌 더 다양한 데이터를 쉽게 생성 가능</a:t>
            </a:r>
            <a:endParaRPr lang="en-US" altLang="ko-KR" dirty="0">
              <a:latin typeface="IBM Plex Mono" panose="020B0509050203000203" pitchFamily="49" charset="77"/>
            </a:endParaRPr>
          </a:p>
          <a:p>
            <a:r>
              <a:rPr lang="ko-KR" altLang="en-US" dirty="0">
                <a:latin typeface="IBM Plex Mono" panose="020B0509050203000203" pitchFamily="49" charset="77"/>
              </a:rPr>
              <a:t>기존에 </a:t>
            </a:r>
            <a:r>
              <a:rPr lang="en-US" altLang="ko-KR" dirty="0">
                <a:latin typeface="IBM Plex Mono" panose="020B0509050203000203" pitchFamily="49" charset="77"/>
              </a:rPr>
              <a:t>Generator</a:t>
            </a:r>
            <a:r>
              <a:rPr lang="ko-KR" altLang="en-US" dirty="0">
                <a:latin typeface="IBM Plex Mono" panose="020B0509050203000203" pitchFamily="49" charset="77"/>
              </a:rPr>
              <a:t>가 </a:t>
            </a:r>
            <a:r>
              <a:rPr lang="en-US" altLang="ko-KR" dirty="0">
                <a:latin typeface="IBM Plex Mono" panose="020B0509050203000203" pitchFamily="49" charset="77"/>
              </a:rPr>
              <a:t>10k</a:t>
            </a:r>
            <a:r>
              <a:rPr lang="ko-KR" altLang="en-US" dirty="0">
                <a:latin typeface="IBM Plex Mono" panose="020B0509050203000203" pitchFamily="49" charset="77"/>
              </a:rPr>
              <a:t>개의 데이터를 생성한 후</a:t>
            </a:r>
            <a:r>
              <a:rPr lang="en-US" altLang="ko-KR" dirty="0">
                <a:latin typeface="IBM Plex Mono" panose="020B0509050203000203" pitchFamily="49" charset="77"/>
              </a:rPr>
              <a:t>,</a:t>
            </a:r>
            <a:r>
              <a:rPr lang="ko-KR" altLang="en-US" dirty="0">
                <a:latin typeface="IBM Plex Mono" panose="020B0509050203000203" pitchFamily="49" charset="77"/>
              </a:rPr>
              <a:t> </a:t>
            </a:r>
            <a:r>
              <a:rPr lang="en-US" altLang="ko-KR" dirty="0">
                <a:latin typeface="IBM Plex Mono" panose="020B0509050203000203" pitchFamily="49" charset="77"/>
              </a:rPr>
              <a:t>DNN</a:t>
            </a:r>
            <a:r>
              <a:rPr lang="ko-KR" altLang="en-US" dirty="0">
                <a:latin typeface="IBM Plex Mono" panose="020B0509050203000203" pitchFamily="49" charset="77"/>
              </a:rPr>
              <a:t>이 학습했던 것과 달리</a:t>
            </a:r>
            <a:endParaRPr lang="en-US" altLang="ko-KR" dirty="0">
              <a:latin typeface="IBM Plex Mono" panose="020B0509050203000203" pitchFamily="49" charset="77"/>
            </a:endParaRPr>
          </a:p>
          <a:p>
            <a:endParaRPr lang="en-US" altLang="ko-KR" dirty="0">
              <a:latin typeface="IBM Plex Mono" panose="020B0509050203000203" pitchFamily="49" charset="77"/>
            </a:endParaRPr>
          </a:p>
          <a:p>
            <a:r>
              <a:rPr lang="en-US" altLang="ko-KR" dirty="0">
                <a:latin typeface="IBM Plex Mono" panose="020B0509050203000203" pitchFamily="49" charset="77"/>
              </a:rPr>
              <a:t>Generator</a:t>
            </a:r>
            <a:r>
              <a:rPr lang="ko-KR" altLang="en-US" dirty="0">
                <a:latin typeface="IBM Plex Mono" panose="020B0509050203000203" pitchFamily="49" charset="77"/>
              </a:rPr>
              <a:t>로 매 순간 </a:t>
            </a:r>
            <a:r>
              <a:rPr lang="ko-KR" altLang="en-US" dirty="0" err="1">
                <a:latin typeface="IBM Plex Mono" panose="020B0509050203000203" pitchFamily="49" charset="77"/>
              </a:rPr>
              <a:t>랜덤한</a:t>
            </a:r>
            <a:r>
              <a:rPr lang="ko-KR" altLang="en-US" dirty="0">
                <a:latin typeface="IBM Plex Mono" panose="020B0509050203000203" pitchFamily="49" charset="77"/>
              </a:rPr>
              <a:t> 조합에 대해서 데이터를 생성하고</a:t>
            </a:r>
            <a:r>
              <a:rPr lang="en-US" altLang="ko-KR" dirty="0">
                <a:latin typeface="IBM Plex Mono" panose="020B0509050203000203" pitchFamily="49" charset="77"/>
              </a:rPr>
              <a:t>,</a:t>
            </a:r>
          </a:p>
          <a:p>
            <a:r>
              <a:rPr lang="ko-KR" altLang="en-US" dirty="0">
                <a:latin typeface="IBM Plex Mono" panose="020B0509050203000203" pitchFamily="49" charset="77"/>
              </a:rPr>
              <a:t>이를 학습시킴</a:t>
            </a:r>
            <a:endParaRPr lang="en-US" altLang="ko-KR" dirty="0">
              <a:latin typeface="IBM Plex Mono" panose="020B0509050203000203" pitchFamily="49" charset="77"/>
            </a:endParaRPr>
          </a:p>
          <a:p>
            <a:endParaRPr lang="en-US" altLang="ko-KR" dirty="0">
              <a:latin typeface="IBM Plex Mono" panose="020B0509050203000203" pitchFamily="49" charset="77"/>
            </a:endParaRPr>
          </a:p>
          <a:p>
            <a:r>
              <a:rPr lang="ko-KR" altLang="en-US" dirty="0">
                <a:latin typeface="IBM Plex Mono" panose="020B0509050203000203" pitchFamily="49" charset="77"/>
              </a:rPr>
              <a:t>기존 </a:t>
            </a:r>
            <a:r>
              <a:rPr lang="en-US" altLang="ko-KR" dirty="0">
                <a:latin typeface="IBM Plex Mono" panose="020B0509050203000203" pitchFamily="49" charset="77"/>
              </a:rPr>
              <a:t>10kX200=2x10^6</a:t>
            </a:r>
            <a:r>
              <a:rPr lang="ko-KR" altLang="en-US" dirty="0">
                <a:latin typeface="IBM Plex Mono" panose="020B0509050203000203" pitchFamily="49" charset="77"/>
              </a:rPr>
              <a:t> 만큼 동일하게 학습을 수행하더라도</a:t>
            </a:r>
            <a:r>
              <a:rPr lang="en-US" altLang="ko-KR" dirty="0">
                <a:latin typeface="IBM Plex Mono" panose="020B0509050203000203" pitchFamily="49" charset="77"/>
              </a:rPr>
              <a:t>,</a:t>
            </a:r>
          </a:p>
          <a:p>
            <a:r>
              <a:rPr lang="ko-KR" altLang="en-US" dirty="0">
                <a:latin typeface="IBM Plex Mono" panose="020B0509050203000203" pitchFamily="49" charset="77"/>
              </a:rPr>
              <a:t>더욱 다양한 조합에 대해서 학습 할 수 있을 것임</a:t>
            </a:r>
            <a:r>
              <a:rPr lang="en-US" altLang="ko-KR" dirty="0">
                <a:latin typeface="IBM Plex Mono" panose="020B0509050203000203" pitchFamily="49" charset="77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269F7B-FA4B-C87E-7FBB-D798354146EF}"/>
                  </a:ext>
                </a:extLst>
              </p:cNvPr>
              <p:cNvSpPr txBox="1"/>
              <p:nvPr/>
            </p:nvSpPr>
            <p:spPr>
              <a:xfrm>
                <a:off x="4771360" y="4778902"/>
                <a:ext cx="166420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</a:t>
                </a:r>
                <a:r>
                  <a:rPr lang="en-KR" dirty="0"/>
                  <a:t>abel: </a:t>
                </a:r>
              </a:p>
              <a:p>
                <a:endParaRPr lang="en-KR" altLang="ko-KR" dirty="0"/>
              </a:p>
              <a:p>
                <a:r>
                  <a:rPr lang="ko-KR" altLang="en-US" dirty="0"/>
                  <a:t>매번 다른 비율</a:t>
                </a:r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≥2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altLang="ko-KR" dirty="0"/>
              </a:p>
              <a:p>
                <a:endParaRPr lang="en-KR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269F7B-FA4B-C87E-7FBB-D79835414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360" y="4778902"/>
                <a:ext cx="1664209" cy="1477328"/>
              </a:xfrm>
              <a:prstGeom prst="rect">
                <a:avLst/>
              </a:prstGeom>
              <a:blipFill>
                <a:blip r:embed="rId2"/>
                <a:stretch>
                  <a:fillRect l="-3030" t="-2564" r="-3030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4BCD7BC-4274-D4D8-3F3E-F65FD902C461}"/>
              </a:ext>
            </a:extLst>
          </p:cNvPr>
          <p:cNvSpPr/>
          <p:nvPr/>
        </p:nvSpPr>
        <p:spPr>
          <a:xfrm>
            <a:off x="8439085" y="4038995"/>
            <a:ext cx="1664208" cy="57302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Generator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2600A9F-EC8F-872F-B0F6-04D3B92900A7}"/>
              </a:ext>
            </a:extLst>
          </p:cNvPr>
          <p:cNvSpPr/>
          <p:nvPr/>
        </p:nvSpPr>
        <p:spPr>
          <a:xfrm>
            <a:off x="8439085" y="5653168"/>
            <a:ext cx="1664208" cy="57302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DNN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306C37-E41C-B0B2-D187-ECB9357FAC0E}"/>
              </a:ext>
            </a:extLst>
          </p:cNvPr>
          <p:cNvCxnSpPr>
            <a:cxnSpLocks/>
          </p:cNvCxnSpPr>
          <p:nvPr/>
        </p:nvCxnSpPr>
        <p:spPr>
          <a:xfrm flipV="1">
            <a:off x="6459125" y="4325507"/>
            <a:ext cx="1754821" cy="722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B4E541-4B23-91AA-76D5-707218F0A44F}"/>
              </a:ext>
            </a:extLst>
          </p:cNvPr>
          <p:cNvCxnSpPr>
            <a:cxnSpLocks/>
          </p:cNvCxnSpPr>
          <p:nvPr/>
        </p:nvCxnSpPr>
        <p:spPr>
          <a:xfrm>
            <a:off x="6459125" y="5208511"/>
            <a:ext cx="1754821" cy="618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FEEC272-7743-2E7D-830A-3E1A7B24A709}"/>
              </a:ext>
            </a:extLst>
          </p:cNvPr>
          <p:cNvCxnSpPr>
            <a:cxnSpLocks/>
          </p:cNvCxnSpPr>
          <p:nvPr/>
        </p:nvCxnSpPr>
        <p:spPr>
          <a:xfrm>
            <a:off x="9607296" y="4778902"/>
            <a:ext cx="0" cy="738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667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7EBE50C-7AC8-8DEF-E5F4-F8A92E0F5788}"/>
              </a:ext>
            </a:extLst>
          </p:cNvPr>
          <p:cNvSpPr/>
          <p:nvPr/>
        </p:nvSpPr>
        <p:spPr>
          <a:xfrm>
            <a:off x="-60133" y="45730"/>
            <a:ext cx="2286000" cy="80821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IBM Plex Mono" panose="020B0509050203000203" pitchFamily="49" charset="77"/>
              </a:rPr>
              <a:t>DNN</a:t>
            </a:r>
            <a:endParaRPr lang="en-KR" dirty="0">
              <a:latin typeface="IBM Plex Mono" panose="020B0509050203000203" pitchFamily="49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702618-58A9-DBE4-6C80-7DEA5B916005}"/>
              </a:ext>
            </a:extLst>
          </p:cNvPr>
          <p:cNvSpPr txBox="1"/>
          <p:nvPr/>
        </p:nvSpPr>
        <p:spPr>
          <a:xfrm>
            <a:off x="109728" y="853940"/>
            <a:ext cx="10619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IBM Plex Mono" panose="020B0509050203000203" pitchFamily="49" charset="77"/>
              </a:rPr>
              <a:t>새로 해보고 싶은 것</a:t>
            </a:r>
            <a:endParaRPr lang="en-US" altLang="ko-KR" dirty="0">
              <a:latin typeface="IBM Plex Mono" panose="020B0509050203000203" pitchFamily="49" charset="77"/>
            </a:endParaRPr>
          </a:p>
          <a:p>
            <a:r>
              <a:rPr lang="en-US" altLang="ko-KR" dirty="0">
                <a:latin typeface="IBM Plex Mono" panose="020B0509050203000203" pitchFamily="49" charset="77"/>
              </a:rPr>
              <a:t>-----</a:t>
            </a:r>
          </a:p>
          <a:p>
            <a:r>
              <a:rPr lang="en-US" altLang="ko-KR" b="1" dirty="0">
                <a:latin typeface="IBM Plex Mono" panose="020B0509050203000203" pitchFamily="49" charset="77"/>
              </a:rPr>
              <a:t>2. </a:t>
            </a:r>
            <a:r>
              <a:rPr lang="ko-KR" altLang="en-US" b="1" dirty="0">
                <a:latin typeface="IBM Plex Mono" panose="020B0509050203000203" pitchFamily="49" charset="77"/>
              </a:rPr>
              <a:t>입력층과 </a:t>
            </a:r>
            <a:r>
              <a:rPr lang="ko-KR" altLang="en-US" b="1" dirty="0" err="1">
                <a:latin typeface="IBM Plex Mono" panose="020B0509050203000203" pitchFamily="49" charset="77"/>
              </a:rPr>
              <a:t>출력층</a:t>
            </a:r>
            <a:r>
              <a:rPr lang="ko-KR" altLang="en-US" b="1" dirty="0">
                <a:latin typeface="IBM Plex Mono" panose="020B0509050203000203" pitchFamily="49" charset="77"/>
              </a:rPr>
              <a:t> 데이터에서 정보를 추가시키기</a:t>
            </a:r>
            <a:endParaRPr lang="en-US" altLang="ko-KR" dirty="0">
              <a:latin typeface="IBM Plex Mono" panose="020B0509050203000203" pitchFamily="49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E78259-B2D7-D0DE-1B81-D2061977BD03}"/>
              </a:ext>
            </a:extLst>
          </p:cNvPr>
          <p:cNvSpPr txBox="1"/>
          <p:nvPr/>
        </p:nvSpPr>
        <p:spPr>
          <a:xfrm>
            <a:off x="0" y="1693006"/>
            <a:ext cx="117888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IBM Plex Mono" panose="020B0509050203000203" pitchFamily="49" charset="77"/>
              </a:rPr>
              <a:t>Input Layer:</a:t>
            </a:r>
          </a:p>
          <a:p>
            <a:r>
              <a:rPr lang="en-US" altLang="ko-KR" dirty="0">
                <a:latin typeface="IBM Plex Mono" panose="020B0509050203000203" pitchFamily="49" charset="77"/>
              </a:rPr>
              <a:t>Sessa</a:t>
            </a:r>
            <a:r>
              <a:rPr lang="ko-KR" altLang="en-US" dirty="0" err="1">
                <a:latin typeface="IBM Plex Mono" panose="020B0509050203000203" pitchFamily="49" charset="77"/>
              </a:rPr>
              <a:t>를</a:t>
            </a:r>
            <a:r>
              <a:rPr lang="ko-KR" altLang="en-US" dirty="0">
                <a:latin typeface="IBM Plex Mono" panose="020B0509050203000203" pitchFamily="49" charset="77"/>
              </a:rPr>
              <a:t> 이용해 데이터를 생성할 때</a:t>
            </a:r>
            <a:r>
              <a:rPr lang="en-US" altLang="ko-KR" dirty="0">
                <a:latin typeface="IBM Plex Mono" panose="020B0509050203000203" pitchFamily="49" charset="77"/>
              </a:rPr>
              <a:t>,</a:t>
            </a:r>
            <a:r>
              <a:rPr lang="ko-KR" altLang="en-US" dirty="0">
                <a:latin typeface="IBM Plex Mono" panose="020B0509050203000203" pitchFamily="49" charset="77"/>
              </a:rPr>
              <a:t> 데이터의 크기</a:t>
            </a:r>
            <a:r>
              <a:rPr lang="en-US" altLang="ko-KR" dirty="0">
                <a:latin typeface="IBM Plex Mono" panose="020B0509050203000203" pitchFamily="49" charset="77"/>
              </a:rPr>
              <a:t>(</a:t>
            </a:r>
            <a:r>
              <a:rPr lang="en-US" altLang="ko-KR" dirty="0" err="1">
                <a:latin typeface="IBM Plex Mono" panose="020B0509050203000203" pitchFamily="49" charset="77"/>
              </a:rPr>
              <a:t>nrow</a:t>
            </a:r>
            <a:r>
              <a:rPr lang="en-US" altLang="ko-KR" dirty="0">
                <a:latin typeface="IBM Plex Mono" panose="020B0509050203000203" pitchFamily="49" charset="77"/>
              </a:rPr>
              <a:t>)</a:t>
            </a:r>
            <a:r>
              <a:rPr lang="ko-KR" altLang="en-US" dirty="0">
                <a:latin typeface="IBM Plex Mono" panose="020B0509050203000203" pitchFamily="49" charset="77"/>
              </a:rPr>
              <a:t>는 </a:t>
            </a:r>
            <a:r>
              <a:rPr lang="en-US" altLang="ko-KR" dirty="0">
                <a:latin typeface="IBM Plex Mono" panose="020B0509050203000203" pitchFamily="49" charset="77"/>
              </a:rPr>
              <a:t>2048</a:t>
            </a:r>
            <a:r>
              <a:rPr lang="ko-KR" altLang="en-US" dirty="0">
                <a:latin typeface="IBM Plex Mono" panose="020B0509050203000203" pitchFamily="49" charset="77"/>
              </a:rPr>
              <a:t>로 고정</a:t>
            </a:r>
            <a:endParaRPr lang="en-US" altLang="ko-KR" dirty="0">
              <a:latin typeface="IBM Plex Mono" panose="020B0509050203000203" pitchFamily="49" charset="77"/>
            </a:endParaRPr>
          </a:p>
          <a:p>
            <a:r>
              <a:rPr lang="ko-KR" altLang="en-US" dirty="0">
                <a:latin typeface="IBM Plex Mono" panose="020B0509050203000203" pitchFamily="49" charset="77"/>
              </a:rPr>
              <a:t>하지만</a:t>
            </a:r>
            <a:r>
              <a:rPr lang="en-US" altLang="ko-KR" dirty="0">
                <a:latin typeface="IBM Plex Mono" panose="020B0509050203000203" pitchFamily="49" charset="77"/>
              </a:rPr>
              <a:t>,</a:t>
            </a:r>
            <a:r>
              <a:rPr lang="ko-KR" altLang="en-US" dirty="0">
                <a:latin typeface="IBM Plex Mono" panose="020B0509050203000203" pitchFamily="49" charset="77"/>
              </a:rPr>
              <a:t> 입력의 범위는 </a:t>
            </a:r>
            <a:r>
              <a:rPr lang="en-US" altLang="ko-KR" dirty="0">
                <a:latin typeface="IBM Plex Mono" panose="020B0509050203000203" pitchFamily="49" charset="77"/>
              </a:rPr>
              <a:t>5.0eV ~ 20,000eV</a:t>
            </a:r>
            <a:r>
              <a:rPr lang="ko-KR" altLang="en-US" dirty="0">
                <a:latin typeface="IBM Plex Mono" panose="020B0509050203000203" pitchFamily="49" charset="77"/>
              </a:rPr>
              <a:t>로 설정할 수 있음</a:t>
            </a:r>
            <a:endParaRPr lang="en-US" altLang="ko-KR" dirty="0">
              <a:latin typeface="IBM Plex Mono" panose="020B0509050203000203" pitchFamily="49" charset="77"/>
            </a:endParaRPr>
          </a:p>
          <a:p>
            <a:endParaRPr lang="en-US" altLang="ko-KR" dirty="0">
              <a:latin typeface="IBM Plex Mono" panose="020B0509050203000203" pitchFamily="49" charset="77"/>
            </a:endParaRPr>
          </a:p>
          <a:p>
            <a:r>
              <a:rPr lang="ko-KR" altLang="en-US" dirty="0">
                <a:latin typeface="IBM Plex Mono" panose="020B0509050203000203" pitchFamily="49" charset="77"/>
              </a:rPr>
              <a:t>기존의 </a:t>
            </a:r>
            <a:r>
              <a:rPr lang="ko-KR" altLang="en-US" dirty="0" err="1">
                <a:latin typeface="IBM Plex Mono" panose="020B0509050203000203" pitchFamily="49" charset="77"/>
              </a:rPr>
              <a:t>입력층</a:t>
            </a:r>
            <a:r>
              <a:rPr lang="ko-KR" altLang="en-US" dirty="0">
                <a:latin typeface="IBM Plex Mono" panose="020B0509050203000203" pitchFamily="49" charset="77"/>
              </a:rPr>
              <a:t> </a:t>
            </a:r>
            <a:r>
              <a:rPr lang="en-US" altLang="ko-KR" dirty="0">
                <a:latin typeface="IBM Plex Mono" panose="020B0509050203000203" pitchFamily="49" charset="77"/>
              </a:rPr>
              <a:t>2048</a:t>
            </a:r>
            <a:r>
              <a:rPr lang="ko-KR" altLang="en-US" dirty="0">
                <a:latin typeface="IBM Plex Mono" panose="020B0509050203000203" pitchFamily="49" charset="77"/>
              </a:rPr>
              <a:t>에서 </a:t>
            </a:r>
            <a:r>
              <a:rPr lang="en-US" altLang="ko-KR" dirty="0">
                <a:latin typeface="IBM Plex Mono" panose="020B0509050203000203" pitchFamily="49" charset="77"/>
              </a:rPr>
              <a:t>min(x), max(x)</a:t>
            </a:r>
            <a:r>
              <a:rPr lang="ko-KR" altLang="en-US" dirty="0">
                <a:latin typeface="IBM Plex Mono" panose="020B0509050203000203" pitchFamily="49" charset="77"/>
              </a:rPr>
              <a:t>의 입력을 추가된 모델</a:t>
            </a:r>
            <a:endParaRPr lang="en-US" altLang="ko-KR" dirty="0">
              <a:latin typeface="IBM Plex Mono" panose="020B0509050203000203" pitchFamily="49" charset="77"/>
            </a:endParaRPr>
          </a:p>
          <a:p>
            <a:endParaRPr lang="en-US" altLang="ko-KR" dirty="0">
              <a:latin typeface="IBM Plex Mono" panose="020B0509050203000203" pitchFamily="49" charset="77"/>
            </a:endParaRPr>
          </a:p>
          <a:p>
            <a:endParaRPr lang="en-US" altLang="ko-KR" dirty="0">
              <a:latin typeface="IBM Plex Mono" panose="020B0509050203000203" pitchFamily="49" charset="77"/>
            </a:endParaRPr>
          </a:p>
          <a:p>
            <a:r>
              <a:rPr lang="en-US" altLang="ko-KR" b="1" dirty="0">
                <a:latin typeface="IBM Plex Mono" panose="020B0509050203000203" pitchFamily="49" charset="77"/>
              </a:rPr>
              <a:t>Output Layer:</a:t>
            </a:r>
          </a:p>
          <a:p>
            <a:r>
              <a:rPr lang="ko-KR" altLang="en-US" dirty="0">
                <a:latin typeface="IBM Plex Mono" panose="020B0509050203000203" pitchFamily="49" charset="77"/>
              </a:rPr>
              <a:t>출력층의 복잡도가 더 낮은 모델</a:t>
            </a:r>
            <a:endParaRPr lang="en-US" altLang="ko-KR" dirty="0">
              <a:latin typeface="IBM Plex Mono" panose="020B0509050203000203" pitchFamily="49" charset="77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D356A9C-3700-EA40-780A-C6923DF9D6E6}"/>
              </a:ext>
            </a:extLst>
          </p:cNvPr>
          <p:cNvGrpSpPr/>
          <p:nvPr/>
        </p:nvGrpSpPr>
        <p:grpSpPr>
          <a:xfrm>
            <a:off x="2451154" y="3823138"/>
            <a:ext cx="9100932" cy="2021102"/>
            <a:chOff x="2040834" y="4180144"/>
            <a:chExt cx="9100932" cy="2021102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9479C59C-B830-4C73-8202-B3FA4C04EE51}"/>
                </a:ext>
              </a:extLst>
            </p:cNvPr>
            <p:cNvSpPr/>
            <p:nvPr/>
          </p:nvSpPr>
          <p:spPr>
            <a:xfrm>
              <a:off x="2040834" y="4692042"/>
              <a:ext cx="2676938" cy="1113182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latin typeface="IBM Plex Mono" panose="020B0509050203000203" pitchFamily="49" charset="77"/>
                </a:rPr>
                <a:t>80</a:t>
              </a:r>
              <a:r>
                <a:rPr lang="ko-KR" altLang="en-US" dirty="0">
                  <a:latin typeface="IBM Plex Mono" panose="020B0509050203000203" pitchFamily="49" charset="77"/>
                </a:rPr>
                <a:t>개의 </a:t>
              </a:r>
              <a:r>
                <a:rPr lang="en-US" altLang="ko-KR" dirty="0">
                  <a:latin typeface="IBM Plex Mono" panose="020B0509050203000203" pitchFamily="49" charset="77"/>
                </a:rPr>
                <a:t>Sigmoid</a:t>
              </a:r>
              <a:r>
                <a:rPr lang="ko-KR" altLang="en-US" dirty="0">
                  <a:latin typeface="IBM Plex Mono" panose="020B0509050203000203" pitchFamily="49" charset="77"/>
                </a:rPr>
                <a:t> 함수</a:t>
              </a:r>
              <a:endParaRPr lang="en-US" altLang="ko-KR" dirty="0">
                <a:latin typeface="IBM Plex Mono" panose="020B0509050203000203" pitchFamily="49" charset="77"/>
              </a:endParaRPr>
            </a:p>
            <a:p>
              <a:r>
                <a:rPr lang="en-US" altLang="ko-KR" dirty="0">
                  <a:latin typeface="IBM Plex Mono" panose="020B0509050203000203" pitchFamily="49" charset="77"/>
                </a:rPr>
                <a:t>(</a:t>
              </a:r>
              <a:r>
                <a:rPr lang="ko-KR" altLang="en-US" dirty="0">
                  <a:latin typeface="IBM Plex Mono" panose="020B0509050203000203" pitchFamily="49" charset="77"/>
                </a:rPr>
                <a:t>원소 비율 판별용</a:t>
              </a:r>
              <a:r>
                <a:rPr lang="en-US" altLang="ko-KR" dirty="0">
                  <a:latin typeface="IBM Plex Mono" panose="020B0509050203000203" pitchFamily="49" charset="77"/>
                </a:rPr>
                <a:t>)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66FC72C0-AC6B-6304-753F-D2B2A95F1B95}"/>
                </a:ext>
              </a:extLst>
            </p:cNvPr>
            <p:cNvSpPr/>
            <p:nvPr/>
          </p:nvSpPr>
          <p:spPr>
            <a:xfrm>
              <a:off x="6304724" y="4180144"/>
              <a:ext cx="3657600" cy="1080969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KR" dirty="0">
                  <a:latin typeface="IBM Plex Mono" panose="020B0509050203000203" pitchFamily="49" charset="77"/>
                </a:rPr>
                <a:t>5</a:t>
              </a:r>
              <a:r>
                <a:rPr lang="ko-KR" altLang="en-US" dirty="0">
                  <a:latin typeface="IBM Plex Mono" panose="020B0509050203000203" pitchFamily="49" charset="77"/>
                </a:rPr>
                <a:t>개의 </a:t>
              </a:r>
              <a:r>
                <a:rPr lang="en-US" altLang="ko-KR" dirty="0">
                  <a:latin typeface="IBM Plex Mono" panose="020B0509050203000203" pitchFamily="49" charset="77"/>
                </a:rPr>
                <a:t>Linear </a:t>
              </a:r>
              <a:r>
                <a:rPr lang="ko-KR" altLang="en-US" dirty="0">
                  <a:latin typeface="IBM Plex Mono" panose="020B0509050203000203" pitchFamily="49" charset="77"/>
                </a:rPr>
                <a:t>함수</a:t>
              </a:r>
              <a:r>
                <a:rPr lang="en-US" altLang="ko-KR" dirty="0">
                  <a:latin typeface="IBM Plex Mono" panose="020B0509050203000203" pitchFamily="49" charset="77"/>
                </a:rPr>
                <a:t>(1-80)</a:t>
              </a:r>
            </a:p>
            <a:p>
              <a:r>
                <a:rPr lang="en-US" dirty="0">
                  <a:latin typeface="IBM Plex Mono" panose="020B0509050203000203" pitchFamily="49" charset="77"/>
                </a:rPr>
                <a:t>	</a:t>
              </a:r>
              <a:r>
                <a:rPr lang="ko-KR" altLang="en-US" dirty="0">
                  <a:latin typeface="IBM Plex Mono" panose="020B0509050203000203" pitchFamily="49" charset="77"/>
                </a:rPr>
                <a:t>포함 원소 내림차순</a:t>
              </a:r>
              <a:endParaRPr lang="en-KR" dirty="0">
                <a:latin typeface="IBM Plex Mono" panose="020B0509050203000203" pitchFamily="49" charset="77"/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2416626A-80C3-E9B7-5480-ABEB682152D6}"/>
                </a:ext>
              </a:extLst>
            </p:cNvPr>
            <p:cNvSpPr/>
            <p:nvPr/>
          </p:nvSpPr>
          <p:spPr>
            <a:xfrm>
              <a:off x="6304723" y="5461886"/>
              <a:ext cx="4837043" cy="73936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KR" dirty="0">
                  <a:latin typeface="IBM Plex Mono" panose="020B0509050203000203" pitchFamily="49" charset="77"/>
                </a:rPr>
                <a:t>5</a:t>
              </a:r>
              <a:r>
                <a:rPr lang="ko-KR" altLang="en-US" dirty="0">
                  <a:latin typeface="IBM Plex Mono" panose="020B0509050203000203" pitchFamily="49" charset="77"/>
                </a:rPr>
                <a:t>개의 </a:t>
              </a:r>
              <a:r>
                <a:rPr lang="en-US" altLang="ko-KR" dirty="0">
                  <a:latin typeface="IBM Plex Mono" panose="020B0509050203000203" pitchFamily="49" charset="77"/>
                </a:rPr>
                <a:t>Sigmoid </a:t>
              </a:r>
              <a:r>
                <a:rPr lang="ko-KR" altLang="en-US" dirty="0">
                  <a:latin typeface="IBM Plex Mono" panose="020B0509050203000203" pitchFamily="49" charset="77"/>
                </a:rPr>
                <a:t>함수</a:t>
              </a:r>
              <a:r>
                <a:rPr lang="en-US" altLang="ko-KR" dirty="0">
                  <a:latin typeface="IBM Plex Mono" panose="020B0509050203000203" pitchFamily="49" charset="77"/>
                </a:rPr>
                <a:t> or </a:t>
              </a:r>
              <a:r>
                <a:rPr lang="en-US" altLang="ko-KR" dirty="0" err="1">
                  <a:latin typeface="IBM Plex Mono" panose="020B0509050203000203" pitchFamily="49" charset="77"/>
                </a:rPr>
                <a:t>Softmax</a:t>
              </a:r>
              <a:r>
                <a:rPr lang="en-US" altLang="ko-KR" dirty="0">
                  <a:latin typeface="IBM Plex Mono" panose="020B0509050203000203" pitchFamily="49" charset="77"/>
                </a:rPr>
                <a:t> </a:t>
              </a:r>
              <a:r>
                <a:rPr lang="ko-KR" altLang="en-US" dirty="0">
                  <a:latin typeface="IBM Plex Mono" panose="020B0509050203000203" pitchFamily="49" charset="77"/>
                </a:rPr>
                <a:t>함수</a:t>
              </a:r>
              <a:endParaRPr lang="en-US" altLang="ko-KR" dirty="0">
                <a:latin typeface="IBM Plex Mono" panose="020B0509050203000203" pitchFamily="49" charset="77"/>
              </a:endParaRPr>
            </a:p>
            <a:p>
              <a:r>
                <a:rPr lang="en-US" dirty="0">
                  <a:latin typeface="IBM Plex Mono" panose="020B0509050203000203" pitchFamily="49" charset="77"/>
                </a:rPr>
                <a:t>	</a:t>
              </a:r>
              <a:r>
                <a:rPr lang="ko-KR" altLang="en-US" dirty="0">
                  <a:latin typeface="IBM Plex Mono" panose="020B0509050203000203" pitchFamily="49" charset="77"/>
                </a:rPr>
                <a:t>포함 원소 내림차순</a:t>
              </a:r>
              <a:endParaRPr lang="en-KR" dirty="0">
                <a:latin typeface="IBM Plex Mono" panose="020B0509050203000203" pitchFamily="49" charset="77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702CCC9-BB04-9711-6E79-18197501E1F3}"/>
                </a:ext>
              </a:extLst>
            </p:cNvPr>
            <p:cNvCxnSpPr/>
            <p:nvPr/>
          </p:nvCxnSpPr>
          <p:spPr>
            <a:xfrm flipV="1">
              <a:off x="4929809" y="4890052"/>
              <a:ext cx="1166191" cy="3710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506FEE4-F13F-145C-3C43-41D4D1428692}"/>
                </a:ext>
              </a:extLst>
            </p:cNvPr>
            <p:cNvCxnSpPr>
              <a:cxnSpLocks/>
            </p:cNvCxnSpPr>
            <p:nvPr/>
          </p:nvCxnSpPr>
          <p:spPr>
            <a:xfrm>
              <a:off x="4926496" y="5374356"/>
              <a:ext cx="1169504" cy="2597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3C00020-5F93-1617-118B-FE4DE2283677}"/>
              </a:ext>
            </a:extLst>
          </p:cNvPr>
          <p:cNvSpPr txBox="1"/>
          <p:nvPr/>
        </p:nvSpPr>
        <p:spPr>
          <a:xfrm>
            <a:off x="49198" y="5862532"/>
            <a:ext cx="11122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단</a:t>
            </a:r>
            <a:r>
              <a:rPr lang="en-US" altLang="ko-KR" dirty="0"/>
              <a:t>,</a:t>
            </a:r>
            <a:r>
              <a:rPr lang="ko-KR" altLang="en-US" dirty="0"/>
              <a:t> 위와 같이 </a:t>
            </a:r>
            <a:r>
              <a:rPr lang="en-US" altLang="ko-KR" dirty="0"/>
              <a:t>5</a:t>
            </a:r>
            <a:r>
              <a:rPr lang="ko-KR" altLang="en-US" dirty="0"/>
              <a:t>개의 </a:t>
            </a:r>
            <a:r>
              <a:rPr lang="en-US" altLang="ko-KR" dirty="0"/>
              <a:t>Linear </a:t>
            </a:r>
            <a:r>
              <a:rPr lang="ko-KR" altLang="en-US" dirty="0"/>
              <a:t>함수로 대체함은 원소가 최대 </a:t>
            </a:r>
            <a:r>
              <a:rPr lang="en-US" altLang="ko-KR" dirty="0"/>
              <a:t>5</a:t>
            </a:r>
            <a:r>
              <a:rPr lang="ko-KR" altLang="en-US" dirty="0"/>
              <a:t>개로 지정한 것과 동일합니다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en-US" dirty="0"/>
              <a:t>Contamination</a:t>
            </a:r>
            <a:r>
              <a:rPr lang="ko-KR" altLang="en-US" dirty="0"/>
              <a:t>은 </a:t>
            </a:r>
            <a:r>
              <a:rPr lang="en-US" altLang="ko-KR" dirty="0"/>
              <a:t>1</a:t>
            </a:r>
            <a:r>
              <a:rPr lang="ko-KR" altLang="en-US" dirty="0"/>
              <a:t>개의 </a:t>
            </a:r>
            <a:r>
              <a:rPr lang="en-US" altLang="ko-KR" dirty="0"/>
              <a:t>Linear </a:t>
            </a:r>
            <a:r>
              <a:rPr lang="ko-KR" altLang="en-US" dirty="0"/>
              <a:t>함수로 되어있고</a:t>
            </a:r>
            <a:r>
              <a:rPr lang="en-US" altLang="ko-KR" dirty="0"/>
              <a:t>,</a:t>
            </a:r>
            <a:r>
              <a:rPr lang="ko-KR" altLang="en-US" dirty="0"/>
              <a:t> 기존 모델에서도 성능이 충분한 것으로 보임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67876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7EBE50C-7AC8-8DEF-E5F4-F8A92E0F5788}"/>
              </a:ext>
            </a:extLst>
          </p:cNvPr>
          <p:cNvSpPr/>
          <p:nvPr/>
        </p:nvSpPr>
        <p:spPr>
          <a:xfrm>
            <a:off x="-60133" y="45730"/>
            <a:ext cx="2286000" cy="80821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IBM Plex Mono" panose="020B0509050203000203" pitchFamily="49" charset="77"/>
              </a:rPr>
              <a:t>DNN</a:t>
            </a:r>
            <a:endParaRPr lang="en-KR" dirty="0">
              <a:latin typeface="IBM Plex Mono" panose="020B0509050203000203" pitchFamily="49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702618-58A9-DBE4-6C80-7DEA5B916005}"/>
              </a:ext>
            </a:extLst>
          </p:cNvPr>
          <p:cNvSpPr txBox="1"/>
          <p:nvPr/>
        </p:nvSpPr>
        <p:spPr>
          <a:xfrm>
            <a:off x="109728" y="853940"/>
            <a:ext cx="10619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IBM Plex Mono" panose="020B0509050203000203" pitchFamily="49" charset="77"/>
              </a:rPr>
              <a:t>새로 해보고 싶은 것</a:t>
            </a:r>
            <a:endParaRPr lang="en-US" altLang="ko-KR" dirty="0">
              <a:latin typeface="IBM Plex Mono" panose="020B0509050203000203" pitchFamily="49" charset="77"/>
            </a:endParaRPr>
          </a:p>
          <a:p>
            <a:r>
              <a:rPr lang="en-US" altLang="ko-KR" dirty="0">
                <a:latin typeface="IBM Plex Mono" panose="020B0509050203000203" pitchFamily="49" charset="77"/>
              </a:rPr>
              <a:t>-----</a:t>
            </a:r>
          </a:p>
          <a:p>
            <a:r>
              <a:rPr lang="en-US" altLang="ko-KR" b="1" dirty="0">
                <a:latin typeface="IBM Plex Mono" panose="020B0509050203000203" pitchFamily="49" charset="77"/>
              </a:rPr>
              <a:t>3. </a:t>
            </a:r>
            <a:r>
              <a:rPr lang="ko-KR" altLang="en-US" b="1" dirty="0">
                <a:latin typeface="IBM Plex Mono" panose="020B0509050203000203" pitchFamily="49" charset="77"/>
              </a:rPr>
              <a:t>중간 커널 사이즈 조정 및 개수 추가</a:t>
            </a:r>
            <a:endParaRPr lang="en-US" altLang="ko-KR" dirty="0">
              <a:latin typeface="IBM Plex Mono" panose="020B0509050203000203" pitchFamily="49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4E78259-B2D7-D0DE-1B81-D2061977BD03}"/>
                  </a:ext>
                </a:extLst>
              </p:cNvPr>
              <p:cNvSpPr txBox="1"/>
              <p:nvPr/>
            </p:nvSpPr>
            <p:spPr>
              <a:xfrm>
                <a:off x="33926" y="1883061"/>
                <a:ext cx="12311270" cy="3677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latin typeface="IBM Plex Mono" panose="020B0509050203000203" pitchFamily="49" charset="77"/>
                  </a:rPr>
                  <a:t>CNN Kernel Size:</a:t>
                </a:r>
              </a:p>
              <a:p>
                <a:r>
                  <a:rPr lang="ko-KR" altLang="en-US" dirty="0" err="1">
                    <a:latin typeface="IBM Plex Mono" panose="020B0509050203000203" pitchFamily="49" charset="77"/>
                  </a:rPr>
                  <a:t>한칸의</a:t>
                </a:r>
                <a:r>
                  <a:rPr lang="ko-KR" altLang="en-US" dirty="0">
                    <a:latin typeface="IBM Plex Mono" panose="020B0509050203000203" pitchFamily="49" charset="77"/>
                  </a:rPr>
                  <a:t> </a:t>
                </a:r>
                <a:r>
                  <a:rPr lang="en-US" altLang="ko-KR" dirty="0">
                    <a:latin typeface="IBM Plex Mono" panose="020B0509050203000203" pitchFamily="49" charset="77"/>
                  </a:rPr>
                  <a:t>eV=(1486-400)/2048=0.53</a:t>
                </a:r>
              </a:p>
              <a:p>
                <a:endParaRPr lang="en-US" altLang="ko-KR" b="1" dirty="0">
                  <a:latin typeface="IBM Plex Mono" panose="020B0509050203000203" pitchFamily="49" charset="77"/>
                </a:endParaRPr>
              </a:p>
              <a:p>
                <a:r>
                  <a:rPr lang="ko-KR" altLang="en-US" dirty="0">
                    <a:latin typeface="IBM Plex Mono" panose="020B0509050203000203" pitchFamily="49" charset="77"/>
                  </a:rPr>
                  <a:t>기존에 사용했던 </a:t>
                </a:r>
                <a:r>
                  <a:rPr lang="en-US" altLang="ko-KR" dirty="0">
                    <a:latin typeface="IBM Plex Mono" panose="020B0509050203000203" pitchFamily="49" charset="77"/>
                  </a:rPr>
                  <a:t>Denoising Layer</a:t>
                </a:r>
                <a:r>
                  <a:rPr lang="ko-KR" altLang="en-US" dirty="0">
                    <a:latin typeface="IBM Plex Mono" panose="020B0509050203000203" pitchFamily="49" charset="77"/>
                  </a:rPr>
                  <a:t>의 </a:t>
                </a:r>
                <a:r>
                  <a:rPr lang="en-US" altLang="ko-KR" dirty="0">
                    <a:latin typeface="IBM Plex Mono" panose="020B0509050203000203" pitchFamily="49" charset="77"/>
                  </a:rPr>
                  <a:t>Conv1D </a:t>
                </a:r>
                <a:r>
                  <a:rPr lang="ko-KR" altLang="en-US" dirty="0">
                    <a:latin typeface="IBM Plex Mono" panose="020B0509050203000203" pitchFamily="49" charset="77"/>
                  </a:rPr>
                  <a:t>커널 사이즈</a:t>
                </a:r>
                <a:endParaRPr lang="en-US" altLang="ko-KR" dirty="0">
                  <a:latin typeface="IBM Plex Mono" panose="020B0509050203000203" pitchFamily="49" charset="77"/>
                </a:endParaRPr>
              </a:p>
              <a:p>
                <a:r>
                  <a:rPr lang="en-US" altLang="ko-KR" dirty="0">
                    <a:latin typeface="IBM Plex Mono" panose="020B0509050203000203" pitchFamily="49" charset="77"/>
                  </a:rPr>
                  <a:t>11, 21, 41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>
                    <a:latin typeface="IBM Plex Mono" panose="020B0509050203000203" pitchFamily="49" charset="77"/>
                  </a:rPr>
                  <a:t>	5.83, 11.13, 21.73</a:t>
                </a:r>
              </a:p>
              <a:p>
                <a:endParaRPr lang="en-US" altLang="ko-KR" dirty="0">
                  <a:latin typeface="IBM Plex Mono" panose="020B0509050203000203" pitchFamily="49" charset="77"/>
                </a:endParaRPr>
              </a:p>
              <a:p>
                <a:r>
                  <a:rPr lang="ko-KR" altLang="en-US" sz="1700" dirty="0">
                    <a:latin typeface="IBM Plex Mono" panose="020B0509050203000203" pitchFamily="49" charset="77"/>
                  </a:rPr>
                  <a:t>피크의 폭이 좁고</a:t>
                </a:r>
                <a:r>
                  <a:rPr lang="en-US" altLang="ko-KR" sz="1700" dirty="0">
                    <a:latin typeface="IBM Plex Mono" panose="020B0509050203000203" pitchFamily="49" charset="77"/>
                  </a:rPr>
                  <a:t>,</a:t>
                </a:r>
                <a:r>
                  <a:rPr lang="ko-KR" altLang="en-US" sz="1700" dirty="0">
                    <a:latin typeface="IBM Plex Mono" panose="020B0509050203000203" pitchFamily="49" charset="77"/>
                  </a:rPr>
                  <a:t> 피크 사이의 간격이 크기 때문에 더 작은 커널과 좀 많이 큰 커널을 중간 층에 병렬로 추가</a:t>
                </a:r>
                <a:endParaRPr lang="en-US" altLang="ko-KR" sz="1700" dirty="0">
                  <a:latin typeface="IBM Plex Mono" panose="020B0509050203000203" pitchFamily="49" charset="77"/>
                </a:endParaRPr>
              </a:p>
              <a:p>
                <a:endParaRPr lang="en-US" altLang="ko-KR" dirty="0">
                  <a:latin typeface="IBM Plex Mono" panose="020B0509050203000203" pitchFamily="49" charset="77"/>
                </a:endParaRPr>
              </a:p>
              <a:p>
                <a:r>
                  <a:rPr lang="en-US" altLang="ko-KR" dirty="0">
                    <a:latin typeface="IBM Plex Mono" panose="020B0509050203000203" pitchFamily="49" charset="77"/>
                  </a:rPr>
                  <a:t>Conv1D </a:t>
                </a:r>
                <a:r>
                  <a:rPr lang="ko-KR" altLang="en-US" dirty="0">
                    <a:latin typeface="IBM Plex Mono" panose="020B0509050203000203" pitchFamily="49" charset="77"/>
                  </a:rPr>
                  <a:t>자체가 가중치를 매우 적게 가지고 있으며</a:t>
                </a:r>
                <a:r>
                  <a:rPr lang="en-US" altLang="ko-KR" dirty="0">
                    <a:latin typeface="IBM Plex Mono" panose="020B0509050203000203" pitchFamily="49" charset="77"/>
                  </a:rPr>
                  <a:t>,</a:t>
                </a:r>
                <a:r>
                  <a:rPr lang="ko-KR" altLang="en-US" dirty="0">
                    <a:latin typeface="IBM Plex Mono" panose="020B0509050203000203" pitchFamily="49" charset="77"/>
                  </a:rPr>
                  <a:t> 연산 속도가 </a:t>
                </a:r>
                <a:r>
                  <a:rPr lang="en-US" altLang="ko-KR" dirty="0">
                    <a:latin typeface="IBM Plex Mono" panose="020B0509050203000203" pitchFamily="49" charset="77"/>
                  </a:rPr>
                  <a:t>Linear </a:t>
                </a:r>
                <a:r>
                  <a:rPr lang="ko-KR" altLang="en-US" dirty="0">
                    <a:latin typeface="IBM Plex Mono" panose="020B0509050203000203" pitchFamily="49" charset="77"/>
                  </a:rPr>
                  <a:t>층에 비해 훨씬 빠르기 때문에</a:t>
                </a:r>
                <a:endParaRPr lang="en-US" altLang="ko-KR" dirty="0">
                  <a:latin typeface="IBM Plex Mono" panose="020B0509050203000203" pitchFamily="49" charset="77"/>
                </a:endParaRPr>
              </a:p>
              <a:p>
                <a:r>
                  <a:rPr lang="ko-KR" altLang="en-US" dirty="0">
                    <a:latin typeface="IBM Plex Mono" panose="020B0509050203000203" pitchFamily="49" charset="77"/>
                  </a:rPr>
                  <a:t>연산 속도에서 큰 차이는 없을 것임</a:t>
                </a:r>
                <a:endParaRPr lang="en-US" altLang="ko-KR" dirty="0">
                  <a:latin typeface="IBM Plex Mono" panose="020B0509050203000203" pitchFamily="49" charset="77"/>
                </a:endParaRPr>
              </a:p>
              <a:p>
                <a:endParaRPr lang="en-US" altLang="ko-KR" dirty="0">
                  <a:latin typeface="IBM Plex Mono" panose="020B0509050203000203" pitchFamily="49" charset="77"/>
                </a:endParaRPr>
              </a:p>
              <a:p>
                <a:r>
                  <a:rPr lang="en-US" altLang="ko-KR" dirty="0">
                    <a:latin typeface="IBM Plex Mono" panose="020B0509050203000203" pitchFamily="49" charset="77"/>
                  </a:rPr>
                  <a:t>-&gt;k</a:t>
                </a:r>
              </a:p>
              <a:p>
                <a:r>
                  <a:rPr lang="en-US" altLang="ko-KR" dirty="0">
                    <a:latin typeface="IBM Plex Mono" panose="020B0509050203000203" pitchFamily="49" charset="77"/>
                  </a:rPr>
                  <a:t>5, 10, 20, 30, 50, 100..?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4E78259-B2D7-D0DE-1B81-D2061977B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26" y="1883061"/>
                <a:ext cx="12311270" cy="3677930"/>
              </a:xfrm>
              <a:prstGeom prst="rect">
                <a:avLst/>
              </a:prstGeom>
              <a:blipFill>
                <a:blip r:embed="rId2"/>
                <a:stretch>
                  <a:fillRect l="-412" t="-1034" b="-2069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7C78EC07-509F-A9F8-0A01-0DECA92D8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900" y="529818"/>
            <a:ext cx="56261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45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7EBE50C-7AC8-8DEF-E5F4-F8A92E0F5788}"/>
              </a:ext>
            </a:extLst>
          </p:cNvPr>
          <p:cNvSpPr/>
          <p:nvPr/>
        </p:nvSpPr>
        <p:spPr>
          <a:xfrm>
            <a:off x="-60133" y="45730"/>
            <a:ext cx="2286000" cy="80821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IBM Plex Mono" panose="020B0509050203000203" pitchFamily="49" charset="77"/>
              </a:rPr>
              <a:t>DNN</a:t>
            </a:r>
            <a:endParaRPr lang="en-KR" dirty="0">
              <a:latin typeface="IBM Plex Mono" panose="020B0509050203000203" pitchFamily="49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5346D8-40EA-9B3B-4402-F7A356F79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1" y="853940"/>
            <a:ext cx="8203095" cy="32334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586636-B1BF-B57C-E750-2051B30D5170}"/>
              </a:ext>
            </a:extLst>
          </p:cNvPr>
          <p:cNvSpPr txBox="1"/>
          <p:nvPr/>
        </p:nvSpPr>
        <p:spPr>
          <a:xfrm>
            <a:off x="268754" y="3972297"/>
            <a:ext cx="106192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IBM Plex Mono" panose="020B0509050203000203" pitchFamily="49" charset="77"/>
              </a:rPr>
              <a:t>학습할 때 </a:t>
            </a:r>
            <a:r>
              <a:rPr lang="en-US" altLang="ko-KR" dirty="0">
                <a:latin typeface="IBM Plex Mono" panose="020B0509050203000203" pitchFamily="49" charset="77"/>
              </a:rPr>
              <a:t>Li, B </a:t>
            </a:r>
            <a:r>
              <a:rPr lang="ko-KR" altLang="en-US" dirty="0">
                <a:latin typeface="IBM Plex Mono" panose="020B0509050203000203" pitchFamily="49" charset="77"/>
              </a:rPr>
              <a:t>제거하기</a:t>
            </a:r>
            <a:r>
              <a:rPr lang="en-US" altLang="ko-KR" dirty="0">
                <a:latin typeface="IBM Plex Mono" panose="020B0509050203000203" pitchFamily="49" charset="77"/>
              </a:rPr>
              <a:t>?</a:t>
            </a:r>
          </a:p>
          <a:p>
            <a:endParaRPr lang="en-US" altLang="ko-KR" dirty="0">
              <a:latin typeface="IBM Plex Mono" panose="020B0509050203000203" pitchFamily="49" charset="77"/>
            </a:endParaRPr>
          </a:p>
          <a:p>
            <a:r>
              <a:rPr lang="en-US" altLang="ko-KR" dirty="0">
                <a:latin typeface="IBM Plex Mono" panose="020B0509050203000203" pitchFamily="49" charset="77"/>
              </a:rPr>
              <a:t>Li, B</a:t>
            </a:r>
            <a:r>
              <a:rPr lang="ko-KR" altLang="en-US" dirty="0">
                <a:latin typeface="IBM Plex Mono" panose="020B0509050203000203" pitchFamily="49" charset="77"/>
              </a:rPr>
              <a:t>이 출력으로 나왔을 때 예측이 매우 어려움</a:t>
            </a:r>
            <a:r>
              <a:rPr lang="en-US" altLang="ko-KR" dirty="0">
                <a:latin typeface="IBM Plex Mono" panose="020B0509050203000203" pitchFamily="49" charset="77"/>
              </a:rPr>
              <a:t>.</a:t>
            </a:r>
          </a:p>
          <a:p>
            <a:r>
              <a:rPr lang="en-US" altLang="ko-KR" dirty="0">
                <a:latin typeface="IBM Plex Mono" panose="020B0509050203000203" pitchFamily="49" charset="77"/>
              </a:rPr>
              <a:t>(T[0], T[1]</a:t>
            </a:r>
            <a:r>
              <a:rPr lang="ko-KR" altLang="en-US" dirty="0">
                <a:latin typeface="IBM Plex Mono" panose="020B0509050203000203" pitchFamily="49" charset="77"/>
              </a:rPr>
              <a:t> 값이 매우 작기 때문에 이를 나누어질 때</a:t>
            </a:r>
            <a:r>
              <a:rPr lang="en-US" altLang="ko-KR" dirty="0">
                <a:latin typeface="IBM Plex Mono" panose="020B0509050203000203" pitchFamily="49" charset="77"/>
              </a:rPr>
              <a:t>,</a:t>
            </a:r>
            <a:r>
              <a:rPr lang="ko-KR" altLang="en-US" dirty="0">
                <a:latin typeface="IBM Plex Mono" panose="020B0509050203000203" pitchFamily="49" charset="77"/>
              </a:rPr>
              <a:t> 큰 값이 출력됨</a:t>
            </a:r>
            <a:r>
              <a:rPr lang="en-US" altLang="ko-KR" dirty="0">
                <a:latin typeface="IBM Plex Mono" panose="020B0509050203000203" pitchFamily="49" charset="77"/>
              </a:rPr>
              <a:t>)</a:t>
            </a:r>
          </a:p>
          <a:p>
            <a:endParaRPr lang="en-US" altLang="ko-KR" dirty="0">
              <a:latin typeface="IBM Plex Mono" panose="020B0509050203000203" pitchFamily="49" charset="77"/>
            </a:endParaRPr>
          </a:p>
          <a:p>
            <a:r>
              <a:rPr lang="ko-KR" altLang="en-US" dirty="0">
                <a:latin typeface="IBM Plex Mono" panose="020B0509050203000203" pitchFamily="49" charset="77"/>
              </a:rPr>
              <a:t>만일 출력층을 </a:t>
            </a:r>
            <a:r>
              <a:rPr lang="en-US" altLang="ko-KR" dirty="0">
                <a:latin typeface="IBM Plex Mono" panose="020B0509050203000203" pitchFamily="49" charset="77"/>
              </a:rPr>
              <a:t>5</a:t>
            </a:r>
            <a:r>
              <a:rPr lang="ko-KR" altLang="en-US" dirty="0">
                <a:latin typeface="IBM Plex Mono" panose="020B0509050203000203" pitchFamily="49" charset="77"/>
              </a:rPr>
              <a:t>개의 </a:t>
            </a:r>
            <a:r>
              <a:rPr lang="en-US" altLang="ko-KR" dirty="0">
                <a:latin typeface="IBM Plex Mono" panose="020B0509050203000203" pitchFamily="49" charset="77"/>
              </a:rPr>
              <a:t>Linear </a:t>
            </a:r>
            <a:r>
              <a:rPr lang="ko-KR" altLang="en-US" dirty="0">
                <a:latin typeface="IBM Plex Mono" panose="020B0509050203000203" pitchFamily="49" charset="77"/>
              </a:rPr>
              <a:t>함수로 바꾸게 되면</a:t>
            </a:r>
            <a:r>
              <a:rPr lang="en-US" altLang="ko-KR" dirty="0">
                <a:latin typeface="IBM Plex Mono" panose="020B0509050203000203" pitchFamily="49" charset="77"/>
              </a:rPr>
              <a:t>,</a:t>
            </a:r>
            <a:r>
              <a:rPr lang="ko-KR" altLang="en-US" dirty="0">
                <a:latin typeface="IBM Plex Mono" panose="020B0509050203000203" pitchFamily="49" charset="77"/>
              </a:rPr>
              <a:t> 출력 값을 계산해서 </a:t>
            </a:r>
            <a:r>
              <a:rPr lang="ko-KR" altLang="en-US" dirty="0" err="1">
                <a:latin typeface="IBM Plex Mono" panose="020B0509050203000203" pitchFamily="49" charset="77"/>
              </a:rPr>
              <a:t>얻는것도</a:t>
            </a:r>
            <a:r>
              <a:rPr lang="ko-KR" altLang="en-US" dirty="0">
                <a:latin typeface="IBM Plex Mono" panose="020B0509050203000203" pitchFamily="49" charset="77"/>
              </a:rPr>
              <a:t> 불가능하기</a:t>
            </a:r>
            <a:endParaRPr lang="en-US" altLang="ko-KR" dirty="0">
              <a:latin typeface="IBM Plex Mono" panose="020B0509050203000203" pitchFamily="49" charset="77"/>
            </a:endParaRPr>
          </a:p>
          <a:p>
            <a:r>
              <a:rPr lang="ko-KR" altLang="en-US" dirty="0">
                <a:latin typeface="IBM Plex Mono" panose="020B0509050203000203" pitchFamily="49" charset="77"/>
              </a:rPr>
              <a:t>때문에 없이 학습을 진행하는 것이 좋아 보임</a:t>
            </a:r>
            <a:r>
              <a:rPr lang="en-US" altLang="ko-KR" dirty="0">
                <a:latin typeface="IBM Plex Mono" panose="020B0509050203000203" pitchFamily="49" charset="77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338125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531</Words>
  <Application>Microsoft Macintosh PowerPoint</Application>
  <PresentationFormat>Widescreen</PresentationFormat>
  <Paragraphs>94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IBM Plex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최정훈</dc:creator>
  <cp:lastModifiedBy>최정훈</cp:lastModifiedBy>
  <cp:revision>60</cp:revision>
  <dcterms:created xsi:type="dcterms:W3CDTF">2022-09-19T10:48:09Z</dcterms:created>
  <dcterms:modified xsi:type="dcterms:W3CDTF">2023-01-16T06:58:20Z</dcterms:modified>
</cp:coreProperties>
</file>