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68" r:id="rId3"/>
    <p:sldId id="271" r:id="rId4"/>
    <p:sldId id="269" r:id="rId5"/>
    <p:sldId id="272" r:id="rId6"/>
    <p:sldId id="270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D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1"/>
    <p:restoredTop sz="94648"/>
  </p:normalViewPr>
  <p:slideViewPr>
    <p:cSldViewPr snapToGrid="0">
      <p:cViewPr varScale="1">
        <p:scale>
          <a:sx n="86" d="100"/>
          <a:sy n="86" d="100"/>
        </p:scale>
        <p:origin x="22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690E3-4530-4E30-BC91-90CD6836B0AE}" type="datetimeFigureOut">
              <a:rPr lang="ko-KR" altLang="en-US" smtClean="0"/>
              <a:t>2023. 4. 28.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B7C99-BFB6-4DCB-8F8C-78648B235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02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https://iopscience.iop.org/article/10.1088/2632-2153/ab5da6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B7C99-BFB6-4DCB-8F8C-78648B23502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40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https://iopscience.iop.org/article/10.1088/2632-2153/ab5da6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B7C99-BFB6-4DCB-8F8C-78648B2350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1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https://iopscience.iop.org/article/10.1088/2632-2153/ab5da6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B7C99-BFB6-4DCB-8F8C-78648B23502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0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https://iopscience.iop.org/article/10.1088/2632-2153/ab5da6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B7C99-BFB6-4DCB-8F8C-78648B23502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1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https://iopscience.iop.org/article/10.1088/2632-2153/ab5da6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B7C99-BFB6-4DCB-8F8C-78648B23502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6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https://iopscience.iop.org/article/10.1088/2632-2153/ab5da6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B7C99-BFB6-4DCB-8F8C-78648B2350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574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https://iopscience.iop.org/article/10.1088/2632-2153/ab5da6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B7C99-BFB6-4DCB-8F8C-78648B23502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91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https://iopscience.iop.org/article/10.1088/2632-2153/ab5da6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B7C99-BFB6-4DCB-8F8C-78648B23502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90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AF06-F55D-D9AF-98AA-85BD060D9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80A56-EBC9-6F6D-C78F-5E54544BA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00DB-30AD-E140-2695-5146E4F0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2023/04/28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1687-2612-9B51-B61F-FA6DE75B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2BF1F-6108-622F-F9A4-95469234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089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6EB-5DD3-9409-60EC-5AF73284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8E4FB-741D-0C17-6079-BF2A00615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F7CB5-06C8-E975-C3E4-CFF2529E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2023/04/28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B5A78-4286-AF3F-447B-4B72E1C8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5FCF-612B-3363-C6FE-59A248EB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996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31F49-C29F-5147-D3AD-C28C55A6F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1C2CB-0CA4-2E3C-D7D6-884E51EEA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6861-B65D-6AE5-E144-B8928FAE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2023/04/28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5856-BCCC-AA9B-9FA5-A1792FD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18A6F-B004-EFC3-0F15-A5EB249F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3667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789-1409-B70F-B572-6363588D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9042-D249-5B81-DB77-D434C6DED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5CD0-442F-2BBA-BC57-B8E40F95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2023/04/28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891F9-D9D3-4D00-18E5-6ED86128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E6CC9-FD2E-3516-D1A3-8AB964F7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2479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F08E-8DD6-1BFB-B27C-6CBB76C3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2B1A0-0FB9-D2F2-BD79-EB96649A1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37107-B167-CB45-A066-9774AD29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2023/04/28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7315-C237-8EC4-A91C-4BA5B5DF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9C9A-CE61-BE39-43D8-DF56A68E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2982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9BF7-F1D1-E19A-EE07-AEB675E0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3260-8C5F-1FD8-D37E-D313C68F5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78623-37E0-FDD1-EAEF-E0B8368D5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F4D50-DF89-C10D-5133-8E19AD1B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2023/04/28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97413-AD03-4E1D-8E44-AD0C2923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DCB6-7B84-31B7-1331-8F264734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4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CB72-41B0-DF3C-ABC1-3F6F6017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AFA30-0709-62A2-8521-9B78C5087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5328-2EFB-2756-8C4E-E8122BBA5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CA7CF-9319-BDE9-CCE4-CB23DB42C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0999B-EC95-F54B-454C-C7EB5DFCB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B60BD-4904-DED6-EFB5-B62F6FFE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2023/04/28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59942-EBD9-324E-2511-EB4CD808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CC291-1657-0932-8271-4D106AEB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3497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C70E-8253-341F-639A-3FB26489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6A735-9DDA-8066-2759-68B23CA0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2023/04/28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70CB6-72A3-9A52-55CA-A29336B6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873F7-140C-BE68-8A6C-487EAAEC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1781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42A2A-EE9D-C8CE-1F9A-66C7D88F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2023/04/28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A3789-29E9-7D4F-9E65-892B2379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5B087-7FD9-4E84-CA10-82762EF1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724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A875-E06F-26BF-70E4-F974FB15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81BE-7309-8541-5D2C-7953F372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B1802-8D4E-DB40-6EF3-5287F45F3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69CBE-958E-71CE-0FFA-071EABB2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2023/04/28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88253-E0FB-6E8F-C3E7-D613A291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9A8B1-E75B-AAFE-F63E-3C16A78B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519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9159-BD7D-8A7C-28DA-29173CFE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1327D-9674-92EA-2947-9D91242F8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7488B-0395-49CC-646C-61969A846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B16AF-6D35-8762-BC89-853E5455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2023/04/28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5008F-72D9-5C0E-7A15-0FE50422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7206D-6CDC-C454-93FB-F7C12404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581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7EE52-4091-8495-D4AA-AF8DC4DF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CFA7D-C275-CFE9-5D23-65C7A8330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D67B-637A-4DD5-9117-4C44796C3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FCF88-39EC-8C4E-818F-137F2FDE2BBF}" type="datetimeFigureOut">
              <a:rPr lang="en-KR" smtClean="0"/>
              <a:t>2023/04/28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E88AF-150A-D48F-BE55-150F8E330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3C55-E200-1887-3F1E-3A57DF8DE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22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38/r9ht3h492d9_vhmntvyxpbzr0000gn/T/com.microsoft.Word/WebArchiveCopyPasteTempFiles/%25EA%25B2%25BD%25ED%259D%25AC%25EB%258C%2580%25ED%2595%2599%25EA%25B5%2590%252B%25EB%25A1%259C%25EA%25B3%25A0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31195" y="0"/>
            <a:ext cx="12192000" cy="685800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95354-0C09-9E11-D3DF-8E314B1F8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4364" y="32081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R"/>
          </a:p>
        </p:txBody>
      </p:sp>
      <p:pic>
        <p:nvPicPr>
          <p:cNvPr id="1025" name="Picture 1" descr="DOMAWE.net: 경희대학교 로고 벡터">
            <a:extLst>
              <a:ext uri="{FF2B5EF4-FFF2-40B4-BE49-F238E27FC236}">
                <a16:creationId xmlns:a16="http://schemas.microsoft.com/office/drawing/2014/main" id="{F7F47C46-48D1-DD4A-7411-BDC9BFAC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76" y="3049949"/>
            <a:ext cx="3125724" cy="235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8474E20-FE78-0CF0-4B6E-5DE2287C5388}"/>
              </a:ext>
            </a:extLst>
          </p:cNvPr>
          <p:cNvGrpSpPr/>
          <p:nvPr/>
        </p:nvGrpSpPr>
        <p:grpSpPr>
          <a:xfrm>
            <a:off x="2159070" y="1845497"/>
            <a:ext cx="7681944" cy="1086937"/>
            <a:chOff x="2159070" y="1845497"/>
            <a:chExt cx="7681944" cy="10869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56E618-E359-BC49-BC7D-7C07F294FCCF}"/>
                </a:ext>
              </a:extLst>
            </p:cNvPr>
            <p:cNvSpPr txBox="1"/>
            <p:nvPr/>
          </p:nvSpPr>
          <p:spPr>
            <a:xfrm>
              <a:off x="2342934" y="1845497"/>
              <a:ext cx="749808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나눔스퀘어_ac ExtraBold" panose="020B0600000101010101" pitchFamily="50" charset="-127"/>
                  <a:cs typeface="Times New Roman" panose="02020603050405020304" pitchFamily="18" charset="0"/>
                </a:rPr>
                <a:t>04/25 Lab Meeting</a:t>
              </a:r>
              <a:endParaRPr lang="ko-KR" altLang="en-US" sz="5000" i="1" dirty="0">
                <a:solidFill>
                  <a:schemeClr val="bg1"/>
                </a:solidFill>
                <a:latin typeface="Times New Roman" panose="02020603050405020304" pitchFamily="18" charset="0"/>
                <a:ea typeface="나눔스퀘어_ac Extra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59070" y="2070660"/>
              <a:ext cx="749808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0" i="1" dirty="0">
                  <a:solidFill>
                    <a:srgbClr val="35DBA1"/>
                  </a:solidFill>
                  <a:latin typeface="Times New Roman" panose="02020603050405020304" pitchFamily="18" charset="0"/>
                  <a:ea typeface="나눔스퀘어_ac ExtraBold" panose="020B0600000101010101" pitchFamily="50" charset="-127"/>
                  <a:cs typeface="Times New Roman" panose="02020603050405020304" pitchFamily="18" charset="0"/>
                </a:rPr>
                <a:t>04/25</a:t>
              </a:r>
              <a:r>
                <a:rPr lang="ko-KR" altLang="en-US" sz="5000" i="1" dirty="0">
                  <a:solidFill>
                    <a:srgbClr val="35DBA1"/>
                  </a:solidFill>
                  <a:latin typeface="Times New Roman" panose="02020603050405020304" pitchFamily="18" charset="0"/>
                  <a:ea typeface="나눔스퀘어_ac ExtraBold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5000" i="1" dirty="0">
                  <a:solidFill>
                    <a:srgbClr val="35DBA1"/>
                  </a:solidFill>
                  <a:latin typeface="Times New Roman" panose="02020603050405020304" pitchFamily="18" charset="0"/>
                  <a:ea typeface="나눔스퀘어_ac ExtraBold" panose="020B0600000101010101" pitchFamily="50" charset="-127"/>
                  <a:cs typeface="Times New Roman" panose="02020603050405020304" pitchFamily="18" charset="0"/>
                </a:rPr>
                <a:t>Lab Meeting</a:t>
              </a:r>
              <a:endParaRPr lang="ko-KR" altLang="en-US" sz="5000" i="1" dirty="0">
                <a:solidFill>
                  <a:srgbClr val="35DBA1"/>
                </a:solidFill>
                <a:latin typeface="Times New Roman" panose="02020603050405020304" pitchFamily="18" charset="0"/>
                <a:ea typeface="나눔스퀘어_ac ExtraBold" panose="020B0600000101010101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159070" y="541656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KHU </a:t>
            </a:r>
            <a:r>
              <a:rPr lang="en-US" altLang="ko-KR" sz="2000" dirty="0" err="1">
                <a:latin typeface="Times New Roman" panose="02020603050405020304" pitchFamily="18" charset="0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SpondLab</a:t>
            </a:r>
            <a:endParaRPr lang="ko-KR" altLang="en-US" sz="2000" dirty="0">
              <a:latin typeface="Times New Roman" panose="02020603050405020304" pitchFamily="18" charset="0"/>
              <a:ea typeface="나눔스퀘어_ac Extra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9070" y="5753850"/>
            <a:ext cx="7498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최 정 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3375D-80EE-4E4A-B04A-A55CC7FC47D9}"/>
              </a:ext>
            </a:extLst>
          </p:cNvPr>
          <p:cNvSpPr txBox="1"/>
          <p:nvPr/>
        </p:nvSpPr>
        <p:spPr>
          <a:xfrm>
            <a:off x="100208" y="184666"/>
            <a:ext cx="626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>
                <a:solidFill>
                  <a:srgbClr val="35DBA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XPS Analyzer</a:t>
            </a:r>
          </a:p>
        </p:txBody>
      </p:sp>
    </p:spTree>
    <p:extLst>
      <p:ext uri="{BB962C8B-B14F-4D97-AF65-F5344CB8AC3E}">
        <p14:creationId xmlns:p14="http://schemas.microsoft.com/office/powerpoint/2010/main" val="305159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66CE0C19-6DA8-9AC5-B8B1-947CB74CC0CC}"/>
              </a:ext>
            </a:extLst>
          </p:cNvPr>
          <p:cNvCxnSpPr>
            <a:cxnSpLocks/>
          </p:cNvCxnSpPr>
          <p:nvPr/>
        </p:nvCxnSpPr>
        <p:spPr>
          <a:xfrm flipV="1">
            <a:off x="378658" y="0"/>
            <a:ext cx="0" cy="6858432"/>
          </a:xfrm>
          <a:prstGeom prst="line">
            <a:avLst/>
          </a:prstGeom>
          <a:ln w="12700">
            <a:solidFill>
              <a:srgbClr val="35D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3DDE409D-C6ED-E8C9-D211-19412C01029D}"/>
              </a:ext>
            </a:extLst>
          </p:cNvPr>
          <p:cNvCxnSpPr>
            <a:cxnSpLocks/>
          </p:cNvCxnSpPr>
          <p:nvPr/>
        </p:nvCxnSpPr>
        <p:spPr>
          <a:xfrm>
            <a:off x="0" y="438912"/>
            <a:ext cx="12192000" cy="0"/>
          </a:xfrm>
          <a:prstGeom prst="line">
            <a:avLst/>
          </a:prstGeom>
          <a:ln w="12700">
            <a:solidFill>
              <a:srgbClr val="35D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5">
            <a:extLst>
              <a:ext uri="{FF2B5EF4-FFF2-40B4-BE49-F238E27FC236}">
                <a16:creationId xmlns:a16="http://schemas.microsoft.com/office/drawing/2014/main" id="{02EDBFDC-0F9E-D04B-CC80-5BE53AFB9ED8}"/>
              </a:ext>
            </a:extLst>
          </p:cNvPr>
          <p:cNvSpPr/>
          <p:nvPr/>
        </p:nvSpPr>
        <p:spPr>
          <a:xfrm>
            <a:off x="639244" y="181015"/>
            <a:ext cx="4362033" cy="610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49E6C8-8732-3D5B-410E-70405751CB78}"/>
              </a:ext>
            </a:extLst>
          </p:cNvPr>
          <p:cNvGrpSpPr/>
          <p:nvPr/>
        </p:nvGrpSpPr>
        <p:grpSpPr>
          <a:xfrm>
            <a:off x="57527" y="158904"/>
            <a:ext cx="797264" cy="674928"/>
            <a:chOff x="214610" y="116360"/>
            <a:chExt cx="797264" cy="67492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87FDB2F-4250-CD3D-52CE-374596B5ADC5}"/>
                </a:ext>
              </a:extLst>
            </p:cNvPr>
            <p:cNvSpPr/>
            <p:nvPr/>
          </p:nvSpPr>
          <p:spPr>
            <a:xfrm>
              <a:off x="214610" y="116360"/>
              <a:ext cx="729823" cy="674928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D8B450-FC4E-E47F-8AC4-8C4C3C39D4DE}"/>
                </a:ext>
              </a:extLst>
            </p:cNvPr>
            <p:cNvSpPr/>
            <p:nvPr/>
          </p:nvSpPr>
          <p:spPr>
            <a:xfrm>
              <a:off x="282051" y="148481"/>
              <a:ext cx="72982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AF2FDD9-962E-6D44-9714-D34BAE036CA8}"/>
              </a:ext>
            </a:extLst>
          </p:cNvPr>
          <p:cNvSpPr txBox="1"/>
          <p:nvPr/>
        </p:nvSpPr>
        <p:spPr>
          <a:xfrm>
            <a:off x="10526245" y="97985"/>
            <a:ext cx="19319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i="1" dirty="0">
                <a:solidFill>
                  <a:srgbClr val="35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SPOND</a:t>
            </a:r>
            <a:endParaRPr lang="ko-KR" altLang="en-US" sz="1500" i="1" dirty="0">
              <a:solidFill>
                <a:srgbClr val="35DBA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65858-7F7E-A5A5-61E3-AE9E235C25D2}"/>
              </a:ext>
            </a:extLst>
          </p:cNvPr>
          <p:cNvSpPr txBox="1"/>
          <p:nvPr/>
        </p:nvSpPr>
        <p:spPr>
          <a:xfrm>
            <a:off x="787350" y="156724"/>
            <a:ext cx="39349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Meeting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28297-F776-E182-287E-8B3F8E37B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9" y="1145709"/>
            <a:ext cx="6912898" cy="527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6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66CE0C19-6DA8-9AC5-B8B1-947CB74CC0CC}"/>
              </a:ext>
            </a:extLst>
          </p:cNvPr>
          <p:cNvCxnSpPr>
            <a:cxnSpLocks/>
          </p:cNvCxnSpPr>
          <p:nvPr/>
        </p:nvCxnSpPr>
        <p:spPr>
          <a:xfrm flipV="1">
            <a:off x="378658" y="0"/>
            <a:ext cx="0" cy="6858432"/>
          </a:xfrm>
          <a:prstGeom prst="line">
            <a:avLst/>
          </a:prstGeom>
          <a:ln w="12700">
            <a:solidFill>
              <a:srgbClr val="35D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3DDE409D-C6ED-E8C9-D211-19412C01029D}"/>
              </a:ext>
            </a:extLst>
          </p:cNvPr>
          <p:cNvCxnSpPr>
            <a:cxnSpLocks/>
          </p:cNvCxnSpPr>
          <p:nvPr/>
        </p:nvCxnSpPr>
        <p:spPr>
          <a:xfrm>
            <a:off x="0" y="438912"/>
            <a:ext cx="12192000" cy="0"/>
          </a:xfrm>
          <a:prstGeom prst="line">
            <a:avLst/>
          </a:prstGeom>
          <a:ln w="12700">
            <a:solidFill>
              <a:srgbClr val="35D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5">
            <a:extLst>
              <a:ext uri="{FF2B5EF4-FFF2-40B4-BE49-F238E27FC236}">
                <a16:creationId xmlns:a16="http://schemas.microsoft.com/office/drawing/2014/main" id="{02EDBFDC-0F9E-D04B-CC80-5BE53AFB9ED8}"/>
              </a:ext>
            </a:extLst>
          </p:cNvPr>
          <p:cNvSpPr/>
          <p:nvPr/>
        </p:nvSpPr>
        <p:spPr>
          <a:xfrm>
            <a:off x="639244" y="181015"/>
            <a:ext cx="4362033" cy="610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49E6C8-8732-3D5B-410E-70405751CB78}"/>
              </a:ext>
            </a:extLst>
          </p:cNvPr>
          <p:cNvGrpSpPr/>
          <p:nvPr/>
        </p:nvGrpSpPr>
        <p:grpSpPr>
          <a:xfrm>
            <a:off x="57527" y="158904"/>
            <a:ext cx="797264" cy="674928"/>
            <a:chOff x="214610" y="116360"/>
            <a:chExt cx="797264" cy="67492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87FDB2F-4250-CD3D-52CE-374596B5ADC5}"/>
                </a:ext>
              </a:extLst>
            </p:cNvPr>
            <p:cNvSpPr/>
            <p:nvPr/>
          </p:nvSpPr>
          <p:spPr>
            <a:xfrm>
              <a:off x="214610" y="116360"/>
              <a:ext cx="729823" cy="674928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D8B450-FC4E-E47F-8AC4-8C4C3C39D4DE}"/>
                </a:ext>
              </a:extLst>
            </p:cNvPr>
            <p:cNvSpPr/>
            <p:nvPr/>
          </p:nvSpPr>
          <p:spPr>
            <a:xfrm>
              <a:off x="282051" y="148481"/>
              <a:ext cx="72982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AF2FDD9-962E-6D44-9714-D34BAE036CA8}"/>
              </a:ext>
            </a:extLst>
          </p:cNvPr>
          <p:cNvSpPr txBox="1"/>
          <p:nvPr/>
        </p:nvSpPr>
        <p:spPr>
          <a:xfrm>
            <a:off x="10526245" y="97985"/>
            <a:ext cx="19319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i="1" dirty="0">
                <a:solidFill>
                  <a:srgbClr val="35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SPOND</a:t>
            </a:r>
            <a:endParaRPr lang="ko-KR" altLang="en-US" sz="1500" i="1" dirty="0">
              <a:solidFill>
                <a:srgbClr val="35DBA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65858-7F7E-A5A5-61E3-AE9E235C25D2}"/>
              </a:ext>
            </a:extLst>
          </p:cNvPr>
          <p:cNvSpPr txBox="1"/>
          <p:nvPr/>
        </p:nvSpPr>
        <p:spPr>
          <a:xfrm>
            <a:off x="787350" y="156724"/>
            <a:ext cx="39349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Meeting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F75322-6D41-1CA7-64C9-7FB5CA510259}"/>
              </a:ext>
            </a:extLst>
          </p:cNvPr>
          <p:cNvSpPr txBox="1"/>
          <p:nvPr/>
        </p:nvSpPr>
        <p:spPr>
          <a:xfrm>
            <a:off x="5849682" y="1558355"/>
            <a:ext cx="32979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XPS Analysis result</a:t>
            </a:r>
          </a:p>
          <a:p>
            <a:r>
              <a:rPr lang="en-KR" dirty="0"/>
              <a:t>In : 49.0 %</a:t>
            </a:r>
          </a:p>
          <a:p>
            <a:r>
              <a:rPr lang="en-KR" dirty="0"/>
              <a:t>O : 45.3 %</a:t>
            </a:r>
          </a:p>
          <a:p>
            <a:r>
              <a:rPr lang="en-KR" dirty="0"/>
              <a:t>Sn : 4.2 %</a:t>
            </a:r>
          </a:p>
          <a:p>
            <a:r>
              <a:rPr lang="en-KR" dirty="0"/>
              <a:t>Na : 1.3 %</a:t>
            </a:r>
          </a:p>
          <a:p>
            <a:r>
              <a:rPr lang="en-KR" dirty="0"/>
              <a:t>C5O contamination : 1.87 [A]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BBE0BB-546D-E64A-28DF-FE39A509F878}"/>
              </a:ext>
            </a:extLst>
          </p:cNvPr>
          <p:cNvSpPr txBox="1"/>
          <p:nvPr/>
        </p:nvSpPr>
        <p:spPr>
          <a:xfrm>
            <a:off x="5849682" y="3731289"/>
            <a:ext cx="31708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XPS Analysis result</a:t>
            </a:r>
          </a:p>
          <a:p>
            <a:r>
              <a:rPr lang="en-KR" dirty="0"/>
              <a:t>O : 50.6 %</a:t>
            </a:r>
          </a:p>
          <a:p>
            <a:r>
              <a:rPr lang="en-KR" dirty="0"/>
              <a:t>In : 43.8 %</a:t>
            </a:r>
          </a:p>
          <a:p>
            <a:r>
              <a:rPr lang="en-KR" dirty="0"/>
              <a:t>Sn : 4.9 %</a:t>
            </a:r>
          </a:p>
          <a:p>
            <a:r>
              <a:rPr lang="en-KR" dirty="0"/>
              <a:t>C5O contamination : 1.93 [A]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E111CE-8761-584D-00A4-AEC0B5A8A480}"/>
              </a:ext>
            </a:extLst>
          </p:cNvPr>
          <p:cNvSpPr txBox="1"/>
          <p:nvPr/>
        </p:nvSpPr>
        <p:spPr>
          <a:xfrm>
            <a:off x="8831549" y="1558355"/>
            <a:ext cx="29817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XPS Analysis result</a:t>
            </a:r>
          </a:p>
          <a:p>
            <a:r>
              <a:rPr lang="en-KR" dirty="0"/>
              <a:t>In : 59.0 %</a:t>
            </a:r>
          </a:p>
          <a:p>
            <a:r>
              <a:rPr lang="en-KR" dirty="0"/>
              <a:t>O : 40.1 %</a:t>
            </a:r>
          </a:p>
          <a:p>
            <a:r>
              <a:rPr lang="en-KR" dirty="0"/>
              <a:t>Sn : 0.5 %</a:t>
            </a:r>
          </a:p>
          <a:p>
            <a:r>
              <a:rPr lang="en-KR" dirty="0"/>
              <a:t>C5O contamination : 1.96 [A]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A9D9A8-498D-74F9-132C-A789C9A86C06}"/>
              </a:ext>
            </a:extLst>
          </p:cNvPr>
          <p:cNvSpPr txBox="1"/>
          <p:nvPr/>
        </p:nvSpPr>
        <p:spPr>
          <a:xfrm>
            <a:off x="8831549" y="3731289"/>
            <a:ext cx="29817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XPS Analysis result</a:t>
            </a:r>
          </a:p>
          <a:p>
            <a:r>
              <a:rPr lang="en-KR" dirty="0"/>
              <a:t>In : 51.3 %</a:t>
            </a:r>
          </a:p>
          <a:p>
            <a:r>
              <a:rPr lang="en-KR" dirty="0"/>
              <a:t>O : 45.6 %</a:t>
            </a:r>
          </a:p>
          <a:p>
            <a:r>
              <a:rPr lang="en-KR" dirty="0"/>
              <a:t>Sn : 2.2 %</a:t>
            </a:r>
          </a:p>
          <a:p>
            <a:r>
              <a:rPr lang="en-KR" dirty="0"/>
              <a:t>C : 0.8 %</a:t>
            </a:r>
          </a:p>
          <a:p>
            <a:r>
              <a:rPr lang="en-KR" dirty="0"/>
              <a:t>C5O contamination : 1.81 [A]</a:t>
            </a: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F7F6B220-435E-83BF-AE4D-2F93C71973F9}"/>
              </a:ext>
            </a:extLst>
          </p:cNvPr>
          <p:cNvCxnSpPr>
            <a:cxnSpLocks/>
          </p:cNvCxnSpPr>
          <p:nvPr/>
        </p:nvCxnSpPr>
        <p:spPr>
          <a:xfrm flipV="1">
            <a:off x="5849682" y="-432"/>
            <a:ext cx="0" cy="6858432"/>
          </a:xfrm>
          <a:prstGeom prst="line">
            <a:avLst/>
          </a:prstGeom>
          <a:ln w="12700">
            <a:solidFill>
              <a:srgbClr val="35D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AE4A0E-E116-0048-AC77-A5D52E1BB690}"/>
              </a:ext>
            </a:extLst>
          </p:cNvPr>
          <p:cNvSpPr txBox="1"/>
          <p:nvPr/>
        </p:nvSpPr>
        <p:spPr>
          <a:xfrm>
            <a:off x="5849682" y="863494"/>
            <a:ext cx="393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try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B58A6B-264C-A465-E53E-C648EA6078C8}"/>
              </a:ext>
            </a:extLst>
          </p:cNvPr>
          <p:cNvSpPr txBox="1"/>
          <p:nvPr/>
        </p:nvSpPr>
        <p:spPr>
          <a:xfrm>
            <a:off x="489879" y="865953"/>
            <a:ext cx="393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try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891312-0095-EABD-8B49-105C5686866F}"/>
              </a:ext>
            </a:extLst>
          </p:cNvPr>
          <p:cNvSpPr txBox="1"/>
          <p:nvPr/>
        </p:nvSpPr>
        <p:spPr>
          <a:xfrm>
            <a:off x="442045" y="1263604"/>
            <a:ext cx="2918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XPS Analysis result</a:t>
            </a:r>
          </a:p>
          <a:p>
            <a:r>
              <a:rPr lang="en-KR" dirty="0"/>
              <a:t>In : 71.5 %</a:t>
            </a:r>
          </a:p>
          <a:p>
            <a:r>
              <a:rPr lang="en-KR" dirty="0"/>
              <a:t>O : 16.2 %</a:t>
            </a:r>
          </a:p>
          <a:p>
            <a:r>
              <a:rPr lang="en-KR" dirty="0"/>
              <a:t>Na : 7.5 %</a:t>
            </a:r>
          </a:p>
          <a:p>
            <a:r>
              <a:rPr lang="en-KR" dirty="0"/>
              <a:t>Ti : 2.7 %</a:t>
            </a:r>
          </a:p>
          <a:p>
            <a:r>
              <a:rPr lang="en-KR" dirty="0"/>
              <a:t>Ne : 1.0 %</a:t>
            </a:r>
          </a:p>
          <a:p>
            <a:r>
              <a:rPr lang="en-KR" dirty="0"/>
              <a:t>Ni : 0.7 %</a:t>
            </a:r>
          </a:p>
          <a:p>
            <a:r>
              <a:rPr lang="en-KR" dirty="0"/>
              <a:t>C5O contamination : 7.98 [A]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22A1F7-9A5B-3437-F159-7E700831FE94}"/>
              </a:ext>
            </a:extLst>
          </p:cNvPr>
          <p:cNvSpPr txBox="1"/>
          <p:nvPr/>
        </p:nvSpPr>
        <p:spPr>
          <a:xfrm>
            <a:off x="422438" y="3592790"/>
            <a:ext cx="31708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XPS Analysis result</a:t>
            </a:r>
          </a:p>
          <a:p>
            <a:r>
              <a:rPr lang="en-KR" dirty="0"/>
              <a:t>In : 61.7 %</a:t>
            </a:r>
          </a:p>
          <a:p>
            <a:r>
              <a:rPr lang="en-KR" dirty="0"/>
              <a:t>O : 25.0 %</a:t>
            </a:r>
          </a:p>
          <a:p>
            <a:r>
              <a:rPr lang="en-KR" dirty="0"/>
              <a:t>Na : 8.1 %</a:t>
            </a:r>
          </a:p>
          <a:p>
            <a:r>
              <a:rPr lang="en-KR" dirty="0"/>
              <a:t>Ti : 4.3 %</a:t>
            </a:r>
          </a:p>
          <a:p>
            <a:r>
              <a:rPr lang="en-KR" dirty="0"/>
              <a:t>C5O contamination : 21.78 [A]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AE8E89-C1A2-696C-6F4D-661D60F74D51}"/>
              </a:ext>
            </a:extLst>
          </p:cNvPr>
          <p:cNvSpPr txBox="1"/>
          <p:nvPr/>
        </p:nvSpPr>
        <p:spPr>
          <a:xfrm>
            <a:off x="3360452" y="1422965"/>
            <a:ext cx="30515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XPS Analysis result</a:t>
            </a:r>
          </a:p>
          <a:p>
            <a:r>
              <a:rPr lang="en-KR" dirty="0"/>
              <a:t>In : 65.5 %</a:t>
            </a:r>
          </a:p>
          <a:p>
            <a:r>
              <a:rPr lang="en-KR" dirty="0"/>
              <a:t>O : 21.9 %</a:t>
            </a:r>
          </a:p>
          <a:p>
            <a:r>
              <a:rPr lang="en-KR" dirty="0"/>
              <a:t>Na : 4.9 %</a:t>
            </a:r>
          </a:p>
          <a:p>
            <a:r>
              <a:rPr lang="en-KR" dirty="0"/>
              <a:t>Ti : 4.4 %</a:t>
            </a:r>
          </a:p>
          <a:p>
            <a:r>
              <a:rPr lang="en-KR" dirty="0"/>
              <a:t>Sn : 1.4 %</a:t>
            </a:r>
          </a:p>
          <a:p>
            <a:r>
              <a:rPr lang="en-KR" dirty="0"/>
              <a:t>Ne : 1.2 %</a:t>
            </a:r>
          </a:p>
          <a:p>
            <a:r>
              <a:rPr lang="en-KR" dirty="0"/>
              <a:t>C5O contamination : 22.97 [A]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5D924A-2A26-87DA-0F3A-DD30443EC9DD}"/>
              </a:ext>
            </a:extLst>
          </p:cNvPr>
          <p:cNvSpPr txBox="1"/>
          <p:nvPr/>
        </p:nvSpPr>
        <p:spPr>
          <a:xfrm>
            <a:off x="3405851" y="4149897"/>
            <a:ext cx="32280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XPS Analysis result</a:t>
            </a:r>
          </a:p>
          <a:p>
            <a:r>
              <a:rPr lang="en-KR" dirty="0"/>
              <a:t>In : 79.7 %</a:t>
            </a:r>
          </a:p>
          <a:p>
            <a:r>
              <a:rPr lang="en-KR" dirty="0"/>
              <a:t>O : 13.7 %</a:t>
            </a:r>
          </a:p>
          <a:p>
            <a:r>
              <a:rPr lang="en-KR" dirty="0"/>
              <a:t>Na : 4.6 %</a:t>
            </a:r>
          </a:p>
          <a:p>
            <a:r>
              <a:rPr lang="en-KR" dirty="0"/>
              <a:t>Ti : 2.0 %</a:t>
            </a:r>
          </a:p>
          <a:p>
            <a:r>
              <a:rPr lang="en-KR" dirty="0"/>
              <a:t>C5O contamination : 22.21 [A]</a:t>
            </a:r>
          </a:p>
        </p:txBody>
      </p:sp>
    </p:spTree>
    <p:extLst>
      <p:ext uri="{BB962C8B-B14F-4D97-AF65-F5344CB8AC3E}">
        <p14:creationId xmlns:p14="http://schemas.microsoft.com/office/powerpoint/2010/main" val="104692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66CE0C19-6DA8-9AC5-B8B1-947CB74CC0CC}"/>
              </a:ext>
            </a:extLst>
          </p:cNvPr>
          <p:cNvCxnSpPr>
            <a:cxnSpLocks/>
          </p:cNvCxnSpPr>
          <p:nvPr/>
        </p:nvCxnSpPr>
        <p:spPr>
          <a:xfrm flipV="1">
            <a:off x="378658" y="0"/>
            <a:ext cx="0" cy="6858432"/>
          </a:xfrm>
          <a:prstGeom prst="line">
            <a:avLst/>
          </a:prstGeom>
          <a:ln w="12700">
            <a:solidFill>
              <a:srgbClr val="35D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3DDE409D-C6ED-E8C9-D211-19412C01029D}"/>
              </a:ext>
            </a:extLst>
          </p:cNvPr>
          <p:cNvCxnSpPr>
            <a:cxnSpLocks/>
          </p:cNvCxnSpPr>
          <p:nvPr/>
        </p:nvCxnSpPr>
        <p:spPr>
          <a:xfrm>
            <a:off x="0" y="438912"/>
            <a:ext cx="12192000" cy="0"/>
          </a:xfrm>
          <a:prstGeom prst="line">
            <a:avLst/>
          </a:prstGeom>
          <a:ln w="12700">
            <a:solidFill>
              <a:srgbClr val="35D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5">
            <a:extLst>
              <a:ext uri="{FF2B5EF4-FFF2-40B4-BE49-F238E27FC236}">
                <a16:creationId xmlns:a16="http://schemas.microsoft.com/office/drawing/2014/main" id="{02EDBFDC-0F9E-D04B-CC80-5BE53AFB9ED8}"/>
              </a:ext>
            </a:extLst>
          </p:cNvPr>
          <p:cNvSpPr/>
          <p:nvPr/>
        </p:nvSpPr>
        <p:spPr>
          <a:xfrm>
            <a:off x="639244" y="181015"/>
            <a:ext cx="4362033" cy="610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49E6C8-8732-3D5B-410E-70405751CB78}"/>
              </a:ext>
            </a:extLst>
          </p:cNvPr>
          <p:cNvGrpSpPr/>
          <p:nvPr/>
        </p:nvGrpSpPr>
        <p:grpSpPr>
          <a:xfrm>
            <a:off x="57527" y="158904"/>
            <a:ext cx="797264" cy="674928"/>
            <a:chOff x="214610" y="116360"/>
            <a:chExt cx="797264" cy="67492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87FDB2F-4250-CD3D-52CE-374596B5ADC5}"/>
                </a:ext>
              </a:extLst>
            </p:cNvPr>
            <p:cNvSpPr/>
            <p:nvPr/>
          </p:nvSpPr>
          <p:spPr>
            <a:xfrm>
              <a:off x="214610" y="116360"/>
              <a:ext cx="729823" cy="674928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D8B450-FC4E-E47F-8AC4-8C4C3C39D4DE}"/>
                </a:ext>
              </a:extLst>
            </p:cNvPr>
            <p:cNvSpPr/>
            <p:nvPr/>
          </p:nvSpPr>
          <p:spPr>
            <a:xfrm>
              <a:off x="282051" y="148481"/>
              <a:ext cx="72982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AF2FDD9-962E-6D44-9714-D34BAE036CA8}"/>
              </a:ext>
            </a:extLst>
          </p:cNvPr>
          <p:cNvSpPr txBox="1"/>
          <p:nvPr/>
        </p:nvSpPr>
        <p:spPr>
          <a:xfrm>
            <a:off x="10526245" y="97985"/>
            <a:ext cx="19319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i="1" dirty="0">
                <a:solidFill>
                  <a:srgbClr val="35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SPOND</a:t>
            </a:r>
            <a:endParaRPr lang="ko-KR" altLang="en-US" sz="1500" i="1" dirty="0">
              <a:solidFill>
                <a:srgbClr val="35DBA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65858-7F7E-A5A5-61E3-AE9E235C25D2}"/>
              </a:ext>
            </a:extLst>
          </p:cNvPr>
          <p:cNvSpPr txBox="1"/>
          <p:nvPr/>
        </p:nvSpPr>
        <p:spPr>
          <a:xfrm>
            <a:off x="787350" y="156724"/>
            <a:ext cx="39349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Meeting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80F56-EEA4-A01D-F735-98E2CC3B0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9" y="992745"/>
            <a:ext cx="6933827" cy="545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6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66CE0C19-6DA8-9AC5-B8B1-947CB74CC0CC}"/>
              </a:ext>
            </a:extLst>
          </p:cNvPr>
          <p:cNvCxnSpPr>
            <a:cxnSpLocks/>
          </p:cNvCxnSpPr>
          <p:nvPr/>
        </p:nvCxnSpPr>
        <p:spPr>
          <a:xfrm flipV="1">
            <a:off x="378658" y="0"/>
            <a:ext cx="0" cy="6858432"/>
          </a:xfrm>
          <a:prstGeom prst="line">
            <a:avLst/>
          </a:prstGeom>
          <a:ln w="12700">
            <a:solidFill>
              <a:srgbClr val="35D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3DDE409D-C6ED-E8C9-D211-19412C01029D}"/>
              </a:ext>
            </a:extLst>
          </p:cNvPr>
          <p:cNvCxnSpPr>
            <a:cxnSpLocks/>
          </p:cNvCxnSpPr>
          <p:nvPr/>
        </p:nvCxnSpPr>
        <p:spPr>
          <a:xfrm>
            <a:off x="0" y="438912"/>
            <a:ext cx="12192000" cy="0"/>
          </a:xfrm>
          <a:prstGeom prst="line">
            <a:avLst/>
          </a:prstGeom>
          <a:ln w="12700">
            <a:solidFill>
              <a:srgbClr val="35D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5">
            <a:extLst>
              <a:ext uri="{FF2B5EF4-FFF2-40B4-BE49-F238E27FC236}">
                <a16:creationId xmlns:a16="http://schemas.microsoft.com/office/drawing/2014/main" id="{02EDBFDC-0F9E-D04B-CC80-5BE53AFB9ED8}"/>
              </a:ext>
            </a:extLst>
          </p:cNvPr>
          <p:cNvSpPr/>
          <p:nvPr/>
        </p:nvSpPr>
        <p:spPr>
          <a:xfrm>
            <a:off x="639244" y="181015"/>
            <a:ext cx="4362033" cy="610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49E6C8-8732-3D5B-410E-70405751CB78}"/>
              </a:ext>
            </a:extLst>
          </p:cNvPr>
          <p:cNvGrpSpPr/>
          <p:nvPr/>
        </p:nvGrpSpPr>
        <p:grpSpPr>
          <a:xfrm>
            <a:off x="57527" y="158904"/>
            <a:ext cx="797264" cy="674928"/>
            <a:chOff x="214610" y="116360"/>
            <a:chExt cx="797264" cy="67492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87FDB2F-4250-CD3D-52CE-374596B5ADC5}"/>
                </a:ext>
              </a:extLst>
            </p:cNvPr>
            <p:cNvSpPr/>
            <p:nvPr/>
          </p:nvSpPr>
          <p:spPr>
            <a:xfrm>
              <a:off x="214610" y="116360"/>
              <a:ext cx="729823" cy="674928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D8B450-FC4E-E47F-8AC4-8C4C3C39D4DE}"/>
                </a:ext>
              </a:extLst>
            </p:cNvPr>
            <p:cNvSpPr/>
            <p:nvPr/>
          </p:nvSpPr>
          <p:spPr>
            <a:xfrm>
              <a:off x="282051" y="148481"/>
              <a:ext cx="72982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AF2FDD9-962E-6D44-9714-D34BAE036CA8}"/>
              </a:ext>
            </a:extLst>
          </p:cNvPr>
          <p:cNvSpPr txBox="1"/>
          <p:nvPr/>
        </p:nvSpPr>
        <p:spPr>
          <a:xfrm>
            <a:off x="10526245" y="97985"/>
            <a:ext cx="19319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i="1" dirty="0">
                <a:solidFill>
                  <a:srgbClr val="35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SPOND</a:t>
            </a:r>
            <a:endParaRPr lang="ko-KR" altLang="en-US" sz="1500" i="1" dirty="0">
              <a:solidFill>
                <a:srgbClr val="35DBA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65858-7F7E-A5A5-61E3-AE9E235C25D2}"/>
              </a:ext>
            </a:extLst>
          </p:cNvPr>
          <p:cNvSpPr txBox="1"/>
          <p:nvPr/>
        </p:nvSpPr>
        <p:spPr>
          <a:xfrm>
            <a:off x="787350" y="156724"/>
            <a:ext cx="39349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Meeting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6C8B4-5FD2-3A20-474A-86D7489BFC6F}"/>
              </a:ext>
            </a:extLst>
          </p:cNvPr>
          <p:cNvSpPr txBox="1"/>
          <p:nvPr/>
        </p:nvSpPr>
        <p:spPr>
          <a:xfrm>
            <a:off x="422438" y="1189399"/>
            <a:ext cx="3317620" cy="1771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XPS Analysis result</a:t>
            </a:r>
          </a:p>
          <a:p>
            <a:r>
              <a:rPr lang="en-KR" dirty="0"/>
              <a:t>In : 67.6 %</a:t>
            </a:r>
          </a:p>
          <a:p>
            <a:r>
              <a:rPr lang="en-KR" dirty="0"/>
              <a:t>O : 16.0 %</a:t>
            </a:r>
          </a:p>
          <a:p>
            <a:r>
              <a:rPr lang="en-KR" dirty="0"/>
              <a:t>Ti : 7.6 %</a:t>
            </a:r>
          </a:p>
          <a:p>
            <a:r>
              <a:rPr lang="en-KR" dirty="0"/>
              <a:t>Na : 7.2 %</a:t>
            </a:r>
          </a:p>
          <a:p>
            <a:r>
              <a:rPr lang="en-KR" dirty="0"/>
              <a:t>C5O contamination : 3.75 [A]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61672E25-89ED-4023-A8F5-0C953DE8B13E}"/>
              </a:ext>
            </a:extLst>
          </p:cNvPr>
          <p:cNvCxnSpPr>
            <a:cxnSpLocks/>
          </p:cNvCxnSpPr>
          <p:nvPr/>
        </p:nvCxnSpPr>
        <p:spPr>
          <a:xfrm flipV="1">
            <a:off x="5849682" y="-432"/>
            <a:ext cx="0" cy="6858432"/>
          </a:xfrm>
          <a:prstGeom prst="line">
            <a:avLst/>
          </a:prstGeom>
          <a:ln w="12700">
            <a:solidFill>
              <a:srgbClr val="35D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17A95A-1C8D-5A48-BD81-899BACF27142}"/>
              </a:ext>
            </a:extLst>
          </p:cNvPr>
          <p:cNvSpPr txBox="1"/>
          <p:nvPr/>
        </p:nvSpPr>
        <p:spPr>
          <a:xfrm>
            <a:off x="5849682" y="863494"/>
            <a:ext cx="393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try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35A1C-F15C-7B55-9031-5F51C40DBAEA}"/>
              </a:ext>
            </a:extLst>
          </p:cNvPr>
          <p:cNvSpPr txBox="1"/>
          <p:nvPr/>
        </p:nvSpPr>
        <p:spPr>
          <a:xfrm>
            <a:off x="489879" y="865953"/>
            <a:ext cx="393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try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C2C9BE-27A5-7ED5-2C7A-C8CF8A3B8E8B}"/>
              </a:ext>
            </a:extLst>
          </p:cNvPr>
          <p:cNvSpPr txBox="1"/>
          <p:nvPr/>
        </p:nvSpPr>
        <p:spPr>
          <a:xfrm>
            <a:off x="422438" y="3045139"/>
            <a:ext cx="62284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XPS Analysis result</a:t>
            </a:r>
          </a:p>
          <a:p>
            <a:r>
              <a:rPr lang="en-KR" dirty="0"/>
              <a:t>In : 54.8 %</a:t>
            </a:r>
          </a:p>
          <a:p>
            <a:r>
              <a:rPr lang="en-KR" dirty="0"/>
              <a:t>O : 26.3 %</a:t>
            </a:r>
          </a:p>
          <a:p>
            <a:r>
              <a:rPr lang="en-KR" dirty="0"/>
              <a:t>Ti : 12.7 %</a:t>
            </a:r>
          </a:p>
          <a:p>
            <a:r>
              <a:rPr lang="en-KR" dirty="0"/>
              <a:t>Na : 5.6 %</a:t>
            </a:r>
          </a:p>
          <a:p>
            <a:r>
              <a:rPr lang="en-KR" dirty="0"/>
              <a:t>C : 0.5 %</a:t>
            </a:r>
          </a:p>
          <a:p>
            <a:r>
              <a:rPr lang="en-KR" dirty="0"/>
              <a:t>C5O contamination : 11.95 [A]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9199EE-DD47-FF15-40D9-31FA3924C95A}"/>
              </a:ext>
            </a:extLst>
          </p:cNvPr>
          <p:cNvSpPr txBox="1"/>
          <p:nvPr/>
        </p:nvSpPr>
        <p:spPr>
          <a:xfrm>
            <a:off x="3219138" y="1529674"/>
            <a:ext cx="29867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XPS Analysis result</a:t>
            </a:r>
          </a:p>
          <a:p>
            <a:r>
              <a:rPr lang="en-KR" dirty="0"/>
              <a:t>In : 63.1 %</a:t>
            </a:r>
          </a:p>
          <a:p>
            <a:r>
              <a:rPr lang="en-KR" dirty="0"/>
              <a:t>O : 20.9 %</a:t>
            </a:r>
          </a:p>
          <a:p>
            <a:r>
              <a:rPr lang="en-KR" dirty="0"/>
              <a:t>Ti : 12.0 %</a:t>
            </a:r>
          </a:p>
          <a:p>
            <a:r>
              <a:rPr lang="en-KR" dirty="0"/>
              <a:t>Na : 3.0 %</a:t>
            </a:r>
          </a:p>
          <a:p>
            <a:r>
              <a:rPr lang="en-KR" dirty="0"/>
              <a:t>C5O contamination : 14.28 [A]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5A463-FCBE-B5F1-E571-6D1D9079FB12}"/>
              </a:ext>
            </a:extLst>
          </p:cNvPr>
          <p:cNvSpPr txBox="1"/>
          <p:nvPr/>
        </p:nvSpPr>
        <p:spPr>
          <a:xfrm>
            <a:off x="3228113" y="3986859"/>
            <a:ext cx="32926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XPS Analysis result</a:t>
            </a:r>
          </a:p>
          <a:p>
            <a:r>
              <a:rPr lang="en-KR" dirty="0"/>
              <a:t>In : 80.4 %</a:t>
            </a:r>
          </a:p>
          <a:p>
            <a:r>
              <a:rPr lang="en-KR" dirty="0"/>
              <a:t>O : 11.0 %</a:t>
            </a:r>
          </a:p>
          <a:p>
            <a:r>
              <a:rPr lang="en-KR" dirty="0"/>
              <a:t>Ti : 6.5 %</a:t>
            </a:r>
          </a:p>
          <a:p>
            <a:r>
              <a:rPr lang="en-KR" dirty="0"/>
              <a:t>Na : 2.0 %</a:t>
            </a:r>
          </a:p>
          <a:p>
            <a:r>
              <a:rPr lang="en-KR" dirty="0"/>
              <a:t>C5O contamination : 14.47 [A]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73893-F3F4-74FC-9C7F-3A12346717C9}"/>
              </a:ext>
            </a:extLst>
          </p:cNvPr>
          <p:cNvSpPr txBox="1"/>
          <p:nvPr/>
        </p:nvSpPr>
        <p:spPr>
          <a:xfrm>
            <a:off x="5893463" y="1328161"/>
            <a:ext cx="3317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XPS Analysis result</a:t>
            </a:r>
          </a:p>
          <a:p>
            <a:r>
              <a:rPr lang="en-KR" dirty="0"/>
              <a:t>In : 56.8 %</a:t>
            </a:r>
          </a:p>
          <a:p>
            <a:r>
              <a:rPr lang="en-KR" dirty="0"/>
              <a:t>O : 39.6 %</a:t>
            </a:r>
          </a:p>
          <a:p>
            <a:r>
              <a:rPr lang="en-KR" dirty="0"/>
              <a:t>Sn : 2.7 %</a:t>
            </a:r>
          </a:p>
          <a:p>
            <a:r>
              <a:rPr lang="en-KR" dirty="0"/>
              <a:t>Ru : 0.5 %</a:t>
            </a:r>
          </a:p>
          <a:p>
            <a:r>
              <a:rPr lang="en-KR" dirty="0"/>
              <a:t>C5O contamination : 1.72 [A]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646A21-9153-E41B-B2AC-324FE21D8055}"/>
              </a:ext>
            </a:extLst>
          </p:cNvPr>
          <p:cNvSpPr txBox="1"/>
          <p:nvPr/>
        </p:nvSpPr>
        <p:spPr>
          <a:xfrm>
            <a:off x="5874925" y="3574001"/>
            <a:ext cx="28855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XPS Analysis result</a:t>
            </a:r>
          </a:p>
          <a:p>
            <a:r>
              <a:rPr lang="en-KR" dirty="0"/>
              <a:t>In : 51.7 %</a:t>
            </a:r>
          </a:p>
          <a:p>
            <a:r>
              <a:rPr lang="en-KR" dirty="0"/>
              <a:t>O : 42.5 %</a:t>
            </a:r>
          </a:p>
          <a:p>
            <a:r>
              <a:rPr lang="en-KR" dirty="0"/>
              <a:t>Sn : 4.3 %</a:t>
            </a:r>
          </a:p>
          <a:p>
            <a:r>
              <a:rPr lang="en-KR" dirty="0"/>
              <a:t>Na : 1.2 %</a:t>
            </a:r>
          </a:p>
          <a:p>
            <a:r>
              <a:rPr lang="en-KR" dirty="0"/>
              <a:t>C5O contamination : 1.87 [A]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FCC84D-3104-D793-FCED-517E7D9D2FD1}"/>
              </a:ext>
            </a:extLst>
          </p:cNvPr>
          <p:cNvSpPr txBox="1"/>
          <p:nvPr/>
        </p:nvSpPr>
        <p:spPr>
          <a:xfrm>
            <a:off x="9002622" y="1328161"/>
            <a:ext cx="29527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XPS Analysis result</a:t>
            </a:r>
          </a:p>
          <a:p>
            <a:r>
              <a:rPr lang="en-KR" dirty="0"/>
              <a:t>O : 49.1 %</a:t>
            </a:r>
          </a:p>
          <a:p>
            <a:r>
              <a:rPr lang="en-KR" dirty="0"/>
              <a:t>In : 45.4 %</a:t>
            </a:r>
          </a:p>
          <a:p>
            <a:r>
              <a:rPr lang="en-KR" dirty="0"/>
              <a:t>Sn : 4.7 %</a:t>
            </a:r>
          </a:p>
          <a:p>
            <a:r>
              <a:rPr lang="en-KR" dirty="0"/>
              <a:t>C : 0.5 %</a:t>
            </a:r>
          </a:p>
          <a:p>
            <a:r>
              <a:rPr lang="en-KR" dirty="0"/>
              <a:t>C5O contamination : 1.90 [A]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CFF3B8-C360-EB87-0424-61D78E8F9CC8}"/>
              </a:ext>
            </a:extLst>
          </p:cNvPr>
          <p:cNvSpPr txBox="1"/>
          <p:nvPr/>
        </p:nvSpPr>
        <p:spPr>
          <a:xfrm>
            <a:off x="8811175" y="3775514"/>
            <a:ext cx="31441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XPS Analysis result</a:t>
            </a:r>
          </a:p>
          <a:p>
            <a:r>
              <a:rPr lang="en-KR" dirty="0"/>
              <a:t>In : 61.2 %</a:t>
            </a:r>
          </a:p>
          <a:p>
            <a:r>
              <a:rPr lang="en-KR" dirty="0"/>
              <a:t>O : 37.8 %</a:t>
            </a:r>
          </a:p>
          <a:p>
            <a:r>
              <a:rPr lang="en-KR" dirty="0"/>
              <a:t>Sn : 0.5 %</a:t>
            </a:r>
          </a:p>
          <a:p>
            <a:r>
              <a:rPr lang="en-KR" dirty="0"/>
              <a:t>C5O contamination : 1.89 [A]</a:t>
            </a:r>
          </a:p>
        </p:txBody>
      </p:sp>
    </p:spTree>
    <p:extLst>
      <p:ext uri="{BB962C8B-B14F-4D97-AF65-F5344CB8AC3E}">
        <p14:creationId xmlns:p14="http://schemas.microsoft.com/office/powerpoint/2010/main" val="166899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66CE0C19-6DA8-9AC5-B8B1-947CB74CC0CC}"/>
              </a:ext>
            </a:extLst>
          </p:cNvPr>
          <p:cNvCxnSpPr>
            <a:cxnSpLocks/>
          </p:cNvCxnSpPr>
          <p:nvPr/>
        </p:nvCxnSpPr>
        <p:spPr>
          <a:xfrm flipV="1">
            <a:off x="378658" y="0"/>
            <a:ext cx="0" cy="6858432"/>
          </a:xfrm>
          <a:prstGeom prst="line">
            <a:avLst/>
          </a:prstGeom>
          <a:ln w="12700">
            <a:solidFill>
              <a:srgbClr val="35D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3DDE409D-C6ED-E8C9-D211-19412C01029D}"/>
              </a:ext>
            </a:extLst>
          </p:cNvPr>
          <p:cNvCxnSpPr>
            <a:cxnSpLocks/>
          </p:cNvCxnSpPr>
          <p:nvPr/>
        </p:nvCxnSpPr>
        <p:spPr>
          <a:xfrm>
            <a:off x="0" y="438912"/>
            <a:ext cx="12192000" cy="0"/>
          </a:xfrm>
          <a:prstGeom prst="line">
            <a:avLst/>
          </a:prstGeom>
          <a:ln w="12700">
            <a:solidFill>
              <a:srgbClr val="35D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5">
            <a:extLst>
              <a:ext uri="{FF2B5EF4-FFF2-40B4-BE49-F238E27FC236}">
                <a16:creationId xmlns:a16="http://schemas.microsoft.com/office/drawing/2014/main" id="{02EDBFDC-0F9E-D04B-CC80-5BE53AFB9ED8}"/>
              </a:ext>
            </a:extLst>
          </p:cNvPr>
          <p:cNvSpPr/>
          <p:nvPr/>
        </p:nvSpPr>
        <p:spPr>
          <a:xfrm>
            <a:off x="639244" y="181015"/>
            <a:ext cx="4362033" cy="610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49E6C8-8732-3D5B-410E-70405751CB78}"/>
              </a:ext>
            </a:extLst>
          </p:cNvPr>
          <p:cNvGrpSpPr/>
          <p:nvPr/>
        </p:nvGrpSpPr>
        <p:grpSpPr>
          <a:xfrm>
            <a:off x="57527" y="158904"/>
            <a:ext cx="797264" cy="674928"/>
            <a:chOff x="214610" y="116360"/>
            <a:chExt cx="797264" cy="67492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87FDB2F-4250-CD3D-52CE-374596B5ADC5}"/>
                </a:ext>
              </a:extLst>
            </p:cNvPr>
            <p:cNvSpPr/>
            <p:nvPr/>
          </p:nvSpPr>
          <p:spPr>
            <a:xfrm>
              <a:off x="214610" y="116360"/>
              <a:ext cx="729823" cy="674928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D8B450-FC4E-E47F-8AC4-8C4C3C39D4DE}"/>
                </a:ext>
              </a:extLst>
            </p:cNvPr>
            <p:cNvSpPr/>
            <p:nvPr/>
          </p:nvSpPr>
          <p:spPr>
            <a:xfrm>
              <a:off x="282051" y="148481"/>
              <a:ext cx="72982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AF2FDD9-962E-6D44-9714-D34BAE036CA8}"/>
              </a:ext>
            </a:extLst>
          </p:cNvPr>
          <p:cNvSpPr txBox="1"/>
          <p:nvPr/>
        </p:nvSpPr>
        <p:spPr>
          <a:xfrm>
            <a:off x="10526245" y="97985"/>
            <a:ext cx="19319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i="1" dirty="0">
                <a:solidFill>
                  <a:srgbClr val="35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SPOND</a:t>
            </a:r>
            <a:endParaRPr lang="ko-KR" altLang="en-US" sz="1500" i="1" dirty="0">
              <a:solidFill>
                <a:srgbClr val="35DBA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65858-7F7E-A5A5-61E3-AE9E235C25D2}"/>
              </a:ext>
            </a:extLst>
          </p:cNvPr>
          <p:cNvSpPr txBox="1"/>
          <p:nvPr/>
        </p:nvSpPr>
        <p:spPr>
          <a:xfrm>
            <a:off x="787350" y="156724"/>
            <a:ext cx="39349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Meeting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239129-C3A1-B54E-2DD9-0ED234F99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87" y="1113840"/>
            <a:ext cx="6784330" cy="533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9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66CE0C19-6DA8-9AC5-B8B1-947CB74CC0CC}"/>
              </a:ext>
            </a:extLst>
          </p:cNvPr>
          <p:cNvCxnSpPr>
            <a:cxnSpLocks/>
          </p:cNvCxnSpPr>
          <p:nvPr/>
        </p:nvCxnSpPr>
        <p:spPr>
          <a:xfrm flipV="1">
            <a:off x="378658" y="0"/>
            <a:ext cx="0" cy="6858432"/>
          </a:xfrm>
          <a:prstGeom prst="line">
            <a:avLst/>
          </a:prstGeom>
          <a:ln w="12700">
            <a:solidFill>
              <a:srgbClr val="35D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3DDE409D-C6ED-E8C9-D211-19412C01029D}"/>
              </a:ext>
            </a:extLst>
          </p:cNvPr>
          <p:cNvCxnSpPr>
            <a:cxnSpLocks/>
          </p:cNvCxnSpPr>
          <p:nvPr/>
        </p:nvCxnSpPr>
        <p:spPr>
          <a:xfrm>
            <a:off x="0" y="438912"/>
            <a:ext cx="12192000" cy="0"/>
          </a:xfrm>
          <a:prstGeom prst="line">
            <a:avLst/>
          </a:prstGeom>
          <a:ln w="12700">
            <a:solidFill>
              <a:srgbClr val="35D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5">
            <a:extLst>
              <a:ext uri="{FF2B5EF4-FFF2-40B4-BE49-F238E27FC236}">
                <a16:creationId xmlns:a16="http://schemas.microsoft.com/office/drawing/2014/main" id="{02EDBFDC-0F9E-D04B-CC80-5BE53AFB9ED8}"/>
              </a:ext>
            </a:extLst>
          </p:cNvPr>
          <p:cNvSpPr/>
          <p:nvPr/>
        </p:nvSpPr>
        <p:spPr>
          <a:xfrm>
            <a:off x="639244" y="181015"/>
            <a:ext cx="4362033" cy="610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49E6C8-8732-3D5B-410E-70405751CB78}"/>
              </a:ext>
            </a:extLst>
          </p:cNvPr>
          <p:cNvGrpSpPr/>
          <p:nvPr/>
        </p:nvGrpSpPr>
        <p:grpSpPr>
          <a:xfrm>
            <a:off x="57527" y="158904"/>
            <a:ext cx="797264" cy="674928"/>
            <a:chOff x="214610" y="116360"/>
            <a:chExt cx="797264" cy="67492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87FDB2F-4250-CD3D-52CE-374596B5ADC5}"/>
                </a:ext>
              </a:extLst>
            </p:cNvPr>
            <p:cNvSpPr/>
            <p:nvPr/>
          </p:nvSpPr>
          <p:spPr>
            <a:xfrm>
              <a:off x="214610" y="116360"/>
              <a:ext cx="729823" cy="674928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D8B450-FC4E-E47F-8AC4-8C4C3C39D4DE}"/>
                </a:ext>
              </a:extLst>
            </p:cNvPr>
            <p:cNvSpPr/>
            <p:nvPr/>
          </p:nvSpPr>
          <p:spPr>
            <a:xfrm>
              <a:off x="282051" y="148481"/>
              <a:ext cx="72982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AF2FDD9-962E-6D44-9714-D34BAE036CA8}"/>
              </a:ext>
            </a:extLst>
          </p:cNvPr>
          <p:cNvSpPr txBox="1"/>
          <p:nvPr/>
        </p:nvSpPr>
        <p:spPr>
          <a:xfrm>
            <a:off x="10526245" y="97985"/>
            <a:ext cx="19319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i="1" dirty="0">
                <a:solidFill>
                  <a:srgbClr val="35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SPOND</a:t>
            </a:r>
            <a:endParaRPr lang="ko-KR" altLang="en-US" sz="1500" i="1" dirty="0">
              <a:solidFill>
                <a:srgbClr val="35DBA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65858-7F7E-A5A5-61E3-AE9E235C25D2}"/>
              </a:ext>
            </a:extLst>
          </p:cNvPr>
          <p:cNvSpPr txBox="1"/>
          <p:nvPr/>
        </p:nvSpPr>
        <p:spPr>
          <a:xfrm>
            <a:off x="787350" y="156724"/>
            <a:ext cx="39349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Meeting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7255817F-2521-135A-3FFF-2CC6F767763F}"/>
              </a:ext>
            </a:extLst>
          </p:cNvPr>
          <p:cNvCxnSpPr>
            <a:cxnSpLocks/>
          </p:cNvCxnSpPr>
          <p:nvPr/>
        </p:nvCxnSpPr>
        <p:spPr>
          <a:xfrm flipV="1">
            <a:off x="5849682" y="-432"/>
            <a:ext cx="0" cy="6858432"/>
          </a:xfrm>
          <a:prstGeom prst="line">
            <a:avLst/>
          </a:prstGeom>
          <a:ln w="12700">
            <a:solidFill>
              <a:srgbClr val="35D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DF58E9-810F-832D-8CA2-BF1B8B75FD54}"/>
              </a:ext>
            </a:extLst>
          </p:cNvPr>
          <p:cNvSpPr txBox="1"/>
          <p:nvPr/>
        </p:nvSpPr>
        <p:spPr>
          <a:xfrm>
            <a:off x="5849682" y="863494"/>
            <a:ext cx="393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try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E2BBF-B4A4-BF6A-F0E8-C4E3CDFD4BDE}"/>
              </a:ext>
            </a:extLst>
          </p:cNvPr>
          <p:cNvSpPr txBox="1"/>
          <p:nvPr/>
        </p:nvSpPr>
        <p:spPr>
          <a:xfrm>
            <a:off x="489879" y="865953"/>
            <a:ext cx="393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try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5EBF6-08F3-201F-856F-81A716336D4D}"/>
              </a:ext>
            </a:extLst>
          </p:cNvPr>
          <p:cNvSpPr txBox="1"/>
          <p:nvPr/>
        </p:nvSpPr>
        <p:spPr>
          <a:xfrm>
            <a:off x="5906635" y="1577316"/>
            <a:ext cx="62284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XPS Analysis result</a:t>
            </a:r>
          </a:p>
          <a:p>
            <a:r>
              <a:rPr lang="en-US" dirty="0"/>
              <a:t>In : 53.7 %</a:t>
            </a:r>
          </a:p>
          <a:p>
            <a:r>
              <a:rPr lang="en-US" dirty="0"/>
              <a:t>O : 41.7 %</a:t>
            </a:r>
          </a:p>
          <a:p>
            <a:r>
              <a:rPr lang="en-US" dirty="0"/>
              <a:t>Sn : 3.1 %</a:t>
            </a:r>
          </a:p>
          <a:p>
            <a:r>
              <a:rPr lang="en-US" dirty="0"/>
              <a:t>Na : 1.1 %</a:t>
            </a:r>
          </a:p>
          <a:p>
            <a:r>
              <a:rPr lang="en-US" dirty="0"/>
              <a:t>C5O contamination : 1.86 [A]</a:t>
            </a:r>
            <a:endParaRPr lang="en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B1E618-8A37-87A2-FD94-3B3CD3BAD523}"/>
              </a:ext>
            </a:extLst>
          </p:cNvPr>
          <p:cNvSpPr txBox="1"/>
          <p:nvPr/>
        </p:nvSpPr>
        <p:spPr>
          <a:xfrm>
            <a:off x="5954366" y="4114740"/>
            <a:ext cx="62284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XPS Analysis result</a:t>
            </a:r>
          </a:p>
          <a:p>
            <a:r>
              <a:rPr lang="en-KR" dirty="0"/>
              <a:t>O : 48.3 %</a:t>
            </a:r>
          </a:p>
          <a:p>
            <a:r>
              <a:rPr lang="en-KR" dirty="0"/>
              <a:t>In : 46.7 %</a:t>
            </a:r>
          </a:p>
          <a:p>
            <a:r>
              <a:rPr lang="en-KR" dirty="0"/>
              <a:t>Sn : 4.1 %</a:t>
            </a:r>
          </a:p>
          <a:p>
            <a:r>
              <a:rPr lang="en-KR" dirty="0"/>
              <a:t>C : 0.6 %</a:t>
            </a:r>
          </a:p>
          <a:p>
            <a:r>
              <a:rPr lang="en-KR" dirty="0"/>
              <a:t>C5O contamination : 1.88 [A]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0A1492-D707-BEAD-1DA7-0BF652101229}"/>
              </a:ext>
            </a:extLst>
          </p:cNvPr>
          <p:cNvSpPr txBox="1"/>
          <p:nvPr/>
        </p:nvSpPr>
        <p:spPr>
          <a:xfrm>
            <a:off x="8873947" y="1577316"/>
            <a:ext cx="62284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XPS Analysis result</a:t>
            </a:r>
            <a:endParaRPr lang="en-KR" dirty="0"/>
          </a:p>
          <a:p>
            <a:r>
              <a:rPr lang="en-KR" dirty="0"/>
              <a:t>In : 53.7 %</a:t>
            </a:r>
          </a:p>
          <a:p>
            <a:r>
              <a:rPr lang="en-KR" dirty="0"/>
              <a:t>O : 41.7 %</a:t>
            </a:r>
          </a:p>
          <a:p>
            <a:r>
              <a:rPr lang="en-KR" dirty="0"/>
              <a:t>Sn : 3.1 %</a:t>
            </a:r>
          </a:p>
          <a:p>
            <a:r>
              <a:rPr lang="en-KR" dirty="0"/>
              <a:t>Na : 1.1 %</a:t>
            </a:r>
          </a:p>
          <a:p>
            <a:r>
              <a:rPr lang="en-KR" dirty="0"/>
              <a:t>C5O contamination : 1.86 [A]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6E08F4-ABC6-AD97-7102-BBAC9E0B4B47}"/>
              </a:ext>
            </a:extLst>
          </p:cNvPr>
          <p:cNvSpPr txBox="1"/>
          <p:nvPr/>
        </p:nvSpPr>
        <p:spPr>
          <a:xfrm>
            <a:off x="8915754" y="4114740"/>
            <a:ext cx="2897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XPS Analysis result</a:t>
            </a:r>
          </a:p>
          <a:p>
            <a:r>
              <a:rPr lang="en-US" dirty="0"/>
              <a:t>In : 62.4 %</a:t>
            </a:r>
          </a:p>
          <a:p>
            <a:r>
              <a:rPr lang="en-US" dirty="0"/>
              <a:t>O : 36.8 %</a:t>
            </a:r>
          </a:p>
          <a:p>
            <a:r>
              <a:rPr lang="en-US" dirty="0"/>
              <a:t>C5O contamination : 1.86 [A]</a:t>
            </a:r>
            <a:endParaRPr lang="en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3CC066-DE4A-68EE-857B-F7C9F5A10424}"/>
              </a:ext>
            </a:extLst>
          </p:cNvPr>
          <p:cNvSpPr txBox="1"/>
          <p:nvPr/>
        </p:nvSpPr>
        <p:spPr>
          <a:xfrm>
            <a:off x="56953" y="1295725"/>
            <a:ext cx="75550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XPS Analysis result</a:t>
            </a:r>
          </a:p>
          <a:p>
            <a:r>
              <a:rPr lang="en-KR" dirty="0"/>
              <a:t>In : 62.3 %</a:t>
            </a:r>
          </a:p>
          <a:p>
            <a:r>
              <a:rPr lang="en-KR" dirty="0"/>
              <a:t>O : 17.6 %</a:t>
            </a:r>
          </a:p>
          <a:p>
            <a:r>
              <a:rPr lang="en-KR" dirty="0"/>
              <a:t>Na : 9.8 %</a:t>
            </a:r>
          </a:p>
          <a:p>
            <a:r>
              <a:rPr lang="en-KR" dirty="0"/>
              <a:t>Ti : 6.4 %</a:t>
            </a:r>
          </a:p>
          <a:p>
            <a:r>
              <a:rPr lang="en-KR" dirty="0"/>
              <a:t>Sb : 1.1 %</a:t>
            </a:r>
          </a:p>
          <a:p>
            <a:r>
              <a:rPr lang="en-KR" dirty="0"/>
              <a:t>Ga : 0.9 %</a:t>
            </a:r>
          </a:p>
          <a:p>
            <a:r>
              <a:rPr lang="en-KR" dirty="0"/>
              <a:t>Bi : 0.7 %</a:t>
            </a:r>
          </a:p>
          <a:p>
            <a:r>
              <a:rPr lang="en-KR" dirty="0"/>
              <a:t>C5O contamination : 4.03 [A]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86C5CC-7AE7-57AA-1600-A262E6BF0586}"/>
              </a:ext>
            </a:extLst>
          </p:cNvPr>
          <p:cNvSpPr txBox="1"/>
          <p:nvPr/>
        </p:nvSpPr>
        <p:spPr>
          <a:xfrm>
            <a:off x="2930495" y="4284943"/>
            <a:ext cx="75550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XPS Analysis result</a:t>
            </a:r>
          </a:p>
          <a:p>
            <a:r>
              <a:rPr lang="en-KR" dirty="0"/>
              <a:t>In : 58.9 %</a:t>
            </a:r>
          </a:p>
          <a:p>
            <a:r>
              <a:rPr lang="en-KR" dirty="0"/>
              <a:t>O : 22.6 %</a:t>
            </a:r>
          </a:p>
          <a:p>
            <a:r>
              <a:rPr lang="en-KR" dirty="0"/>
              <a:t>Na : 9.6 %</a:t>
            </a:r>
          </a:p>
          <a:p>
            <a:r>
              <a:rPr lang="en-KR" dirty="0"/>
              <a:t>Ti : 8.4 %</a:t>
            </a:r>
          </a:p>
          <a:p>
            <a:r>
              <a:rPr lang="en-KR" dirty="0"/>
              <a:t>C5O contamination : 5.07 [A]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5E07F4-CEBA-0A7C-F77E-99177468836E}"/>
              </a:ext>
            </a:extLst>
          </p:cNvPr>
          <p:cNvSpPr txBox="1"/>
          <p:nvPr/>
        </p:nvSpPr>
        <p:spPr>
          <a:xfrm>
            <a:off x="2975037" y="1380468"/>
            <a:ext cx="75550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XPS Analysis result</a:t>
            </a:r>
          </a:p>
          <a:p>
            <a:r>
              <a:rPr lang="en-KR" dirty="0"/>
              <a:t>In : 65.7 %</a:t>
            </a:r>
          </a:p>
          <a:p>
            <a:r>
              <a:rPr lang="en-KR" dirty="0"/>
              <a:t>O : 19.2 %</a:t>
            </a:r>
          </a:p>
          <a:p>
            <a:r>
              <a:rPr lang="en-KR" dirty="0"/>
              <a:t>Ti : 9.1 %</a:t>
            </a:r>
          </a:p>
          <a:p>
            <a:r>
              <a:rPr lang="en-KR" dirty="0"/>
              <a:t>Na : 4.6 %</a:t>
            </a:r>
          </a:p>
          <a:p>
            <a:r>
              <a:rPr lang="en-KR" dirty="0"/>
              <a:t>Sn : 0.7 %</a:t>
            </a:r>
          </a:p>
          <a:p>
            <a:r>
              <a:rPr lang="en-KR" dirty="0"/>
              <a:t>C5O contamination : 6.71 [A]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6E69A-F2EF-5D11-22C5-2259DB10F5D2}"/>
              </a:ext>
            </a:extLst>
          </p:cNvPr>
          <p:cNvSpPr txBox="1"/>
          <p:nvPr/>
        </p:nvSpPr>
        <p:spPr>
          <a:xfrm>
            <a:off x="-10764" y="4295761"/>
            <a:ext cx="75550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XPS Analysis result</a:t>
            </a:r>
          </a:p>
          <a:p>
            <a:r>
              <a:rPr lang="en-KR" dirty="0"/>
              <a:t>In : 79.3 %</a:t>
            </a:r>
          </a:p>
          <a:p>
            <a:r>
              <a:rPr lang="en-KR" dirty="0"/>
              <a:t>O : 13.8 %</a:t>
            </a:r>
          </a:p>
          <a:p>
            <a:r>
              <a:rPr lang="en-KR" dirty="0"/>
              <a:t>Na : 3.5 %</a:t>
            </a:r>
          </a:p>
          <a:p>
            <a:r>
              <a:rPr lang="en-KR" dirty="0"/>
              <a:t>Ti : 3.0 %</a:t>
            </a:r>
          </a:p>
          <a:p>
            <a:r>
              <a:rPr lang="en-KR" dirty="0"/>
              <a:t>C5O contamination : 5.97 [A]</a:t>
            </a:r>
          </a:p>
        </p:txBody>
      </p:sp>
    </p:spTree>
    <p:extLst>
      <p:ext uri="{BB962C8B-B14F-4D97-AF65-F5344CB8AC3E}">
        <p14:creationId xmlns:p14="http://schemas.microsoft.com/office/powerpoint/2010/main" val="413795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66CE0C19-6DA8-9AC5-B8B1-947CB74CC0CC}"/>
              </a:ext>
            </a:extLst>
          </p:cNvPr>
          <p:cNvCxnSpPr>
            <a:cxnSpLocks/>
          </p:cNvCxnSpPr>
          <p:nvPr/>
        </p:nvCxnSpPr>
        <p:spPr>
          <a:xfrm flipV="1">
            <a:off x="378658" y="0"/>
            <a:ext cx="0" cy="6858432"/>
          </a:xfrm>
          <a:prstGeom prst="line">
            <a:avLst/>
          </a:prstGeom>
          <a:ln w="12700">
            <a:solidFill>
              <a:srgbClr val="35D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3DDE409D-C6ED-E8C9-D211-19412C01029D}"/>
              </a:ext>
            </a:extLst>
          </p:cNvPr>
          <p:cNvCxnSpPr>
            <a:cxnSpLocks/>
          </p:cNvCxnSpPr>
          <p:nvPr/>
        </p:nvCxnSpPr>
        <p:spPr>
          <a:xfrm>
            <a:off x="0" y="438912"/>
            <a:ext cx="12192000" cy="0"/>
          </a:xfrm>
          <a:prstGeom prst="line">
            <a:avLst/>
          </a:prstGeom>
          <a:ln w="12700">
            <a:solidFill>
              <a:srgbClr val="35D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5">
            <a:extLst>
              <a:ext uri="{FF2B5EF4-FFF2-40B4-BE49-F238E27FC236}">
                <a16:creationId xmlns:a16="http://schemas.microsoft.com/office/drawing/2014/main" id="{02EDBFDC-0F9E-D04B-CC80-5BE53AFB9ED8}"/>
              </a:ext>
            </a:extLst>
          </p:cNvPr>
          <p:cNvSpPr/>
          <p:nvPr/>
        </p:nvSpPr>
        <p:spPr>
          <a:xfrm>
            <a:off x="639244" y="181015"/>
            <a:ext cx="4362033" cy="610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49E6C8-8732-3D5B-410E-70405751CB78}"/>
              </a:ext>
            </a:extLst>
          </p:cNvPr>
          <p:cNvGrpSpPr/>
          <p:nvPr/>
        </p:nvGrpSpPr>
        <p:grpSpPr>
          <a:xfrm>
            <a:off x="57527" y="158904"/>
            <a:ext cx="797264" cy="674928"/>
            <a:chOff x="214610" y="116360"/>
            <a:chExt cx="797264" cy="67492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87FDB2F-4250-CD3D-52CE-374596B5ADC5}"/>
                </a:ext>
              </a:extLst>
            </p:cNvPr>
            <p:cNvSpPr/>
            <p:nvPr/>
          </p:nvSpPr>
          <p:spPr>
            <a:xfrm>
              <a:off x="214610" y="116360"/>
              <a:ext cx="729823" cy="674928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D8B450-FC4E-E47F-8AC4-8C4C3C39D4DE}"/>
                </a:ext>
              </a:extLst>
            </p:cNvPr>
            <p:cNvSpPr/>
            <p:nvPr/>
          </p:nvSpPr>
          <p:spPr>
            <a:xfrm>
              <a:off x="282051" y="148481"/>
              <a:ext cx="72982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AF2FDD9-962E-6D44-9714-D34BAE036CA8}"/>
              </a:ext>
            </a:extLst>
          </p:cNvPr>
          <p:cNvSpPr txBox="1"/>
          <p:nvPr/>
        </p:nvSpPr>
        <p:spPr>
          <a:xfrm>
            <a:off x="10526245" y="97985"/>
            <a:ext cx="19319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i="1" dirty="0">
                <a:solidFill>
                  <a:srgbClr val="35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SPOND</a:t>
            </a:r>
            <a:endParaRPr lang="ko-KR" altLang="en-US" sz="1500" i="1" dirty="0">
              <a:solidFill>
                <a:srgbClr val="35DBA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65858-7F7E-A5A5-61E3-AE9E235C25D2}"/>
              </a:ext>
            </a:extLst>
          </p:cNvPr>
          <p:cNvSpPr txBox="1"/>
          <p:nvPr/>
        </p:nvSpPr>
        <p:spPr>
          <a:xfrm>
            <a:off x="787350" y="156724"/>
            <a:ext cx="39349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Meeting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E31D24-0738-EB56-43AA-9EFB55D93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810" y="2506107"/>
            <a:ext cx="7772400" cy="4167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D7F26E-1F26-2F8E-B517-FE4398960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90" y="865953"/>
            <a:ext cx="7772400" cy="45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3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66CE0C19-6DA8-9AC5-B8B1-947CB74CC0CC}"/>
              </a:ext>
            </a:extLst>
          </p:cNvPr>
          <p:cNvCxnSpPr>
            <a:cxnSpLocks/>
          </p:cNvCxnSpPr>
          <p:nvPr/>
        </p:nvCxnSpPr>
        <p:spPr>
          <a:xfrm flipV="1">
            <a:off x="378658" y="0"/>
            <a:ext cx="0" cy="6858432"/>
          </a:xfrm>
          <a:prstGeom prst="line">
            <a:avLst/>
          </a:prstGeom>
          <a:ln w="12700">
            <a:solidFill>
              <a:srgbClr val="35D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3DDE409D-C6ED-E8C9-D211-19412C01029D}"/>
              </a:ext>
            </a:extLst>
          </p:cNvPr>
          <p:cNvCxnSpPr>
            <a:cxnSpLocks/>
          </p:cNvCxnSpPr>
          <p:nvPr/>
        </p:nvCxnSpPr>
        <p:spPr>
          <a:xfrm>
            <a:off x="0" y="438912"/>
            <a:ext cx="12192000" cy="0"/>
          </a:xfrm>
          <a:prstGeom prst="line">
            <a:avLst/>
          </a:prstGeom>
          <a:ln w="12700">
            <a:solidFill>
              <a:srgbClr val="35D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5">
            <a:extLst>
              <a:ext uri="{FF2B5EF4-FFF2-40B4-BE49-F238E27FC236}">
                <a16:creationId xmlns:a16="http://schemas.microsoft.com/office/drawing/2014/main" id="{02EDBFDC-0F9E-D04B-CC80-5BE53AFB9ED8}"/>
              </a:ext>
            </a:extLst>
          </p:cNvPr>
          <p:cNvSpPr/>
          <p:nvPr/>
        </p:nvSpPr>
        <p:spPr>
          <a:xfrm>
            <a:off x="639244" y="181015"/>
            <a:ext cx="4362033" cy="610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49E6C8-8732-3D5B-410E-70405751CB78}"/>
              </a:ext>
            </a:extLst>
          </p:cNvPr>
          <p:cNvGrpSpPr/>
          <p:nvPr/>
        </p:nvGrpSpPr>
        <p:grpSpPr>
          <a:xfrm>
            <a:off x="57527" y="158904"/>
            <a:ext cx="797264" cy="674928"/>
            <a:chOff x="214610" y="116360"/>
            <a:chExt cx="797264" cy="67492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87FDB2F-4250-CD3D-52CE-374596B5ADC5}"/>
                </a:ext>
              </a:extLst>
            </p:cNvPr>
            <p:cNvSpPr/>
            <p:nvPr/>
          </p:nvSpPr>
          <p:spPr>
            <a:xfrm>
              <a:off x="214610" y="116360"/>
              <a:ext cx="729823" cy="674928"/>
            </a:xfrm>
            <a:prstGeom prst="ellipse">
              <a:avLst/>
            </a:prstGeom>
            <a:solidFill>
              <a:srgbClr val="46D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D8B450-FC4E-E47F-8AC4-8C4C3C39D4DE}"/>
                </a:ext>
              </a:extLst>
            </p:cNvPr>
            <p:cNvSpPr/>
            <p:nvPr/>
          </p:nvSpPr>
          <p:spPr>
            <a:xfrm>
              <a:off x="282051" y="148481"/>
              <a:ext cx="72982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ko-KR" alt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AF2FDD9-962E-6D44-9714-D34BAE036CA8}"/>
              </a:ext>
            </a:extLst>
          </p:cNvPr>
          <p:cNvSpPr txBox="1"/>
          <p:nvPr/>
        </p:nvSpPr>
        <p:spPr>
          <a:xfrm>
            <a:off x="10526245" y="97985"/>
            <a:ext cx="19319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i="1" dirty="0">
                <a:solidFill>
                  <a:srgbClr val="35DBA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SPOND</a:t>
            </a:r>
            <a:endParaRPr lang="ko-KR" altLang="en-US" sz="1500" i="1" dirty="0">
              <a:solidFill>
                <a:srgbClr val="35DBA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65858-7F7E-A5A5-61E3-AE9E235C25D2}"/>
              </a:ext>
            </a:extLst>
          </p:cNvPr>
          <p:cNvSpPr txBox="1"/>
          <p:nvPr/>
        </p:nvSpPr>
        <p:spPr>
          <a:xfrm>
            <a:off x="787350" y="156724"/>
            <a:ext cx="39349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Meeting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0517DBB-497E-8F46-D27C-52EE93E8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8461"/>
            <a:ext cx="7772400" cy="4203840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 with medium confidence">
            <a:extLst>
              <a:ext uri="{FF2B5EF4-FFF2-40B4-BE49-F238E27FC236}">
                <a16:creationId xmlns:a16="http://schemas.microsoft.com/office/drawing/2014/main" id="{09B3E793-27BC-4DF0-613E-07A3B3C0F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822" y="615147"/>
            <a:ext cx="7772400" cy="40289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8D48E-6AFD-7FB8-8748-CC446D4D3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44" y="2629642"/>
            <a:ext cx="7772400" cy="394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3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807</Words>
  <Application>Microsoft Macintosh PowerPoint</Application>
  <PresentationFormat>Widescreen</PresentationFormat>
  <Paragraphs>191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바탕체</vt:lpstr>
      <vt:lpstr>맑은 고딕</vt:lpstr>
      <vt:lpstr>나눔스퀘어_ac ExtraBold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최정훈</dc:creator>
  <cp:lastModifiedBy>최정훈</cp:lastModifiedBy>
  <cp:revision>28</cp:revision>
  <dcterms:created xsi:type="dcterms:W3CDTF">2022-09-19T10:48:09Z</dcterms:created>
  <dcterms:modified xsi:type="dcterms:W3CDTF">2023-04-28T09:51:56Z</dcterms:modified>
</cp:coreProperties>
</file>