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2" r:id="rId3"/>
    <p:sldId id="261" r:id="rId4"/>
    <p:sldId id="258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724"/>
  </p:normalViewPr>
  <p:slideViewPr>
    <p:cSldViewPr snapToGrid="0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AF06-F55D-D9AF-98AA-85BD060D9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80A56-EBC9-6F6D-C78F-5E54544BA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C00DB-30AD-E140-2695-5146E4F0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2022/10/17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01687-2612-9B51-B61F-FA6DE75BA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2BF1F-6108-622F-F9A4-95469234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089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56EB-5DD3-9409-60EC-5AF73284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8E4FB-741D-0C17-6079-BF2A00615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F7CB5-06C8-E975-C3E4-CFF2529E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2022/10/17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B5A78-4286-AF3F-447B-4B72E1C8B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5FCF-612B-3363-C6FE-59A248EB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996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31F49-C29F-5147-D3AD-C28C55A6F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1C2CB-0CA4-2E3C-D7D6-884E51EEA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96861-B65D-6AE5-E144-B8928FAE9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2022/10/17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25856-BCCC-AA9B-9FA5-A1792FDF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18A6F-B004-EFC3-0F15-A5EB249F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3667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1789-1409-B70F-B572-6363588DD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19042-D249-5B81-DB77-D434C6DED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F5CD0-442F-2BBA-BC57-B8E40F954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2022/10/17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891F9-D9D3-4D00-18E5-6ED86128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E6CC9-FD2E-3516-D1A3-8AB964F7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2479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F08E-8DD6-1BFB-B27C-6CBB76C35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2B1A0-0FB9-D2F2-BD79-EB96649A1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37107-B167-CB45-A066-9774AD290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2022/10/17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7315-C237-8EC4-A91C-4BA5B5DF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9C9A-CE61-BE39-43D8-DF56A68E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29826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9BF7-F1D1-E19A-EE07-AEB675E09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3260-8C5F-1FD8-D37E-D313C68F5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78623-37E0-FDD1-EAEF-E0B8368D5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F4D50-DF89-C10D-5133-8E19AD1B1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2022/10/17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97413-AD03-4E1D-8E44-AD0C2923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DCB6-7B84-31B7-1331-8F264734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4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CB72-41B0-DF3C-ABC1-3F6F6017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AFA30-0709-62A2-8521-9B78C5087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95328-2EFB-2756-8C4E-E8122BBA5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CA7CF-9319-BDE9-CCE4-CB23DB42C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0999B-EC95-F54B-454C-C7EB5DFCB5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B60BD-4904-DED6-EFB5-B62F6FFE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2022/10/17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159942-EBD9-324E-2511-EB4CD808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CC291-1657-0932-8271-4D106AEB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3497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C70E-8253-341F-639A-3FB26489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6A735-9DDA-8066-2759-68B23CA0C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2022/10/17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70CB6-72A3-9A52-55CA-A29336B6A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873F7-140C-BE68-8A6C-487EAAEC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1781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42A2A-EE9D-C8CE-1F9A-66C7D88F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2022/10/17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A3789-29E9-7D4F-9E65-892B2379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5B087-7FD9-4E84-CA10-82762EF1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4724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AA875-E06F-26BF-70E4-F974FB15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81BE-7309-8541-5D2C-7953F3724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B1802-8D4E-DB40-6EF3-5287F45F3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69CBE-958E-71CE-0FFA-071EABB2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2022/10/17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88253-E0FB-6E8F-C3E7-D613A291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9A8B1-E75B-AAFE-F63E-3C16A78B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519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9159-BD7D-8A7C-28DA-29173CFE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1327D-9674-92EA-2947-9D91242F8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7488B-0395-49CC-646C-61969A846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B16AF-6D35-8762-BC89-853E5455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F88-39EC-8C4E-818F-137F2FDE2BBF}" type="datetimeFigureOut">
              <a:rPr lang="en-KR" smtClean="0"/>
              <a:t>2022/10/17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5008F-72D9-5C0E-7A15-0FE50422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7206D-6CDC-C454-93FB-F7C12404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8581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57EE52-4091-8495-D4AA-AF8DC4DF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CFA7D-C275-CFE9-5D23-65C7A8330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5D67B-637A-4DD5-9117-4C44796C3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FCF88-39EC-8C4E-818F-137F2FDE2BBF}" type="datetimeFigureOut">
              <a:rPr lang="en-KR" smtClean="0"/>
              <a:t>2022/10/17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E88AF-150A-D48F-BE55-150F8E330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E3C55-E200-1887-3F1E-3A57DF8DE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6AED6-A335-0342-8E77-DD14296E9FB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225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38/r9ht3h492d9_vhmntvyxpbzr0000gn/T/com.microsoft.Word/WebArchiveCopyPasteTempFiles/%25EA%25B2%25BD%25ED%259D%25AC%25EB%258C%2580%25ED%2595%2599%25EA%25B5%2590%252B%25EB%25A1%259C%25EA%25B3%25A0.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tionary.org/wiki/%E5%AE%8C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7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95354-0C09-9E11-D3DF-8E314B1F8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4364" y="320815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KR"/>
          </a:p>
        </p:txBody>
      </p:sp>
      <p:pic>
        <p:nvPicPr>
          <p:cNvPr id="1025" name="Picture 1" descr="DOMAWE.net: 경희대학교 로고 벡터">
            <a:extLst>
              <a:ext uri="{FF2B5EF4-FFF2-40B4-BE49-F238E27FC236}">
                <a16:creationId xmlns:a16="http://schemas.microsoft.com/office/drawing/2014/main" id="{F7F47C46-48D1-DD4A-7411-BDC9BFAC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76" y="3049949"/>
            <a:ext cx="3125724" cy="235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59070" y="2300278"/>
            <a:ext cx="7498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i="1" dirty="0">
                <a:solidFill>
                  <a:srgbClr val="35DBA1"/>
                </a:solidFill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10</a:t>
            </a:r>
            <a:r>
              <a:rPr lang="ko-KR" altLang="en-US" sz="4000" i="1" dirty="0">
                <a:solidFill>
                  <a:srgbClr val="35DBA1"/>
                </a:solidFill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월 </a:t>
            </a:r>
            <a:r>
              <a:rPr lang="en-US" altLang="ko-KR" sz="4000" i="1" dirty="0">
                <a:solidFill>
                  <a:srgbClr val="35DBA1"/>
                </a:solidFill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17</a:t>
            </a:r>
            <a:r>
              <a:rPr lang="ko-KR" altLang="en-US" sz="4000" i="1" dirty="0">
                <a:solidFill>
                  <a:srgbClr val="35DBA1"/>
                </a:solidFill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일 </a:t>
            </a:r>
            <a:r>
              <a:rPr lang="en-US" altLang="ko-KR" sz="4000" i="1" dirty="0">
                <a:solidFill>
                  <a:srgbClr val="35DBA1"/>
                </a:solidFill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Lab Meeting</a:t>
            </a:r>
            <a:endParaRPr lang="ko-KR" altLang="en-US" sz="4000" i="1" dirty="0">
              <a:solidFill>
                <a:srgbClr val="35DBA1"/>
              </a:solidFill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9070" y="5416569"/>
            <a:ext cx="7498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KHU </a:t>
            </a:r>
            <a:r>
              <a:rPr lang="en-US" altLang="ko-KR" sz="2000" dirty="0" err="1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spondlab</a:t>
            </a:r>
            <a:endParaRPr lang="ko-KR" altLang="en-US" sz="2000" dirty="0">
              <a:latin typeface="IBM Plex Mono" panose="020B0509050203000203" pitchFamily="49" charset="77"/>
              <a:ea typeface="나눔스퀘어_ac ExtraBold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9070" y="5753850"/>
            <a:ext cx="7498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학부</a:t>
            </a:r>
            <a:r>
              <a:rPr lang="en-US" altLang="ko-KR" sz="16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)</a:t>
            </a:r>
            <a:r>
              <a:rPr lang="ko-KR" altLang="en-US" sz="1600" dirty="0">
                <a:latin typeface="IBM Plex Mono" panose="020B0509050203000203" pitchFamily="49" charset="77"/>
                <a:ea typeface="나눔스퀘어_ac ExtraBold" panose="020B0600000101010101" pitchFamily="50" charset="-127"/>
              </a:rPr>
              <a:t> 최 정 훈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3375D-80EE-4E4A-B04A-A55CC7FC47D9}"/>
              </a:ext>
            </a:extLst>
          </p:cNvPr>
          <p:cNvSpPr txBox="1"/>
          <p:nvPr/>
        </p:nvSpPr>
        <p:spPr>
          <a:xfrm>
            <a:off x="100208" y="184666"/>
            <a:ext cx="626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>
                <a:solidFill>
                  <a:srgbClr val="35DBA1"/>
                </a:solidFill>
                <a:latin typeface="IBM Plex Mono" panose="020B0509050203000203" pitchFamily="49" charset="77"/>
              </a:rPr>
              <a:t>XPS Analyzer</a:t>
            </a:r>
          </a:p>
        </p:txBody>
      </p:sp>
    </p:spTree>
    <p:extLst>
      <p:ext uri="{BB962C8B-B14F-4D97-AF65-F5344CB8AC3E}">
        <p14:creationId xmlns:p14="http://schemas.microsoft.com/office/powerpoint/2010/main" val="305159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96194D-8C0C-6AC3-23BC-2D21EA7EED42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latin typeface="IBM Plex Mono" panose="020B0509050203000203" pitchFamily="49" charset="77"/>
              </a:rPr>
              <a:t>GENERATOR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EA3C89-99F9-A731-53F0-2C99223EC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55" y="1400518"/>
            <a:ext cx="7772400" cy="577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9270BC-7BD3-8C8E-8C7A-4A1580991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55" y="2246274"/>
            <a:ext cx="7772400" cy="581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D7042B-8663-C74B-7ACC-F9D94998C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55" y="3135950"/>
            <a:ext cx="7772400" cy="2949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02A99E-B7E0-97E2-DE29-1CD04ECD0ADB}"/>
              </a:ext>
            </a:extLst>
          </p:cNvPr>
          <p:cNvSpPr txBox="1"/>
          <p:nvPr/>
        </p:nvSpPr>
        <p:spPr>
          <a:xfrm>
            <a:off x="417255" y="3780570"/>
            <a:ext cx="10950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IBM Plex Mono" panose="020B0509050203000203" pitchFamily="49" charset="77"/>
              </a:rPr>
              <a:t>전산물리실습실 컴퓨터가 주기적으로 네트워크가 끊어짐을 확인</a:t>
            </a:r>
            <a:endParaRPr lang="en-US" altLang="ko-KR" dirty="0">
              <a:latin typeface="IBM Plex Mono" panose="020B0509050203000203" pitchFamily="49" charset="77"/>
            </a:endParaRPr>
          </a:p>
          <a:p>
            <a:r>
              <a:rPr lang="en-US" altLang="ko-KR" dirty="0">
                <a:latin typeface="IBM Plex Mono" panose="020B0509050203000203" pitchFamily="49" charset="77"/>
              </a:rPr>
              <a:t>Generator </a:t>
            </a:r>
            <a:r>
              <a:rPr lang="ko-KR" altLang="en-US" dirty="0">
                <a:latin typeface="IBM Plex Mono" panose="020B0509050203000203" pitchFamily="49" charset="77"/>
              </a:rPr>
              <a:t>가동시키면</a:t>
            </a:r>
            <a:r>
              <a:rPr lang="en-US" altLang="ko-KR" dirty="0">
                <a:latin typeface="IBM Plex Mono" panose="020B0509050203000203" pitchFamily="49" charset="77"/>
              </a:rPr>
              <a:t>,</a:t>
            </a:r>
            <a:r>
              <a:rPr lang="ko-KR" altLang="en-US" dirty="0">
                <a:latin typeface="IBM Plex Mono" panose="020B0509050203000203" pitchFamily="49" charset="77"/>
              </a:rPr>
              <a:t> 수업 중간에 옆에 </a:t>
            </a:r>
            <a:r>
              <a:rPr lang="en-US" altLang="ko-KR" dirty="0">
                <a:latin typeface="IBM Plex Mono" panose="020B0509050203000203" pitchFamily="49" charset="77"/>
              </a:rPr>
              <a:t>PC</a:t>
            </a:r>
            <a:r>
              <a:rPr lang="ko-KR" altLang="en-US" dirty="0">
                <a:latin typeface="IBM Plex Mono" panose="020B0509050203000203" pitchFamily="49" charset="77"/>
              </a:rPr>
              <a:t>가 동시에 꺼짐 </a:t>
            </a:r>
            <a:r>
              <a:rPr lang="en-US" altLang="ko-KR" dirty="0">
                <a:latin typeface="IBM Plex Mono" panose="020B0509050203000203" pitchFamily="49" charset="77"/>
              </a:rPr>
              <a:t>(3</a:t>
            </a:r>
            <a:r>
              <a:rPr lang="ko-KR" altLang="en-US" dirty="0">
                <a:latin typeface="IBM Plex Mono" panose="020B0509050203000203" pitchFamily="49" charset="77"/>
              </a:rPr>
              <a:t>번 정도 확인</a:t>
            </a:r>
            <a:r>
              <a:rPr lang="en-US" altLang="ko-KR" dirty="0">
                <a:latin typeface="IBM Plex Mono" panose="020B0509050203000203" pitchFamily="49" charset="77"/>
              </a:rPr>
              <a:t>)</a:t>
            </a:r>
          </a:p>
          <a:p>
            <a:r>
              <a:rPr lang="en-US" altLang="ko-KR" dirty="0">
                <a:latin typeface="IBM Plex Mono" panose="020B0509050203000203" pitchFamily="49" charset="77"/>
              </a:rPr>
              <a:t>-&gt;</a:t>
            </a:r>
            <a:r>
              <a:rPr lang="ko-KR" altLang="en-US" dirty="0">
                <a:latin typeface="IBM Plex Mono" panose="020B0509050203000203" pitchFamily="49" charset="77"/>
              </a:rPr>
              <a:t> 고정환 교수님께 여쭤봤지만</a:t>
            </a:r>
            <a:r>
              <a:rPr lang="en-US" altLang="ko-KR" dirty="0">
                <a:latin typeface="IBM Plex Mono" panose="020B0509050203000203" pitchFamily="49" charset="77"/>
              </a:rPr>
              <a:t>,</a:t>
            </a:r>
            <a:r>
              <a:rPr lang="ko-KR" altLang="en-US" dirty="0">
                <a:latin typeface="IBM Plex Mono" panose="020B0509050203000203" pitchFamily="49" charset="77"/>
              </a:rPr>
              <a:t> 이유를 모르겠습니다</a:t>
            </a:r>
            <a:r>
              <a:rPr lang="en-US" altLang="ko-KR" dirty="0">
                <a:latin typeface="IBM Plex Mono" panose="020B0509050203000203" pitchFamily="49" charset="77"/>
              </a:rPr>
              <a:t>...</a:t>
            </a:r>
          </a:p>
          <a:p>
            <a:r>
              <a:rPr lang="en-US" altLang="ko-KR" dirty="0">
                <a:latin typeface="IBM Plex Mono" panose="020B0509050203000203" pitchFamily="49" charset="77"/>
              </a:rPr>
              <a:t>(</a:t>
            </a:r>
            <a:r>
              <a:rPr lang="ko-KR" altLang="en-US" dirty="0">
                <a:latin typeface="IBM Plex Mono" panose="020B0509050203000203" pitchFamily="49" charset="77"/>
              </a:rPr>
              <a:t> 제가 사용하는 컴퓨터와 교수님 수업용 컴퓨터는 파워만 공유하는 별개의 컴퓨터인 것 같은데 파워의 문제가 있는듯</a:t>
            </a:r>
            <a:r>
              <a:rPr lang="en-US" altLang="ko-KR" dirty="0">
                <a:latin typeface="IBM Plex Mono" panose="020B0509050203000203" pitchFamily="49" charset="77"/>
              </a:rPr>
              <a:t>?</a:t>
            </a:r>
            <a:r>
              <a:rPr lang="ko-KR" altLang="en-US" dirty="0">
                <a:latin typeface="IBM Plex Mono" panose="020B0509050203000203" pitchFamily="49" charset="77"/>
              </a:rPr>
              <a:t> 교수님 수업 시간 피해서 </a:t>
            </a:r>
            <a:r>
              <a:rPr lang="en-US" altLang="ko-KR" dirty="0">
                <a:latin typeface="IBM Plex Mono" panose="020B0509050203000203" pitchFamily="49" charset="77"/>
              </a:rPr>
              <a:t>generator </a:t>
            </a:r>
            <a:r>
              <a:rPr lang="ko-KR" altLang="en-US" dirty="0">
                <a:latin typeface="IBM Plex Mono" panose="020B0509050203000203" pitchFamily="49" charset="77"/>
              </a:rPr>
              <a:t>구동 시키거나 해야 할 듯 </a:t>
            </a:r>
            <a:r>
              <a:rPr lang="en-US" altLang="ko-KR" dirty="0">
                <a:latin typeface="IBM Plex Mono" panose="020B0509050203000203" pitchFamily="49" charset="77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23C99E-D8E1-5FBC-1D09-44FF1A376AE3}"/>
              </a:ext>
            </a:extLst>
          </p:cNvPr>
          <p:cNvSpPr txBox="1"/>
          <p:nvPr/>
        </p:nvSpPr>
        <p:spPr>
          <a:xfrm>
            <a:off x="8189654" y="2491330"/>
            <a:ext cx="300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IBM Plex Mono" panose="020B0509050203000203" pitchFamily="49" charset="77"/>
              </a:rPr>
              <a:t>Generator; defunct..?</a:t>
            </a:r>
            <a:endParaRPr lang="en-US" b="1" dirty="0">
              <a:latin typeface="IBM Plex Mono" panose="020B0509050203000203" pitchFamily="49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66AC65-3E8D-40C6-D15B-00CE69B405D1}"/>
              </a:ext>
            </a:extLst>
          </p:cNvPr>
          <p:cNvSpPr txBox="1"/>
          <p:nvPr/>
        </p:nvSpPr>
        <p:spPr>
          <a:xfrm>
            <a:off x="8189655" y="3135950"/>
            <a:ext cx="1580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IBM Plex Mono" panose="020B0509050203000203" pitchFamily="49" charset="77"/>
              </a:rPr>
              <a:t>DNN;</a:t>
            </a:r>
            <a:r>
              <a:rPr lang="ko-KR" altLang="en-US" b="1" dirty="0">
                <a:latin typeface="IBM Plex Mono" panose="020B0509050203000203" pitchFamily="49" charset="77"/>
              </a:rPr>
              <a:t> </a:t>
            </a:r>
            <a:r>
              <a:rPr lang="en-US" altLang="ko-KR" b="1" dirty="0">
                <a:latin typeface="IBM Plex Mono" panose="020B0509050203000203" pitchFamily="49" charset="77"/>
              </a:rPr>
              <a:t>OOM?!</a:t>
            </a:r>
            <a:endParaRPr lang="en-US" b="1" dirty="0">
              <a:latin typeface="IBM Plex Mono" panose="020B0509050203000203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295CB2-6CED-C531-30AA-5B9B4E0C239E}"/>
              </a:ext>
            </a:extLst>
          </p:cNvPr>
          <p:cNvSpPr txBox="1"/>
          <p:nvPr/>
        </p:nvSpPr>
        <p:spPr>
          <a:xfrm>
            <a:off x="7497055" y="679835"/>
            <a:ext cx="4970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IBM Plex Mono" panose="020B0509050203000203" pitchFamily="49" charset="77"/>
              </a:rPr>
              <a:t>집에서 동일한 코드로 </a:t>
            </a:r>
            <a:r>
              <a:rPr lang="en-US" altLang="ko-KR" dirty="0">
                <a:latin typeface="IBM Plex Mono" panose="020B0509050203000203" pitchFamily="49" charset="77"/>
              </a:rPr>
              <a:t>DNN </a:t>
            </a:r>
            <a:r>
              <a:rPr lang="ko-KR" altLang="en-US" dirty="0">
                <a:latin typeface="IBM Plex Mono" panose="020B0509050203000203" pitchFamily="49" charset="77"/>
              </a:rPr>
              <a:t>학습시킬 때</a:t>
            </a:r>
            <a:r>
              <a:rPr lang="en-US" altLang="ko-KR" dirty="0">
                <a:latin typeface="IBM Plex Mono" panose="020B0509050203000203" pitchFamily="49" charset="77"/>
              </a:rPr>
              <a:t>,</a:t>
            </a:r>
          </a:p>
          <a:p>
            <a:r>
              <a:rPr lang="ko-KR" altLang="en-US" dirty="0">
                <a:latin typeface="IBM Plex Mono" panose="020B0509050203000203" pitchFamily="49" charset="77"/>
              </a:rPr>
              <a:t>사용 중인 메모리가 증가하지 않음</a:t>
            </a:r>
            <a:r>
              <a:rPr lang="en-US" altLang="ko-KR" dirty="0">
                <a:latin typeface="IBM Plex Mono" panose="020B0509050203000203" pitchFamily="49" charset="7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17233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96194D-8C0C-6AC3-23BC-2D21EA7EED42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>
                <a:latin typeface="IBM Plex Mono" panose="020B0509050203000203" pitchFamily="49" charset="77"/>
              </a:rPr>
              <a:t>GENERATOR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C40EA-9E58-E8F0-82D3-553AE7BE7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95" y="1156214"/>
            <a:ext cx="3302000" cy="3136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8AD09D-4B90-6885-5403-AD639CAF1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249" y="1156690"/>
            <a:ext cx="3289300" cy="314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0D33EE-B584-E33A-9CC7-62C092E530CA}"/>
              </a:ext>
            </a:extLst>
          </p:cNvPr>
          <p:cNvSpPr txBox="1"/>
          <p:nvPr/>
        </p:nvSpPr>
        <p:spPr>
          <a:xfrm>
            <a:off x="767945" y="4293114"/>
            <a:ext cx="357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b="1" dirty="0">
                <a:latin typeface="IBM Plex Mono" panose="020B0509050203000203" pitchFamily="49" charset="77"/>
              </a:rPr>
              <a:t>Training Data: </a:t>
            </a:r>
            <a:r>
              <a:rPr lang="en-KR" dirty="0">
                <a:latin typeface="IBM Plex Mono" panose="020B0509050203000203" pitchFamily="49" charset="77"/>
              </a:rPr>
              <a:t>74,152 </a:t>
            </a:r>
            <a:r>
              <a:rPr lang="ko-KR" altLang="en-US" dirty="0">
                <a:latin typeface="IBM Plex Mono" panose="020B0509050203000203" pitchFamily="49" charset="77"/>
              </a:rPr>
              <a:t>개</a:t>
            </a:r>
            <a:endParaRPr lang="en-KR" dirty="0">
              <a:latin typeface="IBM Plex Mono" panose="020B0509050203000203" pitchFamily="49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8D97E-44EC-5D70-6466-18E36AC31C87}"/>
              </a:ext>
            </a:extLst>
          </p:cNvPr>
          <p:cNvSpPr txBox="1"/>
          <p:nvPr/>
        </p:nvSpPr>
        <p:spPr>
          <a:xfrm>
            <a:off x="5785840" y="4313672"/>
            <a:ext cx="357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IBM Plex Mono" panose="020B0509050203000203" pitchFamily="49" charset="77"/>
              </a:rPr>
              <a:t>Validation</a:t>
            </a:r>
            <a:r>
              <a:rPr lang="en-KR" b="1" dirty="0">
                <a:latin typeface="IBM Plex Mono" panose="020B0509050203000203" pitchFamily="49" charset="77"/>
              </a:rPr>
              <a:t> Data: </a:t>
            </a:r>
            <a:r>
              <a:rPr lang="en-KR" dirty="0">
                <a:latin typeface="IBM Plex Mono" panose="020B0509050203000203" pitchFamily="49" charset="77"/>
              </a:rPr>
              <a:t>598 </a:t>
            </a:r>
            <a:r>
              <a:rPr lang="ko-KR" altLang="en-US" dirty="0">
                <a:latin typeface="IBM Plex Mono" panose="020B0509050203000203" pitchFamily="49" charset="77"/>
              </a:rPr>
              <a:t>개</a:t>
            </a:r>
            <a:endParaRPr lang="en-KR" dirty="0">
              <a:latin typeface="IBM Plex Mono" panose="020B0509050203000203" pitchFamily="49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350DD-6007-2FD3-EA24-24F2F41CD6C3}"/>
              </a:ext>
            </a:extLst>
          </p:cNvPr>
          <p:cNvSpPr txBox="1"/>
          <p:nvPr/>
        </p:nvSpPr>
        <p:spPr>
          <a:xfrm>
            <a:off x="451994" y="4893275"/>
            <a:ext cx="3571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BM Plex Mono" panose="020B0509050203000203" pitchFamily="49" charset="77"/>
              </a:rPr>
              <a:t>Epoch </a:t>
            </a:r>
            <a:r>
              <a:rPr lang="ko-KR" altLang="en-US" dirty="0">
                <a:latin typeface="IBM Plex Mono" panose="020B0509050203000203" pitchFamily="49" charset="77"/>
              </a:rPr>
              <a:t>당 모델 가중치 저장</a:t>
            </a:r>
            <a:endParaRPr lang="en-US" altLang="ko-KR" dirty="0">
              <a:latin typeface="IBM Plex Mono" panose="020B0509050203000203" pitchFamily="49" charset="77"/>
            </a:endParaRPr>
          </a:p>
          <a:p>
            <a:r>
              <a:rPr lang="ko-KR" altLang="en-US" dirty="0">
                <a:latin typeface="IBM Plex Mono" panose="020B0509050203000203" pitchFamily="49" charset="77"/>
              </a:rPr>
              <a:t>총 </a:t>
            </a:r>
            <a:r>
              <a:rPr lang="en-US" altLang="ko-KR" dirty="0">
                <a:latin typeface="IBM Plex Mono" panose="020B0509050203000203" pitchFamily="49" charset="77"/>
              </a:rPr>
              <a:t>200</a:t>
            </a:r>
            <a:r>
              <a:rPr lang="ko-KR" altLang="en-US" dirty="0">
                <a:latin typeface="IBM Plex Mono" panose="020B0509050203000203" pitchFamily="49" charset="77"/>
              </a:rPr>
              <a:t> </a:t>
            </a:r>
            <a:r>
              <a:rPr lang="en-US" altLang="ko-KR" dirty="0">
                <a:latin typeface="IBM Plex Mono" panose="020B0509050203000203" pitchFamily="49" charset="77"/>
              </a:rPr>
              <a:t>Epoch;</a:t>
            </a:r>
            <a:r>
              <a:rPr lang="ko-KR" altLang="en-US" dirty="0">
                <a:latin typeface="IBM Plex Mono" panose="020B0509050203000203" pitchFamily="49" charset="77"/>
              </a:rPr>
              <a:t> </a:t>
            </a:r>
            <a:endParaRPr lang="en-KR" dirty="0">
              <a:latin typeface="IBM Plex Mono" panose="020B0509050203000203" pitchFamily="49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12786C-2AD3-6A4D-A851-23B5D912EA1C}"/>
              </a:ext>
            </a:extLst>
          </p:cNvPr>
          <p:cNvSpPr txBox="1"/>
          <p:nvPr/>
        </p:nvSpPr>
        <p:spPr>
          <a:xfrm>
            <a:off x="5785841" y="4893275"/>
            <a:ext cx="62002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BM Plex Mono" panose="020B0509050203000203" pitchFamily="49" charset="77"/>
              </a:rPr>
              <a:t>Training Data Fitting(</a:t>
            </a:r>
            <a:r>
              <a:rPr lang="ko-KR" altLang="en-US" dirty="0">
                <a:latin typeface="IBM Plex Mono" panose="020B0509050203000203" pitchFamily="49" charset="77"/>
              </a:rPr>
              <a:t>학습</a:t>
            </a:r>
            <a:r>
              <a:rPr lang="en-US" altLang="ko-KR" dirty="0">
                <a:latin typeface="IBM Plex Mono" panose="020B0509050203000203" pitchFamily="49" charset="77"/>
              </a:rPr>
              <a:t>;</a:t>
            </a:r>
            <a:r>
              <a:rPr lang="ko-KR" altLang="en-US" dirty="0">
                <a:latin typeface="IBM Plex Mono" panose="020B0509050203000203" pitchFamily="49" charset="77"/>
              </a:rPr>
              <a:t> 가중치 업데이트</a:t>
            </a:r>
            <a:r>
              <a:rPr lang="en-US" altLang="ko-KR" dirty="0">
                <a:latin typeface="IBM Plex Mono" panose="020B0509050203000203" pitchFamily="49" charset="77"/>
              </a:rPr>
              <a:t>)</a:t>
            </a:r>
          </a:p>
          <a:p>
            <a:r>
              <a:rPr lang="ko-KR" altLang="en-US" dirty="0">
                <a:latin typeface="IBM Plex Mono" panose="020B0509050203000203" pitchFamily="49" charset="77"/>
              </a:rPr>
              <a:t>이후</a:t>
            </a:r>
            <a:r>
              <a:rPr lang="en-US" altLang="ko-KR" dirty="0">
                <a:latin typeface="IBM Plex Mono" panose="020B0509050203000203" pitchFamily="49" charset="77"/>
              </a:rPr>
              <a:t>,</a:t>
            </a:r>
            <a:r>
              <a:rPr lang="ko-KR" altLang="en-US" dirty="0">
                <a:latin typeface="IBM Plex Mono" panose="020B0509050203000203" pitchFamily="49" charset="77"/>
              </a:rPr>
              <a:t> </a:t>
            </a:r>
            <a:r>
              <a:rPr lang="en-US" altLang="ko-KR" dirty="0">
                <a:latin typeface="IBM Plex Mono" panose="020B0509050203000203" pitchFamily="49" charset="77"/>
              </a:rPr>
              <a:t>Validation Data</a:t>
            </a:r>
            <a:r>
              <a:rPr lang="ko-KR" altLang="en-US" dirty="0">
                <a:latin typeface="IBM Plex Mono" panose="020B0509050203000203" pitchFamily="49" charset="77"/>
              </a:rPr>
              <a:t>로 </a:t>
            </a:r>
            <a:r>
              <a:rPr lang="en-US" altLang="ko-KR" dirty="0">
                <a:latin typeface="IBM Plex Mono" panose="020B0509050203000203" pitchFamily="49" charset="77"/>
              </a:rPr>
              <a:t>evaluation</a:t>
            </a:r>
            <a:r>
              <a:rPr lang="ko-KR" altLang="en-US" dirty="0">
                <a:latin typeface="IBM Plex Mono" panose="020B0509050203000203" pitchFamily="49" charset="77"/>
              </a:rPr>
              <a:t> 만 진행</a:t>
            </a:r>
            <a:endParaRPr lang="en-US" altLang="ko-KR" dirty="0">
              <a:latin typeface="IBM Plex Mono" panose="020B0509050203000203" pitchFamily="49" charset="77"/>
            </a:endParaRPr>
          </a:p>
          <a:p>
            <a:endParaRPr lang="en-US" dirty="0">
              <a:latin typeface="IBM Plex Mono" panose="020B0509050203000203" pitchFamily="49" charset="77"/>
            </a:endParaRPr>
          </a:p>
          <a:p>
            <a:r>
              <a:rPr lang="en-US" dirty="0">
                <a:latin typeface="IBM Plex Mono" panose="020B0509050203000203" pitchFamily="49" charset="77"/>
              </a:rPr>
              <a:t>Epoch </a:t>
            </a:r>
            <a:r>
              <a:rPr lang="ko-KR" altLang="en-US" dirty="0">
                <a:latin typeface="IBM Plex Mono" panose="020B0509050203000203" pitchFamily="49" charset="77"/>
              </a:rPr>
              <a:t>진행 이후</a:t>
            </a:r>
            <a:r>
              <a:rPr lang="en-US" altLang="ko-KR" dirty="0">
                <a:latin typeface="IBM Plex Mono" panose="020B0509050203000203" pitchFamily="49" charset="77"/>
              </a:rPr>
              <a:t>,</a:t>
            </a:r>
            <a:r>
              <a:rPr lang="ko-KR" altLang="en-US" dirty="0">
                <a:latin typeface="IBM Plex Mono" panose="020B0509050203000203" pitchFamily="49" charset="77"/>
              </a:rPr>
              <a:t> </a:t>
            </a:r>
            <a:r>
              <a:rPr lang="en-US" altLang="ko-KR" dirty="0">
                <a:latin typeface="IBM Plex Mono" panose="020B0509050203000203" pitchFamily="49" charset="77"/>
              </a:rPr>
              <a:t>validation loss</a:t>
            </a:r>
            <a:r>
              <a:rPr lang="ko-KR" altLang="en-US" dirty="0">
                <a:latin typeface="IBM Plex Mono" panose="020B0509050203000203" pitchFamily="49" charset="77"/>
              </a:rPr>
              <a:t> 비교해서 모델 결정</a:t>
            </a:r>
            <a:endParaRPr lang="en-KR" dirty="0">
              <a:latin typeface="IBM Plex Mono" panose="020B05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4663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EBE50C-7AC8-8DEF-E5F4-F8A92E0F5788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Mono" panose="020B0509050203000203" pitchFamily="49" charset="77"/>
              </a:rPr>
              <a:t>DNN</a:t>
            </a:r>
            <a:endParaRPr lang="en-KR" dirty="0">
              <a:latin typeface="IBM Plex Mono" panose="020B0509050203000203" pitchFamily="49" charset="77"/>
            </a:endParaRPr>
          </a:p>
        </p:txBody>
      </p:sp>
      <p:pic>
        <p:nvPicPr>
          <p:cNvPr id="8" name="Picture 7" descr="A picture containing wall, indoor, red, dark&#10;&#10;Description automatically generated">
            <a:extLst>
              <a:ext uri="{FF2B5EF4-FFF2-40B4-BE49-F238E27FC236}">
                <a16:creationId xmlns:a16="http://schemas.microsoft.com/office/drawing/2014/main" id="{299E7155-0F1B-1CE1-B451-ED24B9117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57001" y="1799307"/>
            <a:ext cx="5043487" cy="3782615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6ED8F4A-3376-9DD1-9DBD-B2166ECE3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331" y="1168871"/>
            <a:ext cx="5422900" cy="1803400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D2C89FE4-A3F2-2121-756E-A8B110CFA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331" y="3070654"/>
            <a:ext cx="7772400" cy="22568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52E61A-27C2-08B3-3CDC-3AFD250E3DD0}"/>
              </a:ext>
            </a:extLst>
          </p:cNvPr>
          <p:cNvSpPr txBox="1"/>
          <p:nvPr/>
        </p:nvSpPr>
        <p:spPr>
          <a:xfrm>
            <a:off x="4104331" y="853940"/>
            <a:ext cx="306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IBM Plex Mono" panose="020B0509050203000203" pitchFamily="49" charset="77"/>
              </a:rPr>
              <a:t>학교 </a:t>
            </a:r>
            <a:r>
              <a:rPr lang="en-US" altLang="ko-KR" dirty="0">
                <a:latin typeface="IBM Plex Mono" panose="020B0509050203000203" pitchFamily="49" charset="77"/>
              </a:rPr>
              <a:t>PC TF:</a:t>
            </a:r>
            <a:r>
              <a:rPr lang="ko-KR" altLang="en-US" dirty="0">
                <a:latin typeface="IBM Plex Mono" panose="020B0509050203000203" pitchFamily="49" charset="77"/>
              </a:rPr>
              <a:t> </a:t>
            </a:r>
            <a:r>
              <a:rPr lang="en-US" altLang="ko-KR" dirty="0">
                <a:latin typeface="IBM Plex Mono" panose="020B0509050203000203" pitchFamily="49" charset="77"/>
              </a:rPr>
              <a:t>GPU </a:t>
            </a:r>
            <a:r>
              <a:rPr lang="ko-KR" altLang="en-US" dirty="0">
                <a:latin typeface="IBM Plex Mono" panose="020B0509050203000203" pitchFamily="49" charset="77"/>
              </a:rPr>
              <a:t>연결 </a:t>
            </a:r>
            <a:r>
              <a:rPr lang="en-US" altLang="ko-KR" dirty="0">
                <a:latin typeface="IBM Plex Mono" panose="020B0509050203000203" pitchFamily="49" charset="77"/>
              </a:rPr>
              <a:t>X</a:t>
            </a:r>
            <a:endParaRPr lang="en-KR" dirty="0">
              <a:latin typeface="IBM Plex Mono" panose="020B0509050203000203" pitchFamily="49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7EE229-3BFC-B786-A15D-962937242B64}"/>
              </a:ext>
            </a:extLst>
          </p:cNvPr>
          <p:cNvSpPr txBox="1"/>
          <p:nvPr/>
        </p:nvSpPr>
        <p:spPr>
          <a:xfrm>
            <a:off x="4085107" y="5365963"/>
            <a:ext cx="3905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Mono" panose="020B0509050203000203" pitchFamily="49" charset="77"/>
              </a:rPr>
              <a:t>Giovanni PC TF:</a:t>
            </a:r>
          </a:p>
          <a:p>
            <a:r>
              <a:rPr lang="en-US" dirty="0">
                <a:latin typeface="IBM Plex Mono" panose="020B0509050203000203" pitchFamily="49" charset="77"/>
              </a:rPr>
              <a:t>CUDA Nvidia </a:t>
            </a:r>
            <a:r>
              <a:rPr lang="ko-KR" altLang="en-US" dirty="0">
                <a:latin typeface="IBM Plex Mono" panose="020B0509050203000203" pitchFamily="49" charset="77"/>
              </a:rPr>
              <a:t>설치 </a:t>
            </a:r>
            <a:r>
              <a:rPr lang="zh-CN" altLang="en-US" b="0" i="0" u="none" strike="noStrike" dirty="0">
                <a:effectLst/>
                <a:latin typeface="IBM Plex Mono" panose="020B0509050203000203" pitchFamily="49" charset="77"/>
              </a:rPr>
              <a:t>完</a:t>
            </a:r>
            <a:endParaRPr lang="zh-CN" altLang="en-US" b="0" i="0" strike="noStrike" dirty="0">
              <a:effectLst/>
              <a:latin typeface="IBM Plex Mono" panose="020B0509050203000203" pitchFamily="49" charset="77"/>
              <a:ea typeface="Apple SD Gothic Neo" panose="02000300000000000000" pitchFamily="2" charset="-127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58168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3C2A8D-2F38-665B-382D-5B5135A71FBF}"/>
              </a:ext>
            </a:extLst>
          </p:cNvPr>
          <p:cNvSpPr txBox="1"/>
          <p:nvPr/>
        </p:nvSpPr>
        <p:spPr>
          <a:xfrm>
            <a:off x="350108" y="4529614"/>
            <a:ext cx="10511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BM Plex Mono" panose="020B0509050203000203" pitchFamily="49" charset="77"/>
              </a:rPr>
              <a:t>2022-10-16</a:t>
            </a:r>
            <a:r>
              <a:rPr lang="ko-KR" altLang="en-US" dirty="0">
                <a:latin typeface="IBM Plex Mono" panose="020B0509050203000203" pitchFamily="49" charset="77"/>
              </a:rPr>
              <a:t> 정오</a:t>
            </a:r>
            <a:r>
              <a:rPr lang="en-US" altLang="ko-KR" dirty="0">
                <a:latin typeface="IBM Plex Mono" panose="020B0509050203000203" pitchFamily="49" charset="77"/>
              </a:rPr>
              <a:t>;</a:t>
            </a:r>
            <a:r>
              <a:rPr lang="ko-KR" altLang="en-US" dirty="0">
                <a:latin typeface="IBM Plex Mono" panose="020B0509050203000203" pitchFamily="49" charset="77"/>
              </a:rPr>
              <a:t> 오후 </a:t>
            </a:r>
            <a:r>
              <a:rPr lang="en-US" altLang="ko-KR" dirty="0">
                <a:latin typeface="IBM Plex Mono" panose="020B0509050203000203" pitchFamily="49" charset="77"/>
              </a:rPr>
              <a:t>12</a:t>
            </a:r>
            <a:r>
              <a:rPr lang="ko-KR" altLang="en-US" dirty="0">
                <a:latin typeface="IBM Plex Mono" panose="020B0509050203000203" pitchFamily="49" charset="77"/>
              </a:rPr>
              <a:t>시경 학습 시작</a:t>
            </a:r>
            <a:endParaRPr lang="en-US" altLang="ko-KR" dirty="0">
              <a:latin typeface="IBM Plex Mono" panose="020B0509050203000203" pitchFamily="49" charset="77"/>
            </a:endParaRPr>
          </a:p>
          <a:p>
            <a:r>
              <a:rPr lang="en-US" altLang="ko-KR" dirty="0">
                <a:latin typeface="IBM Plex Mono" panose="020B0509050203000203" pitchFamily="49" charset="77"/>
              </a:rPr>
              <a:t>EPOCH</a:t>
            </a:r>
            <a:r>
              <a:rPr lang="ko-KR" altLang="en-US" dirty="0">
                <a:latin typeface="IBM Plex Mono" panose="020B0509050203000203" pitchFamily="49" charset="77"/>
              </a:rPr>
              <a:t> 당 </a:t>
            </a:r>
            <a:r>
              <a:rPr lang="en-US" altLang="ko-KR" dirty="0">
                <a:latin typeface="IBM Plex Mono" panose="020B0509050203000203" pitchFamily="49" charset="77"/>
              </a:rPr>
              <a:t>50</a:t>
            </a:r>
            <a:r>
              <a:rPr lang="ko-KR" altLang="en-US" dirty="0">
                <a:latin typeface="IBM Plex Mono" panose="020B0509050203000203" pitchFamily="49" charset="77"/>
              </a:rPr>
              <a:t>분 정도 소요</a:t>
            </a:r>
            <a:endParaRPr lang="en-US" altLang="ko-KR" dirty="0">
              <a:latin typeface="IBM Plex Mono" panose="020B0509050203000203" pitchFamily="49" charset="77"/>
            </a:endParaRPr>
          </a:p>
          <a:p>
            <a:endParaRPr lang="en-US" altLang="ko-KR" dirty="0">
              <a:latin typeface="IBM Plex Mono" panose="020B0509050203000203" pitchFamily="49" charset="77"/>
            </a:endParaRPr>
          </a:p>
          <a:p>
            <a:r>
              <a:rPr lang="ko-KR" altLang="en-US" dirty="0">
                <a:latin typeface="IBM Plex Mono" panose="020B0509050203000203" pitchFamily="49" charset="77"/>
              </a:rPr>
              <a:t>약 </a:t>
            </a:r>
            <a:r>
              <a:rPr lang="en-US" altLang="ko-KR" dirty="0">
                <a:latin typeface="IBM Plex Mono" panose="020B0509050203000203" pitchFamily="49" charset="77"/>
              </a:rPr>
              <a:t>7</a:t>
            </a:r>
            <a:r>
              <a:rPr lang="ko-KR" altLang="en-US" dirty="0">
                <a:latin typeface="IBM Plex Mono" panose="020B0509050203000203" pitchFamily="49" charset="77"/>
              </a:rPr>
              <a:t>일 정도 소요 예정</a:t>
            </a:r>
            <a:r>
              <a:rPr lang="en-US" altLang="ko-KR" dirty="0">
                <a:latin typeface="IBM Plex Mono" panose="020B0509050203000203" pitchFamily="49" charset="77"/>
              </a:rPr>
              <a:t>&gt;</a:t>
            </a:r>
            <a:r>
              <a:rPr lang="ko-KR" altLang="en-US" dirty="0">
                <a:latin typeface="IBM Plex Mono" panose="020B0509050203000203" pitchFamily="49" charset="77"/>
              </a:rPr>
              <a:t> </a:t>
            </a:r>
            <a:r>
              <a:rPr lang="en-US" altLang="ko-KR" dirty="0">
                <a:latin typeface="IBM Plex Mono" panose="020B0509050203000203" pitchFamily="49" charset="77"/>
              </a:rPr>
              <a:t>EPOCH </a:t>
            </a:r>
            <a:r>
              <a:rPr lang="ko-KR" altLang="en-US" dirty="0">
                <a:latin typeface="IBM Plex Mono" panose="020B0509050203000203" pitchFamily="49" charset="77"/>
              </a:rPr>
              <a:t>한 </a:t>
            </a:r>
            <a:r>
              <a:rPr lang="en-US" altLang="ko-KR" dirty="0">
                <a:latin typeface="IBM Plex Mono" panose="020B0509050203000203" pitchFamily="49" charset="77"/>
              </a:rPr>
              <a:t>50</a:t>
            </a:r>
            <a:r>
              <a:rPr lang="ko-KR" altLang="en-US" dirty="0">
                <a:latin typeface="IBM Plex Mono" panose="020B0509050203000203" pitchFamily="49" charset="77"/>
              </a:rPr>
              <a:t> 정도 학습한 정도를 비교할 수 있을 것으로 예상</a:t>
            </a:r>
            <a:endParaRPr lang="en-US" altLang="ko-KR" dirty="0">
              <a:latin typeface="IBM Plex Mono" panose="020B0509050203000203" pitchFamily="49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8FA26-E49A-95EA-D30B-648A340EB3DF}"/>
              </a:ext>
            </a:extLst>
          </p:cNvPr>
          <p:cNvSpPr txBox="1"/>
          <p:nvPr/>
        </p:nvSpPr>
        <p:spPr>
          <a:xfrm>
            <a:off x="7200385" y="4055995"/>
            <a:ext cx="387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IBM Plex Mono" panose="020B0509050203000203" pitchFamily="49" charset="77"/>
              </a:rPr>
              <a:t>가중치 저장 파일</a:t>
            </a:r>
            <a:r>
              <a:rPr lang="en-US" altLang="ko-KR" b="1" dirty="0">
                <a:latin typeface="IBM Plex Mono" panose="020B0509050203000203" pitchFamily="49" charset="77"/>
              </a:rPr>
              <a:t>;</a:t>
            </a:r>
            <a:r>
              <a:rPr lang="ko-KR" altLang="en-US" b="1" dirty="0">
                <a:latin typeface="IBM Plex Mono" panose="020B0509050203000203" pitchFamily="49" charset="77"/>
              </a:rPr>
              <a:t> </a:t>
            </a:r>
            <a:r>
              <a:rPr lang="en-US" altLang="ko-KR" b="1" dirty="0">
                <a:latin typeface="IBM Plex Mono" panose="020B0509050203000203" pitchFamily="49" charset="77"/>
              </a:rPr>
              <a:t>EPOCH</a:t>
            </a:r>
            <a:r>
              <a:rPr lang="ko-KR" altLang="en-US" b="1" dirty="0">
                <a:latin typeface="IBM Plex Mono" panose="020B0509050203000203" pitchFamily="49" charset="77"/>
              </a:rPr>
              <a:t>당 </a:t>
            </a:r>
            <a:r>
              <a:rPr lang="en-US" altLang="ko-KR" b="1" dirty="0">
                <a:latin typeface="IBM Plex Mono" panose="020B0509050203000203" pitchFamily="49" charset="77"/>
              </a:rPr>
              <a:t>1</a:t>
            </a:r>
            <a:r>
              <a:rPr lang="ko-KR" altLang="en-US" b="1" dirty="0">
                <a:latin typeface="IBM Plex Mono" panose="020B0509050203000203" pitchFamily="49" charset="77"/>
              </a:rPr>
              <a:t>개</a:t>
            </a:r>
            <a:endParaRPr lang="en-US" altLang="ko-KR" b="1" dirty="0">
              <a:latin typeface="IBM Plex Mono" panose="020B0509050203000203" pitchFamily="49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38CF4A-6109-D3C8-DC4D-9E0E26334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273" y="5129778"/>
            <a:ext cx="1612900" cy="4318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858845-C04C-C6E8-14DF-4545FE71D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85" y="958227"/>
            <a:ext cx="6997700" cy="346710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4AB2F94-AD57-E37D-55E7-07E9CE888276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Mono" panose="020B0509050203000203" pitchFamily="49" charset="77"/>
              </a:rPr>
              <a:t>DNN</a:t>
            </a:r>
            <a:endParaRPr lang="en-KR" dirty="0">
              <a:latin typeface="IBM Plex Mono" panose="020B05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9075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4AB2F94-AD57-E37D-55E7-07E9CE888276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Mono" panose="020B0509050203000203" pitchFamily="49" charset="77"/>
              </a:rPr>
              <a:t>DNN</a:t>
            </a:r>
            <a:endParaRPr lang="en-KR" dirty="0">
              <a:latin typeface="IBM Plex Mono" panose="020B0509050203000203" pitchFamily="49" charset="77"/>
            </a:endParaRP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510748DC-9E07-628A-D58D-15928A27A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238250"/>
            <a:ext cx="5842000" cy="4381500"/>
          </a:xfrm>
          <a:prstGeom prst="rect">
            <a:avLst/>
          </a:prstGeom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41047FCB-1C6C-A09B-E934-5BE6B733E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8250"/>
            <a:ext cx="5842000" cy="4381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FC0935-93C8-B913-C2DB-232024076F7C}"/>
              </a:ext>
            </a:extLst>
          </p:cNvPr>
          <p:cNvSpPr txBox="1"/>
          <p:nvPr/>
        </p:nvSpPr>
        <p:spPr>
          <a:xfrm>
            <a:off x="4343400" y="5619750"/>
            <a:ext cx="484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EPOCH 18 2022-10-17 </a:t>
            </a:r>
            <a:r>
              <a:rPr lang="ko-KR" altLang="en-US" dirty="0"/>
              <a:t>오전 </a:t>
            </a:r>
            <a:r>
              <a:rPr lang="en-US" altLang="ko-KR" dirty="0"/>
              <a:t>8</a:t>
            </a:r>
            <a:r>
              <a:rPr lang="ko-KR" altLang="en-US" dirty="0"/>
              <a:t>시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56433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5AA5F7-ED67-AB3D-4B4A-52271BFF36CA}"/>
              </a:ext>
            </a:extLst>
          </p:cNvPr>
          <p:cNvSpPr txBox="1"/>
          <p:nvPr/>
        </p:nvSpPr>
        <p:spPr>
          <a:xfrm>
            <a:off x="1260390" y="1094435"/>
            <a:ext cx="9971903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IBM Plex Mono" panose="020B0509050203000203" pitchFamily="49" charset="77"/>
              </a:rPr>
              <a:t>앞으로 해야 할 일</a:t>
            </a:r>
            <a:endParaRPr lang="en-US" altLang="ko-KR" sz="2500" b="1" dirty="0">
              <a:latin typeface="IBM Plex Mono" panose="020B0509050203000203" pitchFamily="49" charset="77"/>
            </a:endParaRPr>
          </a:p>
          <a:p>
            <a:endParaRPr lang="en-US" altLang="ko-KR" dirty="0">
              <a:latin typeface="IBM Plex Mono" panose="020B0509050203000203" pitchFamily="49" charset="7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IBM Plex Mono" panose="020B0509050203000203" pitchFamily="49" charset="77"/>
              </a:rPr>
              <a:t>남은 학습데이터 </a:t>
            </a:r>
            <a:r>
              <a:rPr lang="en-US" altLang="ko-KR" dirty="0">
                <a:latin typeface="IBM Plex Mono" panose="020B0509050203000203" pitchFamily="49" charset="77"/>
              </a:rPr>
              <a:t>3</a:t>
            </a:r>
            <a:r>
              <a:rPr lang="ko-KR" altLang="en-US" dirty="0">
                <a:latin typeface="IBM Plex Mono" panose="020B0509050203000203" pitchFamily="49" charset="77"/>
              </a:rPr>
              <a:t>만개 만들기</a:t>
            </a:r>
            <a:endParaRPr lang="en-US" altLang="ko-KR" dirty="0">
              <a:latin typeface="IBM Plex Mono" panose="020B0509050203000203" pitchFamily="49" charset="7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IBM Plex Mono" panose="020B0509050203000203" pitchFamily="49" charset="77"/>
              </a:rPr>
              <a:t>학습 시킨 모델 확인하기 </a:t>
            </a:r>
            <a:r>
              <a:rPr lang="en-US" altLang="ko-KR" dirty="0">
                <a:latin typeface="IBM Plex Mono" panose="020B0509050203000203" pitchFamily="49" charset="77"/>
              </a:rPr>
              <a:t>(validation</a:t>
            </a:r>
            <a:r>
              <a:rPr lang="ko-KR" altLang="en-US" dirty="0">
                <a:latin typeface="IBM Plex Mono" panose="020B0509050203000203" pitchFamily="49" charset="77"/>
              </a:rPr>
              <a:t> </a:t>
            </a:r>
            <a:r>
              <a:rPr lang="en-US" altLang="ko-KR" dirty="0">
                <a:latin typeface="IBM Plex Mono" panose="020B0509050203000203" pitchFamily="49" charset="77"/>
              </a:rPr>
              <a:t>loss</a:t>
            </a:r>
            <a:r>
              <a:rPr lang="ko-KR" altLang="en-US" dirty="0">
                <a:latin typeface="IBM Plex Mono" panose="020B0509050203000203" pitchFamily="49" charset="77"/>
              </a:rPr>
              <a:t>가 적절하게 줄었을 경우 사용</a:t>
            </a:r>
            <a:r>
              <a:rPr lang="en-US" altLang="ko-KR" dirty="0">
                <a:latin typeface="IBM Plex Mono" panose="020B0509050203000203" pitchFamily="49" charset="77"/>
              </a:rPr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>
              <a:latin typeface="IBM Plex Mono" panose="020B0509050203000203" pitchFamily="49" charset="7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IBM Plex Mono" panose="020B0509050203000203" pitchFamily="49" charset="77"/>
              </a:rPr>
              <a:t>평가 데이터 몇 개 준비하기</a:t>
            </a:r>
            <a:r>
              <a:rPr lang="en-US" altLang="ko-KR" dirty="0">
                <a:latin typeface="IBM Plex Mono" panose="020B0509050203000203" pitchFamily="49" charset="77"/>
              </a:rPr>
              <a:t>!</a:t>
            </a:r>
          </a:p>
          <a:p>
            <a:r>
              <a:rPr lang="ko-KR" altLang="en-US" dirty="0">
                <a:latin typeface="IBM Plex Mono" panose="020B0509050203000203" pitchFamily="49" charset="77"/>
              </a:rPr>
              <a:t> </a:t>
            </a:r>
            <a:r>
              <a:rPr lang="en-US" altLang="ko-KR" dirty="0">
                <a:latin typeface="IBM Plex Mono" panose="020B0509050203000203" pitchFamily="49" charset="77"/>
              </a:rPr>
              <a:t>(</a:t>
            </a:r>
            <a:r>
              <a:rPr lang="ko-KR" altLang="en-US" dirty="0">
                <a:latin typeface="IBM Plex Mono" panose="020B0509050203000203" pitchFamily="49" charset="77"/>
              </a:rPr>
              <a:t> 모델 학습과 </a:t>
            </a:r>
            <a:r>
              <a:rPr lang="en-US" altLang="ko-KR" dirty="0">
                <a:latin typeface="IBM Plex Mono" panose="020B0509050203000203" pitchFamily="49" charset="77"/>
              </a:rPr>
              <a:t>validation</a:t>
            </a:r>
            <a:r>
              <a:rPr lang="ko-KR" altLang="en-US" dirty="0">
                <a:latin typeface="IBM Plex Mono" panose="020B0509050203000203" pitchFamily="49" charset="77"/>
              </a:rPr>
              <a:t>에 사용한 모든 데이터는 </a:t>
            </a:r>
            <a:r>
              <a:rPr lang="en-US" altLang="ko-KR" dirty="0">
                <a:latin typeface="IBM Plex Mono" panose="020B0509050203000203" pitchFamily="49" charset="77"/>
              </a:rPr>
              <a:t>Sessa </a:t>
            </a:r>
            <a:r>
              <a:rPr lang="ko-KR" altLang="en-US" dirty="0">
                <a:latin typeface="IBM Plex Mono" panose="020B0509050203000203" pitchFamily="49" charset="77"/>
              </a:rPr>
              <a:t>데이터임 </a:t>
            </a:r>
            <a:r>
              <a:rPr lang="en-US" altLang="ko-KR" dirty="0">
                <a:latin typeface="IBM Plex Mono" panose="020B0509050203000203" pitchFamily="49" charset="77"/>
              </a:rPr>
              <a:t>)</a:t>
            </a:r>
          </a:p>
          <a:p>
            <a:pPr marL="285750" indent="-285750">
              <a:buFont typeface="Symbol" pitchFamily="2" charset="2"/>
              <a:buChar char="Þ"/>
            </a:pPr>
            <a:r>
              <a:rPr lang="ko-KR" altLang="en-US" dirty="0">
                <a:latin typeface="IBM Plex Mono" panose="020B0509050203000203" pitchFamily="49" charset="77"/>
              </a:rPr>
              <a:t>실제 데이터를 적절하게 판별하지 못할 경우</a:t>
            </a:r>
            <a:r>
              <a:rPr lang="en-US" altLang="ko-KR" dirty="0">
                <a:latin typeface="IBM Plex Mono" panose="020B0509050203000203" pitchFamily="49" charset="77"/>
              </a:rPr>
              <a:t>,</a:t>
            </a:r>
            <a:r>
              <a:rPr lang="ko-KR" altLang="en-US" dirty="0">
                <a:latin typeface="IBM Plex Mono" panose="020B0509050203000203" pitchFamily="49" charset="77"/>
              </a:rPr>
              <a:t> 논문처럼 적절하게 학습데이터를      변화시켜서 다시 학습시켜야 함</a:t>
            </a:r>
            <a:r>
              <a:rPr lang="en-US" altLang="ko-KR" dirty="0">
                <a:latin typeface="IBM Plex Mono" panose="020B0509050203000203" pitchFamily="49" charset="77"/>
              </a:rPr>
              <a:t>!</a:t>
            </a:r>
          </a:p>
          <a:p>
            <a:pPr marL="285750" indent="-285750">
              <a:buFont typeface="Symbol" pitchFamily="2" charset="2"/>
              <a:buChar char="Þ"/>
            </a:pPr>
            <a:endParaRPr lang="en-US" altLang="ko-KR" dirty="0">
              <a:latin typeface="IBM Plex Mono" panose="020B0509050203000203" pitchFamily="49" charset="77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latin typeface="IBM Plex Mono" panose="020B0509050203000203" pitchFamily="49" charset="77"/>
              </a:rPr>
              <a:t>평가 데이터 학습된 모델에 입력시킬 인터페이스 만들기</a:t>
            </a:r>
            <a:r>
              <a:rPr lang="en-US" altLang="ko-KR" dirty="0">
                <a:latin typeface="IBM Plex Mono" panose="020B0509050203000203" pitchFamily="49" charset="77"/>
              </a:rPr>
              <a:t>(</a:t>
            </a:r>
            <a:r>
              <a:rPr lang="ko-KR" altLang="en-US" dirty="0">
                <a:latin typeface="IBM Plex Mono" panose="020B0509050203000203" pitchFamily="49" charset="77"/>
              </a:rPr>
              <a:t> 양식 결정</a:t>
            </a:r>
            <a:r>
              <a:rPr lang="en-US" altLang="ko-KR" dirty="0">
                <a:latin typeface="IBM Plex Mono" panose="020B0509050203000203" pitchFamily="49" charset="77"/>
              </a:rPr>
              <a:t>!</a:t>
            </a:r>
            <a:r>
              <a:rPr lang="ko-KR" altLang="en-US" dirty="0">
                <a:latin typeface="IBM Plex Mono" panose="020B0509050203000203" pitchFamily="49" charset="77"/>
              </a:rPr>
              <a:t> </a:t>
            </a:r>
            <a:r>
              <a:rPr lang="en-US" altLang="ko-KR" dirty="0">
                <a:latin typeface="IBM Plex Mono" panose="020B0509050203000203" pitchFamily="49" charset="77"/>
              </a:rPr>
              <a:t>)</a:t>
            </a:r>
          </a:p>
          <a:p>
            <a:r>
              <a:rPr lang="en-US" altLang="ko-KR" dirty="0">
                <a:latin typeface="IBM Plex Mono" panose="020B0509050203000203" pitchFamily="49" charset="77"/>
              </a:rPr>
              <a:t>( x: 2000x1 [4.000000e+02, 1.485470e+03], y: [0, 1] normalized 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71BB91B-2E05-CB9E-B359-3388173834A7}"/>
              </a:ext>
            </a:extLst>
          </p:cNvPr>
          <p:cNvSpPr/>
          <p:nvPr/>
        </p:nvSpPr>
        <p:spPr>
          <a:xfrm>
            <a:off x="-60133" y="45730"/>
            <a:ext cx="2286000" cy="80821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IBM Plex Mono" panose="020B0509050203000203" pitchFamily="49" charset="77"/>
              </a:rPr>
              <a:t>DNN</a:t>
            </a:r>
            <a:endParaRPr lang="en-KR" dirty="0">
              <a:latin typeface="IBM Plex Mono" panose="020B0509050203000203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2908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295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IBM Plex Mono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최정훈</dc:creator>
  <cp:lastModifiedBy>최정훈</cp:lastModifiedBy>
  <cp:revision>19</cp:revision>
  <dcterms:created xsi:type="dcterms:W3CDTF">2022-09-19T10:48:09Z</dcterms:created>
  <dcterms:modified xsi:type="dcterms:W3CDTF">2022-10-17T00:04:14Z</dcterms:modified>
</cp:coreProperties>
</file>