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78" r:id="rId3"/>
    <p:sldId id="280" r:id="rId4"/>
    <p:sldId id="279" r:id="rId5"/>
    <p:sldId id="281" r:id="rId6"/>
    <p:sldId id="286" r:id="rId7"/>
    <p:sldId id="282" r:id="rId8"/>
    <p:sldId id="284" r:id="rId9"/>
    <p:sldId id="283" r:id="rId10"/>
    <p:sldId id="285" r:id="rId11"/>
    <p:sldId id="287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D2"/>
    <a:srgbClr val="881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5690"/>
  </p:normalViewPr>
  <p:slideViewPr>
    <p:cSldViewPr snapToGrid="0">
      <p:cViewPr varScale="1">
        <p:scale>
          <a:sx n="105" d="100"/>
          <a:sy n="105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2:24:42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16383,'93'0'0,"0"0"0,-22 0 0,0 0 0,3 0 0,7 0 0,2 0 0,0 0 0,4 0 0,1 0 0,0 0 0,2 0 0,2 0 0,-2 0 0,-5 0 0,-1 0 0,-1 0 0,-5 0 0,-1 0 0,-1 0 0,-6 0 0,0 0 0,-3 0 0,21 0 0,-3 0 0,-10 1 0,-2-1 0,-8 1 0,-3 1 0,-5 0 0,-3 1 0,44 5 0,-13 0 0,-13-3 0,-13-3 0,-9 0 0,-5 1 0,1 2 0,4 2 0,-3 1 0,-6-1 0,-4 0 0,-5-2 0,0-1 0,4 3 0,4-2 0,4-1 0,5-2 0,0-1 0,-1 2 0,-3-1 0,-4 1 0,-2-2 0,-2-1 0,-2 0 0,0 0 0,-3 0 0,-2 0 0,2 0 0,0 0 0,4 0 0,1 0 0,0 0 0,1 0 0,-1 0 0,0-2 0,-1-1 0,-3 1 0,-3-3 0,-5 1 0,-3-3 0,-4-1 0,-4 2 0,-2 1 0,4 0 0,-2 2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07:50:53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24 16383,'37'0'0,"-5"0"0,-25 0 0,5 0 0,6 0 0,-4 0 0,7 0 0,-9 0 0,4 0 0,9-4 0,-10 3 0,78-2 0,-68 3 0,54 0 0,1 0 0,-49 0 0,54 0 0,3 0 0,-48 0 0,43 0 0,1 0 0,-45 0 0,24-2 0,-3 0 0,-36 1 0,49-6 0,-59 7 0,31-4 0,-34 4 0,20 0 0,-20 0 0,24 0 0,-24 0 0,41 4 0,-34-4 0,52 4 0,-50-4 0,56 0 0,-60 0 0,60 0 0,-57 0 0,55 0 0,-52 0 0,51 0 0,-50 3 0,61 5 0,-63-3 0,38 5 0,-49-9 0,12 6 0,-10-6 0,6 2 0,-1-3 0,35 4 0,-28-4 0,43 4 0,-51-4 0,29 3 0,-33-2 0,30 6 0,-30-3 0,23 0 0,-25 0 0,21-4 0,-19 0 0,12 0 0,-12 0 0,4 0 0,2 7 0,-5-6 0,5 6 0,4 0 0,-7-5 0,26 8 0,-28-9 0,26 6 0,-29-7 0,15 4 0,-13-4 0,4 0 0,2 0 0,-6 0 0,7 0 0,0 0 0,-3 0 0,13-4 0,-14 4 0,9-4 0,-12 4 0,4 0 0,2-3 0,-5 2 0,5-3 0,-6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ACD8-FC09-0943-9507-F7AB31A6C856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0D184-170D-224C-971C-ED60B6F949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423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0D184-170D-224C-971C-ED60B6F94942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017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0D184-170D-224C-971C-ED60B6F94942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981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0D184-170D-224C-971C-ED60B6F94942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217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0D184-170D-224C-971C-ED60B6F94942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318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0D184-170D-224C-971C-ED60B6F94942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057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0D184-170D-224C-971C-ED60B6F94942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944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0D184-170D-224C-971C-ED60B6F94942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2430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0D184-170D-224C-971C-ED60B6F94942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2987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0D184-170D-224C-971C-ED60B6F94942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652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AF06-F55D-D9AF-98AA-85BD060D9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0A56-EBC9-6F6D-C78F-5E54544BA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00DB-30AD-E140-2695-5146E4F0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1687-2612-9B51-B61F-FA6DE75B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BF1F-6108-622F-F9A4-95469234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089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6EB-5DD3-9409-60EC-5AF7328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8E4FB-741D-0C17-6079-BF2A0061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7CB5-06C8-E975-C3E4-CFF2529E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5A78-4286-AF3F-447B-4B72E1C8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5FCF-612B-3363-C6FE-59A248EB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9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31F49-C29F-5147-D3AD-C28C55A6F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1C2CB-0CA4-2E3C-D7D6-884E51EEA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6861-B65D-6AE5-E144-B8928FAE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5856-BCCC-AA9B-9FA5-A1792FD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8A6F-B004-EFC3-0F15-A5EB249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66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789-1409-B70F-B572-6363588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9042-D249-5B81-DB77-D434C6DE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5CD0-442F-2BBA-BC57-B8E40F95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91F9-D9D3-4D00-18E5-6ED86128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6CC9-FD2E-3516-D1A3-8AB964F7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479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F08E-8DD6-1BFB-B27C-6CBB76C3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B1A0-0FB9-D2F2-BD79-EB96649A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7107-B167-CB45-A066-9774AD29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7315-C237-8EC4-A91C-4BA5B5DF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9C9A-CE61-BE39-43D8-DF56A68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982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BF7-F1D1-E19A-EE07-AEB675E0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3260-8C5F-1FD8-D37E-D313C68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78623-37E0-FDD1-EAEF-E0B8368D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F4D50-DF89-C10D-5133-8E19AD1B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97413-AD03-4E1D-8E44-AD0C2923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DCB6-7B84-31B7-1331-8F26473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CB72-41B0-DF3C-ABC1-3F6F6017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FA30-0709-62A2-8521-9B78C508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5328-2EFB-2756-8C4E-E8122BBA5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CA7CF-9319-BDE9-CCE4-CB23DB42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0999B-EC95-F54B-454C-C7EB5DFCB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B60BD-4904-DED6-EFB5-B62F6FFE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59942-EBD9-324E-2511-EB4CD808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CC291-1657-0932-8271-4D106AE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49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C70E-8253-341F-639A-3FB26489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A735-9DDA-8066-2759-68B23CA0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70CB6-72A3-9A52-55CA-A29336B6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873F7-140C-BE68-8A6C-487EAAEC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78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2A2A-EE9D-C8CE-1F9A-66C7D88F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A3789-29E9-7D4F-9E65-892B2379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5B087-7FD9-4E84-CA10-82762EF1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724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A875-E06F-26BF-70E4-F974FB15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81BE-7309-8541-5D2C-7953F372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1802-8D4E-DB40-6EF3-5287F45F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9CBE-958E-71CE-0FFA-071EABB2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8253-E0FB-6E8F-C3E7-D613A291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A8B1-E75B-AAFE-F63E-3C16A78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19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9159-BD7D-8A7C-28DA-29173CFE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1327D-9674-92EA-2947-9D91242F8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7488B-0395-49CC-646C-61969A84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16AF-6D35-8762-BC89-853E5455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5008F-72D9-5C0E-7A15-0FE50422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206D-6CDC-C454-93FB-F7C1240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58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7EE52-4091-8495-D4AA-AF8DC4DF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CFA7D-C275-CFE9-5D23-65C7A833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D67B-637A-4DD5-9117-4C44796C3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CF88-39EC-8C4E-818F-137F2FDE2BBF}" type="datetimeFigureOut">
              <a:rPr lang="en-KR" smtClean="0"/>
              <a:t>2022/11/22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88AF-150A-D48F-BE55-150F8E330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3C55-E200-1887-3F1E-3A57DF8DE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22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38/r9ht3h492d9_vhmntvyxpbzr0000gn/T/com.microsoft.Word/WebArchiveCopyPasteTempFiles/%25EA%25B2%25BD%25ED%259D%25AC%25EB%258C%2580%25ED%2595%2599%25EA%25B5%2590%252B%25EB%25A1%259C%25EA%25B3%25A0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63.180.10.107/" TargetMode="Externa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95354-0C09-9E11-D3DF-8E314B1F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364" y="3208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1025" name="Picture 1" descr="DOMAWE.net: 경희대학교 로고 벡터">
            <a:extLst>
              <a:ext uri="{FF2B5EF4-FFF2-40B4-BE49-F238E27FC236}">
                <a16:creationId xmlns:a16="http://schemas.microsoft.com/office/drawing/2014/main" id="{F7F47C46-48D1-DD4A-7411-BDC9BFAC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76" y="3049949"/>
            <a:ext cx="3125724" cy="23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9070" y="2300278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11</a:t>
            </a:r>
            <a:r>
              <a:rPr lang="ko-KR" altLang="en-US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월 </a:t>
            </a:r>
            <a:r>
              <a:rPr lang="en-US" altLang="ko-KR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21</a:t>
            </a:r>
            <a:r>
              <a:rPr lang="ko-KR" altLang="en-US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일 </a:t>
            </a:r>
            <a:r>
              <a:rPr lang="en-US" altLang="ko-KR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Lab Meeting</a:t>
            </a:r>
            <a:endParaRPr lang="ko-KR" altLang="en-US" sz="4000" i="1" dirty="0">
              <a:solidFill>
                <a:srgbClr val="35DBA1"/>
              </a:solidFill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9070" y="541656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KHU </a:t>
            </a:r>
            <a:r>
              <a:rPr lang="en-US" altLang="ko-KR" sz="20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spondlab</a:t>
            </a:r>
            <a:endParaRPr lang="ko-KR" altLang="en-US" sz="20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9070" y="5753850"/>
            <a:ext cx="749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학부</a:t>
            </a:r>
            <a:r>
              <a:rPr lang="en-US" altLang="ko-KR" sz="16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)</a:t>
            </a:r>
            <a:r>
              <a:rPr lang="ko-KR" altLang="en-US" sz="16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최 정 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3375D-80EE-4E4A-B04A-A55CC7FC47D9}"/>
              </a:ext>
            </a:extLst>
          </p:cNvPr>
          <p:cNvSpPr txBox="1"/>
          <p:nvPr/>
        </p:nvSpPr>
        <p:spPr>
          <a:xfrm>
            <a:off x="100208" y="184666"/>
            <a:ext cx="62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solidFill>
                  <a:srgbClr val="35DBA1"/>
                </a:solidFill>
                <a:latin typeface="IBM Plex Mono" panose="020B0509050203000203" pitchFamily="49" charset="77"/>
              </a:rPr>
              <a:t>XPS Analyzer</a:t>
            </a:r>
          </a:p>
        </p:txBody>
      </p:sp>
    </p:spTree>
    <p:extLst>
      <p:ext uri="{BB962C8B-B14F-4D97-AF65-F5344CB8AC3E}">
        <p14:creationId xmlns:p14="http://schemas.microsoft.com/office/powerpoint/2010/main" val="30515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5E11BB-C912-2C40-1085-2BF85B0A2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" y="1012966"/>
            <a:ext cx="11201328" cy="5427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B864B-96D0-DF04-4B4F-5F366985E3A1}"/>
              </a:ext>
            </a:extLst>
          </p:cNvPr>
          <p:cNvSpPr txBox="1"/>
          <p:nvPr/>
        </p:nvSpPr>
        <p:spPr>
          <a:xfrm>
            <a:off x="2247566" y="249780"/>
            <a:ext cx="716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XPS_weights_11.h5</a:t>
            </a:r>
          </a:p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Validation </a:t>
            </a:r>
            <a:r>
              <a:rPr lang="ko-KR" altLang="en-US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354684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EFEEB-3F52-66A7-846E-97C9D8B495F1}"/>
              </a:ext>
            </a:extLst>
          </p:cNvPr>
          <p:cNvSpPr txBox="1"/>
          <p:nvPr/>
        </p:nvSpPr>
        <p:spPr>
          <a:xfrm>
            <a:off x="489832" y="1042370"/>
            <a:ext cx="28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결론 및 해야 할 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B077E2-4A0F-49D1-048B-2C351C7BB8DA}"/>
                  </a:ext>
                </a:extLst>
              </p:cNvPr>
              <p:cNvSpPr txBox="1"/>
              <p:nvPr/>
            </p:nvSpPr>
            <p:spPr>
              <a:xfrm>
                <a:off x="85376" y="1838174"/>
                <a:ext cx="1248457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IBM Plex Mono" panose="020B0509050203000203" pitchFamily="49" charset="77"/>
                  </a:rPr>
                  <a:t>컴퓨터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(</a:t>
                </a:r>
                <a:r>
                  <a:rPr lang="en-US" altLang="ko-KR" dirty="0" err="1">
                    <a:latin typeface="IBM Plex Mono" panose="020B0509050203000203" pitchFamily="49" charset="77"/>
                  </a:rPr>
                  <a:t>Physcom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) GUI 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환경 다시 살리고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,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 데이터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10k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개 마저 생성하기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:endParaRPr lang="en-US" altLang="ko-KR" dirty="0">
                  <a:latin typeface="IBM Plex Mono" panose="020B0509050203000203" pitchFamily="49" charset="77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𝑣𝑎𝑙𝑖𝑑𝑎𝑡𝑖𝑜𝑛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𝑙𝑜𝑠𝑠</m:t>
                    </m:r>
                  </m:oMath>
                </a14:m>
                <a:r>
                  <a:rPr lang="en-US" altLang="ko-KR" dirty="0">
                    <a:latin typeface="IBM Plex Mono" panose="020B0509050203000203" pitchFamily="49" charset="77"/>
                  </a:rPr>
                  <a:t> 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괜찮은 경우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)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{</a:t>
                </a: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	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동일한 모델과 파라미터로 데이터 개수만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10k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로 해서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Validation loss 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증가할 때까지 학습 시키기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	experience data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에 대해서 적용할 수 있는 변환 코드 생성하기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	experience data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에서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validation data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에 비해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Loss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가 심하게 커질 경우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,</a:t>
                </a: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		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학습데이터를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experience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에 맞도록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GENERATOR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 코드를 수정하고 다시 생성해야 함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!</a:t>
                </a: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	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r>
                  <a:rPr lang="en-US" altLang="ko-KR" dirty="0">
                    <a:latin typeface="IBM Plex Mono" panose="020B0509050203000203" pitchFamily="49" charset="77"/>
                  </a:rPr>
                  <a:t> {</a:t>
                </a: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	Parameter 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수정해서 다시 학습 시키기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..</a:t>
                </a: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	</a:t>
                </a: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	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생성시킨 데이터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random shift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 값을 조절해야 할 듯 함</a:t>
                </a:r>
                <a:endParaRPr lang="en-US" altLang="ko-KR" dirty="0">
                  <a:latin typeface="IBM Plex Mono" panose="020B0509050203000203" pitchFamily="49" charset="7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B077E2-4A0F-49D1-048B-2C351C7B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" y="1838174"/>
                <a:ext cx="12484576" cy="3416320"/>
              </a:xfrm>
              <a:prstGeom prst="rect">
                <a:avLst/>
              </a:prstGeom>
              <a:blipFill>
                <a:blip r:embed="rId2"/>
                <a:stretch>
                  <a:fillRect l="-407" t="-1111" b="-222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94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SYSTEM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EFEEB-3F52-66A7-846E-97C9D8B495F1}"/>
              </a:ext>
            </a:extLst>
          </p:cNvPr>
          <p:cNvSpPr txBox="1"/>
          <p:nvPr/>
        </p:nvSpPr>
        <p:spPr>
          <a:xfrm>
            <a:off x="2247566" y="249780"/>
            <a:ext cx="716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Computer </a:t>
            </a:r>
            <a:r>
              <a:rPr lang="ko-KR" altLang="en-US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위치 변경 및 </a:t>
            </a:r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GPU </a:t>
            </a:r>
            <a:r>
              <a:rPr lang="ko-KR" altLang="en-US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연결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30710-D88F-D35D-AC3A-299E1B47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8" y="919478"/>
            <a:ext cx="7772400" cy="2593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A9BE25-1B5F-D6C6-87D8-9CCC13750681}"/>
                  </a:ext>
                </a:extLst>
              </p14:cNvPr>
              <p14:cNvContentPartPr/>
              <p14:nvPr/>
            </p14:nvContentPartPr>
            <p14:xfrm>
              <a:off x="139148" y="2152771"/>
              <a:ext cx="1515960" cy="3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A9BE25-1B5F-D6C6-87D8-9CCC137506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35" y="2045762"/>
                <a:ext cx="1623626" cy="25254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DD9A6D0-F989-D3D7-68F6-EA7F5A629CD8}"/>
              </a:ext>
            </a:extLst>
          </p:cNvPr>
          <p:cNvSpPr txBox="1"/>
          <p:nvPr/>
        </p:nvSpPr>
        <p:spPr>
          <a:xfrm>
            <a:off x="7911548" y="948352"/>
            <a:ext cx="2681743" cy="12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  <a:hlinkClick r:id="rId6"/>
              </a:rPr>
              <a:t>http://163.180.10.107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./</a:t>
            </a:r>
            <a:r>
              <a:rPr lang="en-US" altLang="ko-KR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server.sh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PASSWORD &lt;ENTER&gt;</a:t>
            </a:r>
          </a:p>
          <a:p>
            <a:pPr algn="just"/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~$ </a:t>
            </a:r>
            <a:r>
              <a:rPr lang="en-US" altLang="ko-KR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conda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activate </a:t>
            </a:r>
            <a:r>
              <a:rPr lang="en-US" altLang="ko-KR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tf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DA417-314B-F326-0070-4802F2716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48" y="3896928"/>
            <a:ext cx="7772400" cy="552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BF9BA-9A47-2631-896E-E75177069F09}"/>
              </a:ext>
            </a:extLst>
          </p:cNvPr>
          <p:cNvSpPr txBox="1"/>
          <p:nvPr/>
        </p:nvSpPr>
        <p:spPr>
          <a:xfrm>
            <a:off x="0" y="4641885"/>
            <a:ext cx="10014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11/14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chrome-remote-desktop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을 설치하다가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,</a:t>
            </a:r>
          </a:p>
          <a:p>
            <a:pPr algn="just"/>
            <a:r>
              <a:rPr lang="en-US" altLang="ko-KR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serverX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(X window)</a:t>
            </a:r>
            <a:r>
              <a:rPr lang="ko-KR" altLang="en-US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를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잘못 건드려서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GUI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환경이 날라가 버렸습니다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...</a:t>
            </a:r>
          </a:p>
          <a:p>
            <a:pPr algn="just"/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  <a:p>
            <a:pPr algn="just"/>
            <a:r>
              <a:rPr lang="en-US" altLang="ko-KR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serverX</a:t>
            </a:r>
            <a:r>
              <a:rPr lang="ko-KR" altLang="en-US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를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재설치 시도해봤는데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,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chrome-remote-desktop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을 설치할 때 설정파일이 변경 되었는지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  <a:p>
            <a:pPr algn="just"/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아직 복구를 못했음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...</a:t>
            </a:r>
          </a:p>
          <a:p>
            <a:pPr algn="just"/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  <a:p>
            <a:pPr algn="just"/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원래는 데이터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100k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개를 만들고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DNN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학습을 진행하면서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,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파라미터를 찾아 </a:t>
            </a:r>
            <a:r>
              <a:rPr lang="ko-KR" altLang="en-US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볼려고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했으나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GUI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없이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Sessa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동작하지 않아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일단은 학습을 진행하였음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78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EFEEB-3F52-66A7-846E-97C9D8B495F1}"/>
              </a:ext>
            </a:extLst>
          </p:cNvPr>
          <p:cNvSpPr txBox="1"/>
          <p:nvPr/>
        </p:nvSpPr>
        <p:spPr>
          <a:xfrm>
            <a:off x="2247566" y="249780"/>
            <a:ext cx="716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DNN </a:t>
            </a:r>
            <a:r>
              <a:rPr lang="ko-KR" altLang="en-US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모델 가지고 있는 데이터로 학습 시키기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ABAD8-A467-067F-E9C2-402E59C1F0DD}"/>
              </a:ext>
            </a:extLst>
          </p:cNvPr>
          <p:cNvSpPr txBox="1"/>
          <p:nvPr/>
        </p:nvSpPr>
        <p:spPr>
          <a:xfrm>
            <a:off x="95130" y="1094718"/>
            <a:ext cx="10014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Physcom</a:t>
            </a:r>
            <a:r>
              <a:rPr lang="en-US" altLang="ko-KR" dirty="0">
                <a:latin typeface="IBM Plex Mono" panose="020B0509050203000203" pitchFamily="49" charset="77"/>
                <a:ea typeface="나눔스퀘어_ac ExtraBold" panose="020B0600000101010101" pitchFamily="50" charset="-127"/>
                <a:sym typeface="Wingdings" pitchFamily="2" charset="2"/>
              </a:rPr>
              <a:t> :: </a:t>
            </a:r>
            <a:r>
              <a:rPr lang="en-US" altLang="ko-KR" dirty="0" err="1">
                <a:latin typeface="IBM Plex Mono" panose="020B0509050203000203" pitchFamily="49" charset="77"/>
                <a:ea typeface="나눔스퀘어_ac ExtraBold" panose="020B0600000101010101" pitchFamily="50" charset="-127"/>
                <a:sym typeface="Wingdings" pitchFamily="2" charset="2"/>
              </a:rPr>
              <a:t>Jupyter</a:t>
            </a:r>
            <a:r>
              <a:rPr lang="en-US" altLang="ko-KR" dirty="0">
                <a:latin typeface="IBM Plex Mono" panose="020B0509050203000203" pitchFamily="49" charset="77"/>
                <a:ea typeface="나눔스퀘어_ac ExtraBold" panose="020B0600000101010101" pitchFamily="50" charset="-127"/>
                <a:sym typeface="Wingdings" pitchFamily="2" charset="2"/>
              </a:rPr>
              <a:t> Linux Computer</a:t>
            </a:r>
          </a:p>
          <a:p>
            <a:pPr algn="just"/>
            <a:endParaRPr lang="en-US" altLang="ko-KR" dirty="0">
              <a:latin typeface="IBM Plex Mono" panose="020B0509050203000203" pitchFamily="49" charset="77"/>
              <a:ea typeface="나눔스퀘어_ac ExtraBold" panose="020B0600000101010101" pitchFamily="50" charset="-127"/>
              <a:sym typeface="Wingdings" pitchFamily="2" charset="2"/>
            </a:endParaRPr>
          </a:p>
          <a:p>
            <a:pPr algn="just"/>
            <a:r>
              <a:rPr lang="ko-KR" altLang="en-US" dirty="0">
                <a:latin typeface="IBM Plex Mono" panose="020B0509050203000203" pitchFamily="49" charset="77"/>
                <a:ea typeface="나눔스퀘어_ac ExtraBold" panose="020B0600000101010101" pitchFamily="50" charset="-127"/>
                <a:sym typeface="Wingdings" pitchFamily="2" charset="2"/>
              </a:rPr>
              <a:t>이전에 </a:t>
            </a:r>
            <a:r>
              <a:rPr lang="en-US" altLang="ko-KR" dirty="0" err="1">
                <a:latin typeface="IBM Plex Mono" panose="020B0509050203000203" pitchFamily="49" charset="77"/>
                <a:ea typeface="나눔스퀘어_ac ExtraBold" panose="020B0600000101010101" pitchFamily="50" charset="-127"/>
                <a:sym typeface="Wingdings" pitchFamily="2" charset="2"/>
              </a:rPr>
              <a:t>Physcom</a:t>
            </a:r>
            <a:r>
              <a:rPr lang="en-US" altLang="ko-KR" dirty="0">
                <a:latin typeface="IBM Plex Mono" panose="020B0509050203000203" pitchFamily="49" charset="77"/>
                <a:ea typeface="나눔스퀘어_ac ExtraBold" panose="020B0600000101010101" pitchFamily="50" charset="-127"/>
                <a:sym typeface="Wingdings" pitchFamily="2" charset="2"/>
              </a:rPr>
              <a:t> </a:t>
            </a:r>
            <a:r>
              <a:rPr lang="ko-KR" altLang="en-US" dirty="0">
                <a:latin typeface="IBM Plex Mono" panose="020B0509050203000203" pitchFamily="49" charset="77"/>
                <a:ea typeface="나눔스퀘어_ac ExtraBold" panose="020B0600000101010101" pitchFamily="50" charset="-127"/>
                <a:sym typeface="Wingdings" pitchFamily="2" charset="2"/>
              </a:rPr>
              <a:t>에서 동일한 코드가 학습을 많이 못하고</a:t>
            </a:r>
            <a:r>
              <a:rPr lang="en-US" altLang="ko-KR" dirty="0">
                <a:latin typeface="IBM Plex Mono" panose="020B0509050203000203" pitchFamily="49" charset="77"/>
                <a:ea typeface="나눔스퀘어_ac ExtraBold" panose="020B0600000101010101" pitchFamily="50" charset="-127"/>
                <a:sym typeface="Wingdings" pitchFamily="2" charset="2"/>
              </a:rPr>
              <a:t>,</a:t>
            </a:r>
          </a:p>
          <a:p>
            <a:pPr algn="just"/>
            <a:r>
              <a:rPr lang="en-US" altLang="ko-KR" dirty="0">
                <a:latin typeface="IBM Plex Mono" panose="020B0509050203000203" pitchFamily="49" charset="77"/>
                <a:ea typeface="나눔스퀘어_ac ExtraBold" panose="020B0600000101010101" pitchFamily="50" charset="-127"/>
                <a:sym typeface="Wingdings" pitchFamily="2" charset="2"/>
              </a:rPr>
              <a:t>OOM</a:t>
            </a:r>
            <a:r>
              <a:rPr lang="ko-KR" altLang="en-US" dirty="0">
                <a:latin typeface="IBM Plex Mono" panose="020B0509050203000203" pitchFamily="49" charset="77"/>
                <a:ea typeface="나눔스퀘어_ac ExtraBold" panose="020B0600000101010101" pitchFamily="50" charset="-127"/>
                <a:sym typeface="Wingdings" pitchFamily="2" charset="2"/>
              </a:rPr>
              <a:t>가 끊기는 문제가 있었음</a:t>
            </a:r>
            <a:endParaRPr lang="en-US" altLang="ko-KR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B2A90-DDBB-74B2-5673-B792E0A7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5047"/>
            <a:ext cx="6175129" cy="2429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99E15-0CA6-81D8-7A7A-F379E716D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59" y="2295047"/>
            <a:ext cx="5862074" cy="1485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13DDDF-ED66-2933-9288-218CB18F761A}"/>
              </a:ext>
            </a:extLst>
          </p:cNvPr>
          <p:cNvSpPr txBox="1"/>
          <p:nvPr/>
        </p:nvSpPr>
        <p:spPr>
          <a:xfrm>
            <a:off x="0" y="4724075"/>
            <a:ext cx="114117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Crontab(Unix Job Scheduler)</a:t>
            </a:r>
            <a:r>
              <a:rPr lang="ko-KR" altLang="en-US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를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이용해서 끊어서 동작하도록 변경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:</a:t>
            </a:r>
          </a:p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	</a:t>
            </a:r>
            <a:r>
              <a:rPr lang="en-US" altLang="ko-KR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fit.py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ko-KR" altLang="en-US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를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실행시킬 때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,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단독으로 실행하는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게 아니라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,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crontab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을 이용해서 실행할 것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D3A68-B133-EBDD-73BB-8DE68E80B1E5}"/>
              </a:ext>
            </a:extLst>
          </p:cNvPr>
          <p:cNvSpPr txBox="1"/>
          <p:nvPr/>
        </p:nvSpPr>
        <p:spPr>
          <a:xfrm>
            <a:off x="0" y="5601699"/>
            <a:ext cx="92281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[2022.11.14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1800]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에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EPOCH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학습 시작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~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(</a:t>
            </a:r>
            <a:r>
              <a:rPr lang="ko-KR" altLang="en-US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완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)[2022.11.22 0630] 200 EPOCH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까지 수행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A8617-B8FD-A560-137F-C024EE40F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491" y="5571661"/>
            <a:ext cx="4812792" cy="12863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14B32A-5B69-608B-8D86-C24A23DCD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486" y="3942281"/>
            <a:ext cx="7759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EFEEB-3F52-66A7-846E-97C9D8B495F1}"/>
              </a:ext>
            </a:extLst>
          </p:cNvPr>
          <p:cNvSpPr txBox="1"/>
          <p:nvPr/>
        </p:nvSpPr>
        <p:spPr>
          <a:xfrm>
            <a:off x="2247566" y="249780"/>
            <a:ext cx="716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DNN </a:t>
            </a:r>
            <a:r>
              <a:rPr lang="ko-KR" altLang="en-US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모델 가지고 있는 데이터로 학습 시키기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ABAD8-A467-067F-E9C2-402E59C1F0DD}"/>
              </a:ext>
            </a:extLst>
          </p:cNvPr>
          <p:cNvSpPr txBox="1"/>
          <p:nvPr/>
        </p:nvSpPr>
        <p:spPr>
          <a:xfrm>
            <a:off x="436506" y="5342765"/>
            <a:ext cx="100142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Training: 74,152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개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Valid: 600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개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  <a:p>
            <a:pPr algn="just"/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Loss1</a:t>
            </a:r>
          </a:p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100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epoch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는 넘어서 과적합으로 넘어갈 줄 알았는데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,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EPOCH 11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회에서 최소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Loss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ko-KR" altLang="en-US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를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찍고 계속 상승함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ED1CB-0F71-13F3-1A74-10CC60AC88C0}"/>
              </a:ext>
            </a:extLst>
          </p:cNvPr>
          <p:cNvSpPr txBox="1"/>
          <p:nvPr/>
        </p:nvSpPr>
        <p:spPr>
          <a:xfrm>
            <a:off x="8039102" y="4940182"/>
            <a:ext cx="3728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IBM Plex Mono" panose="020B0509050203000203" pitchFamily="49" charset="77"/>
              </a:rPr>
              <a:t>Loss2(Contamination depth)</a:t>
            </a:r>
          </a:p>
          <a:p>
            <a:r>
              <a:rPr lang="ko-KR" altLang="en-US" sz="1500" dirty="0">
                <a:latin typeface="IBM Plex Mono" panose="020B0509050203000203" pitchFamily="49" charset="77"/>
              </a:rPr>
              <a:t>의 경우</a:t>
            </a:r>
            <a:r>
              <a:rPr lang="en-US" altLang="ko-KR" sz="1500" dirty="0">
                <a:latin typeface="IBM Plex Mono" panose="020B0509050203000203" pitchFamily="49" charset="77"/>
              </a:rPr>
              <a:t>,</a:t>
            </a:r>
            <a:r>
              <a:rPr lang="ko-KR" altLang="en-US" sz="1500" dirty="0">
                <a:latin typeface="IBM Plex Mono" panose="020B0509050203000203" pitchFamily="49" charset="77"/>
              </a:rPr>
              <a:t> 요동을 치는데 충분히 작음</a:t>
            </a:r>
            <a:endParaRPr lang="en-KR" sz="1500" dirty="0">
              <a:latin typeface="IBM Plex Mono" panose="020B0509050203000203" pitchFamily="49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FD0B29-29AC-D8EF-E5DF-520F957B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0" y="1186552"/>
            <a:ext cx="8332749" cy="38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EFEEB-3F52-66A7-846E-97C9D8B495F1}"/>
              </a:ext>
            </a:extLst>
          </p:cNvPr>
          <p:cNvSpPr txBox="1"/>
          <p:nvPr/>
        </p:nvSpPr>
        <p:spPr>
          <a:xfrm>
            <a:off x="2247566" y="249780"/>
            <a:ext cx="716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Weights</a:t>
            </a:r>
            <a:endParaRPr lang="ko-KR" altLang="en-US" sz="2000" b="1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95A0E-8835-4B80-0C92-39A86A6A02A9}"/>
              </a:ext>
            </a:extLst>
          </p:cNvPr>
          <p:cNvSpPr txBox="1"/>
          <p:nvPr/>
        </p:nvSpPr>
        <p:spPr>
          <a:xfrm>
            <a:off x="128664" y="5032438"/>
            <a:ext cx="11621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학습 정도를 비교하기 위해서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  <a:p>
            <a:pPr algn="just"/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Validation Loss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가 가장 적었던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XPS_weights_11.h5,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가장 많은 학습을 진행한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XPS_weights_185.h5</a:t>
            </a:r>
            <a:r>
              <a:rPr lang="ko-KR" altLang="en-US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를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비교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1E5481-BAE1-0DFF-068E-364DC6E0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6" y="1803486"/>
            <a:ext cx="12077128" cy="30280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A05888-BF95-6B36-C329-CCB8C9D507FD}"/>
                  </a:ext>
                </a:extLst>
              </p14:cNvPr>
              <p14:cNvContentPartPr/>
              <p14:nvPr/>
            </p14:nvContentPartPr>
            <p14:xfrm>
              <a:off x="128664" y="3831192"/>
              <a:ext cx="1076400" cy="4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A05888-BF95-6B36-C329-CCB8C9D507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24" y="3723192"/>
                <a:ext cx="118404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16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EFEEB-3F52-66A7-846E-97C9D8B495F1}"/>
              </a:ext>
            </a:extLst>
          </p:cNvPr>
          <p:cNvSpPr txBox="1"/>
          <p:nvPr/>
        </p:nvSpPr>
        <p:spPr>
          <a:xfrm>
            <a:off x="2247566" y="249780"/>
            <a:ext cx="716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XPS_weights_11.h5</a:t>
            </a:r>
            <a:endParaRPr lang="ko-KR" altLang="en-US" sz="2000" b="1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F685C-B1E9-9535-DF51-1D292260FD4E}"/>
              </a:ext>
            </a:extLst>
          </p:cNvPr>
          <p:cNvSpPr txBox="1"/>
          <p:nvPr/>
        </p:nvSpPr>
        <p:spPr>
          <a:xfrm>
            <a:off x="21837" y="905315"/>
            <a:ext cx="116213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비교를 위해 저번에 데이터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3000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개를 이용해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200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EPOCH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학습시킨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결과와 비교 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497092-CAAB-B7CF-1F30-A3EAF7B2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26" y="1826252"/>
            <a:ext cx="5637493" cy="43014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2A3980-CC9D-0582-C87C-A09BD9058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17" y="1826252"/>
            <a:ext cx="5550645" cy="43014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6EF545-B5C0-0A20-4FB1-807E92A4C21C}"/>
              </a:ext>
            </a:extLst>
          </p:cNvPr>
          <p:cNvSpPr txBox="1"/>
          <p:nvPr/>
        </p:nvSpPr>
        <p:spPr>
          <a:xfrm>
            <a:off x="479037" y="6285055"/>
            <a:ext cx="116213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여전히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,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en-US" altLang="ko-KR" sz="15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GaN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에서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N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을 검출하지 못함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4323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EFEEB-3F52-66A7-846E-97C9D8B495F1}"/>
              </a:ext>
            </a:extLst>
          </p:cNvPr>
          <p:cNvSpPr txBox="1"/>
          <p:nvPr/>
        </p:nvSpPr>
        <p:spPr>
          <a:xfrm>
            <a:off x="2247566" y="249780"/>
            <a:ext cx="716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XPS_weights_11.h5</a:t>
            </a:r>
            <a:endParaRPr lang="ko-KR" altLang="en-US" sz="2000" b="1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F685C-B1E9-9535-DF51-1D292260FD4E}"/>
              </a:ext>
            </a:extLst>
          </p:cNvPr>
          <p:cNvSpPr txBox="1"/>
          <p:nvPr/>
        </p:nvSpPr>
        <p:spPr>
          <a:xfrm>
            <a:off x="21837" y="905315"/>
            <a:ext cx="116213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비교를 위해 저번에 데이터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3000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개를 이용해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200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EPOCH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학습시킨</a:t>
            </a:r>
            <a:r>
              <a:rPr lang="en-US" altLang="ko-KR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</a:t>
            </a:r>
            <a:r>
              <a:rPr lang="ko-KR" altLang="en-US" sz="15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결과와 비교 </a:t>
            </a:r>
            <a:endParaRPr lang="en-US" altLang="ko-KR" sz="15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DC6ECC-11B3-C9ED-6D10-30465C805F19}"/>
              </a:ext>
            </a:extLst>
          </p:cNvPr>
          <p:cNvGrpSpPr/>
          <p:nvPr/>
        </p:nvGrpSpPr>
        <p:grpSpPr>
          <a:xfrm>
            <a:off x="312652" y="1111718"/>
            <a:ext cx="11330567" cy="2717374"/>
            <a:chOff x="285308" y="1362732"/>
            <a:chExt cx="11330567" cy="27173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D3FFAE-F0AE-491C-4535-48EE372A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08" y="1410816"/>
              <a:ext cx="3418673" cy="26692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322B1C-7CE7-04CA-40DE-89240200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778" y="1362732"/>
              <a:ext cx="3417097" cy="2696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92864C-3D23-B75F-EC50-BCA30C3F3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2043" y="1389074"/>
              <a:ext cx="3418673" cy="267005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698AA6-8998-2315-C55E-A1AD6D69E684}"/>
              </a:ext>
            </a:extLst>
          </p:cNvPr>
          <p:cNvGrpSpPr/>
          <p:nvPr/>
        </p:nvGrpSpPr>
        <p:grpSpPr>
          <a:xfrm>
            <a:off x="312652" y="3808118"/>
            <a:ext cx="11333445" cy="2696400"/>
            <a:chOff x="285308" y="3911820"/>
            <a:chExt cx="11333445" cy="2696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BC1FB6-7C41-119F-6B0E-2F103B9DA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308" y="3911820"/>
              <a:ext cx="3472914" cy="2696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A46F43-90DA-6227-DA8B-80BEDBF36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99903" y="3911820"/>
              <a:ext cx="3367422" cy="2696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F119CD-8B6B-3857-F609-2B52F5212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8778" y="3911820"/>
              <a:ext cx="3419975" cy="269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27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135BD-E24B-BB62-69F3-3A9C4AE4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133" y="1063204"/>
            <a:ext cx="12493923" cy="5231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0632F9-420E-B59B-DF0B-6D52435E2119}"/>
              </a:ext>
            </a:extLst>
          </p:cNvPr>
          <p:cNvSpPr txBox="1"/>
          <p:nvPr/>
        </p:nvSpPr>
        <p:spPr>
          <a:xfrm>
            <a:off x="2247566" y="249780"/>
            <a:ext cx="716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XPS_weights_11.h5</a:t>
            </a:r>
          </a:p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Validation </a:t>
            </a:r>
            <a:r>
              <a:rPr lang="ko-KR" altLang="en-US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86805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47163-4AD1-D5B6-90DD-FBFD57FE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6" y="1038744"/>
            <a:ext cx="11138951" cy="5569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7314F6-38D7-6D28-901E-E7C442778943}"/>
              </a:ext>
            </a:extLst>
          </p:cNvPr>
          <p:cNvSpPr txBox="1"/>
          <p:nvPr/>
        </p:nvSpPr>
        <p:spPr>
          <a:xfrm>
            <a:off x="2247566" y="249780"/>
            <a:ext cx="716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XPS_weights_11.h5</a:t>
            </a:r>
          </a:p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Validation </a:t>
            </a:r>
            <a:r>
              <a:rPr lang="ko-KR" altLang="en-US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145870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439</Words>
  <Application>Microsoft Macintosh PowerPoint</Application>
  <PresentationFormat>Widescreen</PresentationFormat>
  <Paragraphs>80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최정훈</dc:creator>
  <cp:lastModifiedBy>최정훈</cp:lastModifiedBy>
  <cp:revision>53</cp:revision>
  <dcterms:created xsi:type="dcterms:W3CDTF">2022-09-19T10:48:09Z</dcterms:created>
  <dcterms:modified xsi:type="dcterms:W3CDTF">2022-11-22T07:37:47Z</dcterms:modified>
</cp:coreProperties>
</file>