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0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70" d="100"/>
          <a:sy n="70" d="100"/>
        </p:scale>
        <p:origin x="2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73C0-77A5-73E9-93B6-EDB95934A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18293-E186-EEA8-EB01-4F5F0F48C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91E3-9C9C-5EFF-A67B-4D51736F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0662-8987-22A3-78E0-605688A9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6E72-40EB-8AC3-3DF5-7D0EFE97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E40E-D92B-CB7B-C295-436B074F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6F178-A27D-B9EC-1149-19043073F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31CE-9F98-1498-F6E9-20761FE2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6372-7BA7-012F-7146-AE7EC87C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962E-FA56-5407-F666-08E8F28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0896D-6B6F-16C8-4811-0AB4B0875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FE574-4EE3-919B-7A6F-31268032A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27FD-5F6E-F082-6A95-F8275080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C356-C313-8859-078D-9647D4AC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8ACA-25EF-516E-2DCC-09D4BE48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2B9D-D285-159E-4837-B3B1B215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1102-9757-2789-7502-70FC913B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0AB3-2485-BC13-4412-6AC1FF9A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857B-0C12-F4C1-E2F0-DA72267D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2302-80CF-0455-185D-C0F00CDE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5E5-C43F-3995-88A5-37153AE9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8AEA-C160-3301-7862-F889AA00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4AE8-EDE3-55A5-9BB3-1EB5C4CF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EA56-EA39-1465-9339-375A0D0A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4FC9-A372-7F50-D7D4-BED992E0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B5DF-9F37-9870-FF08-390EE433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FA90-B274-ECF1-EC82-9280350A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FE29F-E393-12B6-8983-7AF0CCD3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CFC9E-70D5-56B4-6926-B8153BD8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DE0A-05AD-FD5A-8DE0-6E8D0C3C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127C5-119C-1E52-119D-AFA494CA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796D-549C-4C93-0787-98E6E76B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8EFFC-D9FE-DA5F-9B58-EEE7B57F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9B4B-F1B9-2C84-9C11-61F3907B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231D8-5058-677F-D597-F58C2883B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2005-8FC8-C5A8-1340-8373DD0E2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788ED-70F3-DF21-EAF3-36AB542C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F5039-AF98-5CB2-0C6C-A9992663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E16F7-40DC-8709-935F-6E45F86F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36C-BCBB-1B7E-70AC-38E3FF11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D4A6B-5392-B8B8-3172-B5801873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93B24-54B9-9A3C-6CCC-3099B236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BAB11-407C-3276-4882-53C68CA2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DF663-987A-93CC-EB6C-EDC44CDC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CEFCD-DB45-13E5-E282-3EB5329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237E-2A19-7037-92AA-EF323ABC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54E-616D-0AD4-B3A8-D635A4B5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AEAF-E0CB-D1AE-B650-A0DD155E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39C3-0B2A-3B3F-25DE-C492E4228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2E656-1D2E-9948-3C15-D3827C84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D3C6-5EDC-C317-DD77-9659AD6D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25CA-6B45-1A49-524D-520F4F1D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A6F9-4315-B61B-AC8B-1D1BE57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377DC-168E-DB1E-5F4D-EA432CCFB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DE18C-2BE2-8DA8-CA6F-4E7AF2B4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7A7F-4C4F-EE28-9D5A-AFF63407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FD76-563B-7EB5-BA43-883C5872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EBB6-2987-A930-AF9E-B0A91BB7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8F810-8334-B7A1-C515-32C7F2DC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A0C03-54D1-F0CC-331F-E12EC674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E4F6-DCE1-E28D-90EF-028443B9D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6BF9-E805-444D-AD33-5133291EF0D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1B64-57F1-450D-4F12-CC76DE6E9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C043-2638-0C7E-4EDA-24806C50A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7D94-DCE0-1041-BFD7-D09D7721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541F25-5D94-DD2B-2B11-89F64E78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1" y="2988316"/>
            <a:ext cx="11520000" cy="406886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F0CC2A5-3CFD-A937-A35A-2646B126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1" y="1559301"/>
            <a:ext cx="7772400" cy="1022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1AC0FD-1B4C-C991-0542-5B0ED4BB5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321" y="3666241"/>
            <a:ext cx="4185775" cy="3073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A0FAA-C8B0-5C4A-400B-5651F7512E26}"/>
              </a:ext>
            </a:extLst>
          </p:cNvPr>
          <p:cNvSpPr txBox="1"/>
          <p:nvPr/>
        </p:nvSpPr>
        <p:spPr>
          <a:xfrm>
            <a:off x="159968" y="208122"/>
            <a:ext cx="671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IBM Plex Mono" panose="020B0509050203000203" pitchFamily="49" charset="77"/>
              </a:rPr>
              <a:t>xpsDnn</a:t>
            </a:r>
            <a:endParaRPr lang="en-US" sz="3000" dirty="0">
              <a:latin typeface="IBM Plex Mono" panose="020B0509050203000203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A5BB2-48A0-C2E6-F28D-8F401E543288}"/>
              </a:ext>
            </a:extLst>
          </p:cNvPr>
          <p:cNvSpPr txBox="1"/>
          <p:nvPr/>
        </p:nvSpPr>
        <p:spPr>
          <a:xfrm>
            <a:off x="332069" y="1134627"/>
            <a:ext cx="254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IBM Plex Mono" panose="020B0509050203000203" pitchFamily="49" charset="77"/>
              </a:rPr>
              <a:t>XPS </a:t>
            </a:r>
            <a:r>
              <a:rPr lang="ko-KR" altLang="en-US" sz="2000" dirty="0">
                <a:latin typeface="IBM Plex Mono" panose="020B0509050203000203" pitchFamily="49" charset="77"/>
              </a:rPr>
              <a:t>분석 결과</a:t>
            </a:r>
            <a:endParaRPr lang="en-US" sz="2000" dirty="0">
              <a:latin typeface="IBM Plex Mono" panose="020B0509050203000203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563A2-38F5-9C16-820B-C11120AE799A}"/>
              </a:ext>
            </a:extLst>
          </p:cNvPr>
          <p:cNvSpPr txBox="1"/>
          <p:nvPr/>
        </p:nvSpPr>
        <p:spPr>
          <a:xfrm>
            <a:off x="332069" y="2588206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BM Plex Mono" panose="020B0509050203000203" pitchFamily="49" charset="77"/>
              </a:rPr>
              <a:t>DNN </a:t>
            </a:r>
            <a:r>
              <a:rPr lang="ko-KR" altLang="en-US" sz="2000" dirty="0">
                <a:latin typeface="IBM Plex Mono" panose="020B0509050203000203" pitchFamily="49" charset="77"/>
              </a:rPr>
              <a:t>모델 예측치</a:t>
            </a:r>
            <a:r>
              <a:rPr lang="en-US" altLang="ko-KR" sz="2000" dirty="0">
                <a:latin typeface="IBM Plex Mono" panose="020B0509050203000203" pitchFamily="49" charset="77"/>
              </a:rPr>
              <a:t>(</a:t>
            </a:r>
            <a:r>
              <a:rPr lang="ko-KR" altLang="en-US" sz="2000" dirty="0">
                <a:latin typeface="IBM Plex Mono" panose="020B0509050203000203" pitchFamily="49" charset="77"/>
              </a:rPr>
              <a:t>평균</a:t>
            </a:r>
            <a:r>
              <a:rPr lang="en-US" altLang="ko-KR" sz="2000" dirty="0">
                <a:latin typeface="IBM Plex Mono" panose="020B0509050203000203" pitchFamily="49" charset="77"/>
              </a:rPr>
              <a:t>)</a:t>
            </a:r>
            <a:endParaRPr lang="en-US" sz="2000" dirty="0">
              <a:latin typeface="IBM Plex Mono" panose="020B0509050203000203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D12F9-C1FA-EABD-3FF4-0CAE3D5103F9}"/>
              </a:ext>
            </a:extLst>
          </p:cNvPr>
          <p:cNvSpPr txBox="1"/>
          <p:nvPr/>
        </p:nvSpPr>
        <p:spPr>
          <a:xfrm>
            <a:off x="336000" y="4695144"/>
            <a:ext cx="799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BM Plex Mono" panose="020B0509050203000203" pitchFamily="49" charset="77"/>
              </a:rPr>
              <a:t>XPS: </a:t>
            </a:r>
            <a:r>
              <a:rPr lang="ko-KR" altLang="en-US" sz="2000" dirty="0">
                <a:latin typeface="IBM Plex Mono" panose="020B0509050203000203" pitchFamily="49" charset="77"/>
              </a:rPr>
              <a:t>실제 </a:t>
            </a:r>
            <a:r>
              <a:rPr lang="en-US" altLang="ko-KR" sz="2000" dirty="0">
                <a:latin typeface="IBM Plex Mono" panose="020B0509050203000203" pitchFamily="49" charset="77"/>
              </a:rPr>
              <a:t>XPS </a:t>
            </a:r>
            <a:r>
              <a:rPr lang="ko-KR" altLang="en-US" sz="2000" dirty="0">
                <a:latin typeface="IBM Plex Mono" panose="020B0509050203000203" pitchFamily="49" charset="77"/>
              </a:rPr>
              <a:t>측정 데이터</a:t>
            </a:r>
            <a:endParaRPr lang="en-US" altLang="ko-KR" sz="2000" dirty="0">
              <a:latin typeface="IBM Plex Mono" panose="020B0509050203000203" pitchFamily="49" charset="77"/>
            </a:endParaRPr>
          </a:p>
          <a:p>
            <a:r>
              <a:rPr lang="en-US" sz="2000" dirty="0">
                <a:latin typeface="IBM Plex Mono" panose="020B0509050203000203" pitchFamily="49" charset="77"/>
              </a:rPr>
              <a:t>REAL: XPS</a:t>
            </a:r>
            <a:r>
              <a:rPr lang="ko-KR" altLang="en-US" sz="2000" dirty="0">
                <a:latin typeface="IBM Plex Mono" panose="020B0509050203000203" pitchFamily="49" charset="77"/>
              </a:rPr>
              <a:t> 분석 결과를 </a:t>
            </a:r>
            <a:r>
              <a:rPr lang="en-US" altLang="ko-KR" sz="2000" dirty="0">
                <a:latin typeface="IBM Plex Mono" panose="020B0509050203000203" pitchFamily="49" charset="77"/>
              </a:rPr>
              <a:t>SESSA</a:t>
            </a:r>
            <a:r>
              <a:rPr lang="ko-KR" altLang="en-US" sz="2000" dirty="0">
                <a:latin typeface="IBM Plex Mono" panose="020B0509050203000203" pitchFamily="49" charset="77"/>
              </a:rPr>
              <a:t>로 생성했을 때 데이터</a:t>
            </a:r>
            <a:endParaRPr lang="en-US" altLang="ko-KR" sz="2000" dirty="0">
              <a:latin typeface="IBM Plex Mono" panose="020B0509050203000203" pitchFamily="49" charset="77"/>
            </a:endParaRPr>
          </a:p>
          <a:p>
            <a:r>
              <a:rPr lang="en-US" altLang="ko-KR" sz="2000" dirty="0">
                <a:latin typeface="IBM Plex Mono" panose="020B0509050203000203" pitchFamily="49" charset="77"/>
              </a:rPr>
              <a:t>	(contamination</a:t>
            </a:r>
            <a:r>
              <a:rPr lang="ko-KR" altLang="en-US" sz="2000" dirty="0">
                <a:latin typeface="IBM Plex Mono" panose="020B0509050203000203" pitchFamily="49" charset="77"/>
              </a:rPr>
              <a:t> 두께 </a:t>
            </a:r>
            <a:r>
              <a:rPr lang="en-US" altLang="ko-KR" sz="2000" dirty="0">
                <a:latin typeface="IBM Plex Mono" panose="020B0509050203000203" pitchFamily="49" charset="77"/>
              </a:rPr>
              <a:t>0</a:t>
            </a:r>
            <a:r>
              <a:rPr lang="ko-KR" altLang="en-US" sz="2000" dirty="0">
                <a:latin typeface="IBM Plex Mono" panose="020B0509050203000203" pitchFamily="49" charset="77"/>
              </a:rPr>
              <a:t> 설정 후</a:t>
            </a:r>
            <a:r>
              <a:rPr lang="en-US" altLang="ko-KR" sz="2000" dirty="0">
                <a:latin typeface="IBM Plex Mono" panose="020B0509050203000203" pitchFamily="49" charset="77"/>
              </a:rPr>
              <a:t>,</a:t>
            </a:r>
            <a:r>
              <a:rPr lang="ko-KR" altLang="en-US" sz="2000" dirty="0">
                <a:latin typeface="IBM Plex Mono" panose="020B0509050203000203" pitchFamily="49" charset="77"/>
              </a:rPr>
              <a:t> 생성</a:t>
            </a:r>
            <a:r>
              <a:rPr lang="en-US" altLang="ko-KR" sz="2000" dirty="0">
                <a:latin typeface="IBM Plex Mono" panose="020B0509050203000203" pitchFamily="49" charset="77"/>
              </a:rPr>
              <a:t>)</a:t>
            </a:r>
          </a:p>
          <a:p>
            <a:r>
              <a:rPr lang="en-US" sz="2000" dirty="0">
                <a:latin typeface="IBM Plex Mono" panose="020B0509050203000203" pitchFamily="49" charset="77"/>
              </a:rPr>
              <a:t>PRED: DNN</a:t>
            </a:r>
            <a:r>
              <a:rPr lang="ko-KR" altLang="en-US" sz="2000" dirty="0">
                <a:latin typeface="IBM Plex Mono" panose="020B0509050203000203" pitchFamily="49" charset="77"/>
              </a:rPr>
              <a:t>이 예측한 값을 다시 </a:t>
            </a:r>
            <a:r>
              <a:rPr lang="en-US" altLang="ko-KR" sz="2000" dirty="0">
                <a:latin typeface="IBM Plex Mono" panose="020B0509050203000203" pitchFamily="49" charset="77"/>
              </a:rPr>
              <a:t>SESSA</a:t>
            </a:r>
            <a:r>
              <a:rPr lang="ko-KR" altLang="en-US" sz="2000" dirty="0">
                <a:latin typeface="IBM Plex Mono" panose="020B0509050203000203" pitchFamily="49" charset="77"/>
              </a:rPr>
              <a:t>로 생성했을 때 데이터</a:t>
            </a:r>
            <a:endParaRPr lang="en-US" sz="2000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996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1260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hkCoin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9EDBF-5412-E49C-BE57-423D02F8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1408140"/>
            <a:ext cx="11880000" cy="532138"/>
          </a:xfrm>
          <a:prstGeom prst="rect">
            <a:avLst/>
          </a:prstGeom>
        </p:spPr>
      </p:pic>
      <p:pic>
        <p:nvPicPr>
          <p:cNvPr id="6" name="Picture 5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BE326548-D47E-FCE4-CFC2-FBBA4795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0" y="128101"/>
            <a:ext cx="7772400" cy="1280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20B48-B89D-82A7-888F-C1B3A164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456" y="1918132"/>
            <a:ext cx="6379029" cy="48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4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mcCoin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6AD4E-E41F-DCB1-5965-BF91D1D6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1408140"/>
            <a:ext cx="11880000" cy="442894"/>
          </a:xfrm>
          <a:prstGeom prst="rect">
            <a:avLst/>
          </a:prstGeom>
        </p:spPr>
      </p:pic>
      <p:pic>
        <p:nvPicPr>
          <p:cNvPr id="5" name="Picture 4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58A7FC36-35D6-9C96-647D-7695C604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0" y="128101"/>
            <a:ext cx="7772400" cy="1280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745A1-39B4-900E-E395-8D11075B3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414" y="1864912"/>
            <a:ext cx="6651171" cy="49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13453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vitaCan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5C01C-3516-55A2-DFFB-40765EEF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0" y="1257071"/>
            <a:ext cx="11880000" cy="525082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C68A05-6D2C-E450-E195-F83A8094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279171"/>
            <a:ext cx="7442200" cy="9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92180-9038-5082-4823-994E9713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9" y="1746021"/>
            <a:ext cx="6607629" cy="49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1600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waltzCan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13DDB-20ED-FB36-E589-CFE2098D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0" y="1257071"/>
            <a:ext cx="11880000" cy="474671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4B0A4A-C8C4-139B-1760-49758139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279171"/>
            <a:ext cx="7442200" cy="97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6DF8E-1408-D7D6-2163-824C3A8D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13" y="1731742"/>
            <a:ext cx="6814457" cy="51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1DB51F-7EF1-CF14-D7D8-068D21D12479}"/>
              </a:ext>
            </a:extLst>
          </p:cNvPr>
          <p:cNvSpPr txBox="1"/>
          <p:nvPr/>
        </p:nvSpPr>
        <p:spPr>
          <a:xfrm>
            <a:off x="339931" y="398789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Cham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697AF-BA19-8C3A-5369-E7779E30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1" y="1248563"/>
            <a:ext cx="11520000" cy="406886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A1AA8A-D042-39B3-BA31-10C9BF6E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531" y="210878"/>
            <a:ext cx="7772400" cy="1022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AD03C-2561-6303-BF0E-5D6EEDDAE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648665"/>
            <a:ext cx="7206343" cy="52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31909-3EFA-57AB-328C-A88631D402F1}"/>
              </a:ext>
            </a:extLst>
          </p:cNvPr>
          <p:cNvSpPr txBox="1"/>
          <p:nvPr/>
        </p:nvSpPr>
        <p:spPr>
          <a:xfrm>
            <a:off x="339931" y="398789"/>
            <a:ext cx="5982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Jin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ED6C9-A7B0-2CAD-3B12-71167E4D9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1" y="1233029"/>
            <a:ext cx="11520000" cy="460800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F0661B7-616F-D7FB-7077-8967EC6A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531" y="210878"/>
            <a:ext cx="7772400" cy="1022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FBA50-1493-231D-575C-E94DBF3F2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71" y="1693829"/>
            <a:ext cx="6890657" cy="50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1071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starIn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10626-9D8E-E717-3DBB-16573337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1" y="1233029"/>
            <a:ext cx="11520000" cy="450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E946D-3D74-5508-B598-7218EC8F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69" y="398789"/>
            <a:ext cx="7772400" cy="77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A89CC-FCEA-7E9D-5C19-F4EEEB28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24" y="1861458"/>
            <a:ext cx="6507348" cy="48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4B16D4-03A3-F163-4D63-1C957B67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0" y="1290811"/>
            <a:ext cx="11880000" cy="563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F266D-74A7-8D89-312D-CB98A03AD8CB}"/>
              </a:ext>
            </a:extLst>
          </p:cNvPr>
          <p:cNvSpPr txBox="1"/>
          <p:nvPr/>
        </p:nvSpPr>
        <p:spPr>
          <a:xfrm>
            <a:off x="339931" y="398789"/>
            <a:ext cx="15426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Gabbro1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CF894-7D73-FED9-C4DB-E46E56DE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3" y="438476"/>
            <a:ext cx="7772400" cy="744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66FC61-F1F1-7E2E-900A-99799754B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86" y="1854085"/>
            <a:ext cx="6542313" cy="49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k10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DC640-7E13-F794-720C-83DCEDBD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1611083"/>
            <a:ext cx="11880000" cy="469462"/>
          </a:xfrm>
          <a:prstGeom prst="rect">
            <a:avLst/>
          </a:prstGeom>
        </p:spPr>
      </p:pic>
      <p:pic>
        <p:nvPicPr>
          <p:cNvPr id="6" name="Picture 5" descr="A black grid with white lines&#10;&#10;Description automatically generated">
            <a:extLst>
              <a:ext uri="{FF2B5EF4-FFF2-40B4-BE49-F238E27FC236}">
                <a16:creationId xmlns:a16="http://schemas.microsoft.com/office/drawing/2014/main" id="{C6A137F6-2015-84F0-30B9-85A323D3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0" y="86335"/>
            <a:ext cx="7772400" cy="1467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35B42-FD7E-6F1C-8D16-0E818711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12" y="2080545"/>
            <a:ext cx="6226629" cy="47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4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k50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E73C81-F466-FCDD-5359-634B73A0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1553933"/>
            <a:ext cx="11880000" cy="490804"/>
          </a:xfrm>
          <a:prstGeom prst="rect">
            <a:avLst/>
          </a:prstGeom>
        </p:spPr>
      </p:pic>
      <p:pic>
        <p:nvPicPr>
          <p:cNvPr id="3" name="Picture 2" descr="A black grid with white lines&#10;&#10;Description automatically generated">
            <a:extLst>
              <a:ext uri="{FF2B5EF4-FFF2-40B4-BE49-F238E27FC236}">
                <a16:creationId xmlns:a16="http://schemas.microsoft.com/office/drawing/2014/main" id="{FA097DC8-03A4-55C4-A652-365C9DE6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0" y="86335"/>
            <a:ext cx="7772400" cy="14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CF89F-9655-34BF-7460-CAAED230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343" y="1993229"/>
            <a:ext cx="6313714" cy="4778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BD94F-913E-53CB-A4B7-87C34456BBD5}"/>
              </a:ext>
            </a:extLst>
          </p:cNvPr>
          <p:cNvSpPr txBox="1"/>
          <p:nvPr/>
        </p:nvSpPr>
        <p:spPr>
          <a:xfrm>
            <a:off x="399128" y="4391377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한국조폐공사</a:t>
            </a:r>
            <a:endParaRPr lang="en-US" altLang="ko-KR" dirty="0"/>
          </a:p>
          <a:p>
            <a:r>
              <a:rPr lang="ko-KR" altLang="en-US" dirty="0"/>
              <a:t>구리</a:t>
            </a:r>
            <a:r>
              <a:rPr lang="en-US" altLang="ko-KR" dirty="0"/>
              <a:t>(70%)</a:t>
            </a:r>
          </a:p>
          <a:p>
            <a:r>
              <a:rPr lang="ko-KR" altLang="en-US" dirty="0"/>
              <a:t>아연</a:t>
            </a:r>
            <a:r>
              <a:rPr lang="en-US" altLang="ko-KR" dirty="0"/>
              <a:t>(18%)</a:t>
            </a:r>
          </a:p>
          <a:p>
            <a:r>
              <a:rPr lang="ko-KR" altLang="en-US" dirty="0"/>
              <a:t>니켈</a:t>
            </a:r>
            <a:r>
              <a:rPr lang="en-US" altLang="ko-KR" dirty="0"/>
              <a:t>(12%)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4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946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k100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78795-CEDA-8DE3-FDF8-5FE1C443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1553933"/>
            <a:ext cx="11880000" cy="434153"/>
          </a:xfrm>
          <a:prstGeom prst="rect">
            <a:avLst/>
          </a:prstGeom>
        </p:spPr>
      </p:pic>
      <p:pic>
        <p:nvPicPr>
          <p:cNvPr id="3" name="Picture 2" descr="A black grid with white lines&#10;&#10;Description automatically generated">
            <a:extLst>
              <a:ext uri="{FF2B5EF4-FFF2-40B4-BE49-F238E27FC236}">
                <a16:creationId xmlns:a16="http://schemas.microsoft.com/office/drawing/2014/main" id="{9D1817B3-F195-6303-A343-74B1512E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0" y="86335"/>
            <a:ext cx="7772400" cy="14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59A36-9D4F-686C-76D3-FE77CCBB7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228" y="1951427"/>
            <a:ext cx="6357257" cy="482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F6194-471C-DA65-0D53-A9107B5745A0}"/>
              </a:ext>
            </a:extLst>
          </p:cNvPr>
          <p:cNvSpPr txBox="1"/>
          <p:nvPr/>
        </p:nvSpPr>
        <p:spPr>
          <a:xfrm>
            <a:off x="214071" y="460341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한국조폐공사</a:t>
            </a:r>
            <a:endParaRPr lang="en-US" altLang="ko-KR" dirty="0"/>
          </a:p>
          <a:p>
            <a:r>
              <a:rPr lang="ko-KR" altLang="en-US" dirty="0"/>
              <a:t>구리</a:t>
            </a:r>
            <a:r>
              <a:rPr lang="en-US" altLang="ko-KR" dirty="0"/>
              <a:t>(75%)</a:t>
            </a:r>
          </a:p>
          <a:p>
            <a:r>
              <a:rPr lang="ko-KR" altLang="en-US" dirty="0"/>
              <a:t>니켈</a:t>
            </a:r>
            <a:r>
              <a:rPr lang="en-US" altLang="ko-KR" dirty="0"/>
              <a:t>(25%)</a:t>
            </a:r>
          </a:p>
        </p:txBody>
      </p:sp>
    </p:spTree>
    <p:extLst>
      <p:ext uri="{BB962C8B-B14F-4D97-AF65-F5344CB8AC3E}">
        <p14:creationId xmlns:p14="http://schemas.microsoft.com/office/powerpoint/2010/main" val="18842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28DC-1CB9-18BE-7406-8E82B09FE644}"/>
              </a:ext>
            </a:extLst>
          </p:cNvPr>
          <p:cNvSpPr txBox="1"/>
          <p:nvPr/>
        </p:nvSpPr>
        <p:spPr>
          <a:xfrm>
            <a:off x="339931" y="398789"/>
            <a:ext cx="946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k500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547E7-BFB9-54D8-E19A-2B3CF58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1553933"/>
            <a:ext cx="11880000" cy="433972"/>
          </a:xfrm>
          <a:prstGeom prst="rect">
            <a:avLst/>
          </a:prstGeom>
        </p:spPr>
      </p:pic>
      <p:pic>
        <p:nvPicPr>
          <p:cNvPr id="5" name="Picture 4" descr="A black grid with white lines&#10;&#10;Description automatically generated">
            <a:extLst>
              <a:ext uri="{FF2B5EF4-FFF2-40B4-BE49-F238E27FC236}">
                <a16:creationId xmlns:a16="http://schemas.microsoft.com/office/drawing/2014/main" id="{F0DCC81F-CF99-6BE3-8F87-7E203F7C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0" y="86335"/>
            <a:ext cx="7772400" cy="14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BEBA1-6CF5-CF75-5653-6EAC22B8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342" y="1944890"/>
            <a:ext cx="6422571" cy="480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91A57-5FB4-A57E-BC74-8F26DB08C9F1}"/>
              </a:ext>
            </a:extLst>
          </p:cNvPr>
          <p:cNvSpPr txBox="1"/>
          <p:nvPr/>
        </p:nvSpPr>
        <p:spPr>
          <a:xfrm>
            <a:off x="659890" y="487009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한국조폐공사</a:t>
            </a:r>
            <a:endParaRPr lang="en-US" altLang="ko-KR" dirty="0"/>
          </a:p>
          <a:p>
            <a:r>
              <a:rPr lang="ko-KR" altLang="en-US" dirty="0"/>
              <a:t>구리 </a:t>
            </a:r>
            <a:r>
              <a:rPr lang="en-US" altLang="ko-KR" dirty="0"/>
              <a:t>75%</a:t>
            </a:r>
          </a:p>
          <a:p>
            <a:r>
              <a:rPr lang="ko-KR" altLang="en-US" dirty="0"/>
              <a:t>니켈 </a:t>
            </a:r>
            <a:r>
              <a:rPr lang="en-US" altLang="ko-KR" dirty="0"/>
              <a:t>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4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89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E3676</dc:creator>
  <cp:lastModifiedBy>E3676</cp:lastModifiedBy>
  <cp:revision>10</cp:revision>
  <dcterms:created xsi:type="dcterms:W3CDTF">2023-11-01T05:45:39Z</dcterms:created>
  <dcterms:modified xsi:type="dcterms:W3CDTF">2023-11-02T11:27:15Z</dcterms:modified>
</cp:coreProperties>
</file>