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9"/>
  </p:notesMasterIdLst>
  <p:handoutMasterIdLst>
    <p:handoutMasterId r:id="rId10"/>
  </p:handoutMasterIdLst>
  <p:sldIdLst>
    <p:sldId id="292" r:id="rId3"/>
    <p:sldId id="365" r:id="rId4"/>
    <p:sldId id="359" r:id="rId5"/>
    <p:sldId id="363" r:id="rId6"/>
    <p:sldId id="372" r:id="rId7"/>
    <p:sldId id="35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F8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76" autoAdjust="0"/>
    <p:restoredTop sz="99635" autoAdjust="0"/>
  </p:normalViewPr>
  <p:slideViewPr>
    <p:cSldViewPr snapToGrid="0" snapToObjects="1">
      <p:cViewPr>
        <p:scale>
          <a:sx n="100" d="100"/>
          <a:sy n="100" d="100"/>
        </p:scale>
        <p:origin x="-1284" y="-46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spTree>
      <p:nvGrpSpPr>
        <p:cNvPr id="1" name=""/>
        <p:cNvGrpSpPr/>
        <p:nvPr/>
      </p:nvGrpSpPr>
      <p:grpSpPr>
        <a:xfrm>
          <a:off x="0" y="0"/>
          <a:ext cx="0" cy="0"/>
          <a:chOff x="0" y="0"/>
          <a:chExt cx="0" cy="0"/>
        </a:xfrm>
      </p:grpSpPr>
      <p:pic>
        <p:nvPicPr>
          <p:cNvPr id="5" name="Picture 18" descr="vz_logotab_v.png"/>
          <p:cNvPicPr preferRelativeResize="0">
            <a:picLocks/>
          </p:cNvPicPr>
          <p:nvPr/>
        </p:nvPicPr>
        <p:blipFill>
          <a:blip r:embed="rId2" cstate="print"/>
          <a:srcRect/>
          <a:stretch>
            <a:fillRect/>
          </a:stretch>
        </p:blipFill>
        <p:spPr bwMode="auto">
          <a:xfrm>
            <a:off x="309565" y="1"/>
            <a:ext cx="1271016" cy="1692275"/>
          </a:xfrm>
          <a:prstGeom prst="rect">
            <a:avLst/>
          </a:prstGeom>
          <a:noFill/>
          <a:ln w="9525">
            <a:noFill/>
            <a:miter lim="800000"/>
            <a:headEnd/>
            <a:tailEnd/>
          </a:ln>
        </p:spPr>
      </p:pic>
      <p:sp>
        <p:nvSpPr>
          <p:cNvPr id="6" name="TextBox 5"/>
          <p:cNvSpPr txBox="1"/>
          <p:nvPr/>
        </p:nvSpPr>
        <p:spPr>
          <a:xfrm>
            <a:off x="309567"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7" name="TextBox 6"/>
          <p:cNvSpPr txBox="1"/>
          <p:nvPr/>
        </p:nvSpPr>
        <p:spPr>
          <a:xfrm>
            <a:off x="320675" y="6470653"/>
            <a:ext cx="914400" cy="182563"/>
          </a:xfrm>
          <a:prstGeom prst="rect">
            <a:avLst/>
          </a:prstGeom>
          <a:noFill/>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defTabSz="914400" eaLnBrk="1" fontAlgn="base" hangingPunct="1">
              <a:spcBef>
                <a:spcPct val="0"/>
              </a:spcBef>
              <a:spcAft>
                <a:spcPct val="0"/>
              </a:spcAft>
              <a:defRPr/>
            </a:pPr>
            <a:r>
              <a:rPr lang="en-US" sz="700" dirty="0" smtClean="0">
                <a:solidFill>
                  <a:srgbClr val="4C4C4C"/>
                </a:solidFill>
              </a:rPr>
              <a:t>PTEXXXXX XX/14</a:t>
            </a:r>
            <a:endParaRPr lang="en-US" sz="900" dirty="0" smtClean="0">
              <a:solidFill>
                <a:srgbClr val="4C4C4C"/>
              </a:solidFill>
            </a:endParaRPr>
          </a:p>
        </p:txBody>
      </p:sp>
      <p:cxnSp>
        <p:nvCxnSpPr>
          <p:cNvPr id="8" name="Straight Connector 7"/>
          <p:cNvCxnSpPr/>
          <p:nvPr/>
        </p:nvCxnSpPr>
        <p:spPr>
          <a:xfrm>
            <a:off x="330200" y="2489203"/>
            <a:ext cx="8491538" cy="158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 name="Group 30"/>
          <p:cNvGrpSpPr>
            <a:grpSpLocks/>
          </p:cNvGrpSpPr>
          <p:nvPr/>
        </p:nvGrpSpPr>
        <p:grpSpPr bwMode="auto">
          <a:xfrm>
            <a:off x="319088" y="4121152"/>
            <a:ext cx="8502650" cy="111125"/>
            <a:chOff x="311150" y="3791213"/>
            <a:chExt cx="8502650" cy="111659"/>
          </a:xfrm>
        </p:grpSpPr>
        <p:cxnSp>
          <p:nvCxnSpPr>
            <p:cNvPr id="10" name="Straight Connector 9"/>
            <p:cNvCxnSpPr/>
            <p:nvPr/>
          </p:nvCxnSpPr>
          <p:spPr bwMode="auto">
            <a:xfrm>
              <a:off x="311150" y="3800784"/>
              <a:ext cx="4094162"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bwMode="auto">
            <a:xfrm>
              <a:off x="4711700" y="3797594"/>
              <a:ext cx="4102100"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bwMode="auto">
            <a:xfrm rot="16200000" flipH="1">
              <a:off x="4366956" y="3826394"/>
              <a:ext cx="106874" cy="36513"/>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bwMode="auto">
            <a:xfrm flipV="1">
              <a:off x="4429125" y="3797594"/>
              <a:ext cx="287337" cy="10527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328100" y="2489129"/>
            <a:ext cx="8502649" cy="1642607"/>
          </a:xfrm>
        </p:spPr>
        <p:txBody>
          <a:bodyPr anchor="ctr" anchorCtr="1"/>
          <a:lstStyle>
            <a:lvl1pPr algn="ctr">
              <a:defRPr sz="4000" cap="all" baseline="0">
                <a:solidFill>
                  <a:schemeClr val="tx1"/>
                </a:solidFill>
              </a:defRPr>
            </a:lvl1pPr>
          </a:lstStyle>
          <a:p>
            <a:r>
              <a:rPr lang="en-US" smtClean="0"/>
              <a:t>Click to edit Master title style</a:t>
            </a:r>
            <a:endParaRPr lang="en-US" dirty="0"/>
          </a:p>
        </p:txBody>
      </p:sp>
      <p:sp>
        <p:nvSpPr>
          <p:cNvPr id="13" name="Text Placeholder 12"/>
          <p:cNvSpPr>
            <a:spLocks noGrp="1"/>
          </p:cNvSpPr>
          <p:nvPr>
            <p:ph type="body" sz="quarter" idx="10"/>
          </p:nvPr>
        </p:nvSpPr>
        <p:spPr>
          <a:xfrm>
            <a:off x="322381" y="5404564"/>
            <a:ext cx="3154362" cy="606425"/>
          </a:xfrm>
        </p:spPr>
        <p:txBody>
          <a:bodyPr/>
          <a:lstStyle>
            <a:lvl1pPr marL="0" indent="0">
              <a:buNone/>
              <a:defRPr sz="1800" baseline="0">
                <a:solidFill>
                  <a:schemeClr val="tx1"/>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smtClean="0"/>
              <a:t>Click to edit Master text styles</a:t>
            </a:r>
          </a:p>
        </p:txBody>
      </p:sp>
      <p:sp>
        <p:nvSpPr>
          <p:cNvPr id="18" name="Text Placeholder 17"/>
          <p:cNvSpPr>
            <a:spLocks noGrp="1"/>
          </p:cNvSpPr>
          <p:nvPr>
            <p:ph type="body" sz="quarter" idx="11"/>
          </p:nvPr>
        </p:nvSpPr>
        <p:spPr>
          <a:xfrm>
            <a:off x="330730" y="4428082"/>
            <a:ext cx="8500004" cy="829735"/>
          </a:xfrm>
        </p:spPr>
        <p:txBody>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667476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Cover">
    <p:spTree>
      <p:nvGrpSpPr>
        <p:cNvPr id="1" name=""/>
        <p:cNvGrpSpPr/>
        <p:nvPr/>
      </p:nvGrpSpPr>
      <p:grpSpPr>
        <a:xfrm>
          <a:off x="0" y="0"/>
          <a:ext cx="0" cy="0"/>
          <a:chOff x="0" y="0"/>
          <a:chExt cx="0" cy="0"/>
        </a:xfrm>
      </p:grpSpPr>
      <p:pic>
        <p:nvPicPr>
          <p:cNvPr id="5" name="Picture 18" descr="vz_logotab_v.png"/>
          <p:cNvPicPr preferRelativeResize="0">
            <a:picLocks/>
          </p:cNvPicPr>
          <p:nvPr/>
        </p:nvPicPr>
        <p:blipFill>
          <a:blip r:embed="rId2" cstate="print"/>
          <a:srcRect/>
          <a:stretch>
            <a:fillRect/>
          </a:stretch>
        </p:blipFill>
        <p:spPr bwMode="auto">
          <a:xfrm>
            <a:off x="309563" y="1"/>
            <a:ext cx="1271016" cy="1692275"/>
          </a:xfrm>
          <a:prstGeom prst="rect">
            <a:avLst/>
          </a:prstGeom>
          <a:noFill/>
          <a:ln w="9525">
            <a:noFill/>
            <a:miter lim="800000"/>
            <a:headEnd/>
            <a:tailEnd/>
          </a:ln>
        </p:spPr>
      </p:pic>
      <p:sp>
        <p:nvSpPr>
          <p:cNvPr id="6" name="TextBox 5"/>
          <p:cNvSpPr txBox="1"/>
          <p:nvPr/>
        </p:nvSpPr>
        <p:spPr>
          <a:xfrm>
            <a:off x="8553450" y="6589713"/>
            <a:ext cx="274638" cy="182563"/>
          </a:xfrm>
          <a:prstGeom prst="rect">
            <a:avLst/>
          </a:prstGeom>
          <a:noFill/>
        </p:spPr>
        <p:txBody>
          <a:bodyPr wrap="none" lIns="0" tIns="0" rIns="0" bIns="0" anchor="b"/>
          <a:lstStyle/>
          <a:p>
            <a:pPr algn="r" defTabSz="914400" fontAlgn="base">
              <a:spcBef>
                <a:spcPct val="0"/>
              </a:spcBef>
              <a:spcAft>
                <a:spcPct val="0"/>
              </a:spcAft>
            </a:pPr>
            <a:fld id="{65A295F3-38DD-46DD-B3A2-B83A7EDB3D41}" type="slidenum">
              <a:rPr lang="en-US" sz="900">
                <a:solidFill>
                  <a:srgbClr val="4C4C4C"/>
                </a:solidFill>
                <a:ea typeface="MS PGothic" pitchFamily="34" charset="-128"/>
              </a:rPr>
              <a:pPr algn="r" defTabSz="914400" fontAlgn="base">
                <a:spcBef>
                  <a:spcPct val="0"/>
                </a:spcBef>
                <a:spcAft>
                  <a:spcPct val="0"/>
                </a:spcAft>
              </a:pPr>
              <a:t>‹#›</a:t>
            </a:fld>
            <a:endParaRPr lang="en-US" sz="900" dirty="0">
              <a:solidFill>
                <a:srgbClr val="4C4C4C"/>
              </a:solidFill>
              <a:ea typeface="MS PGothic" pitchFamily="34" charset="-128"/>
            </a:endParaRPr>
          </a:p>
        </p:txBody>
      </p:sp>
      <p:sp>
        <p:nvSpPr>
          <p:cNvPr id="7" name="TextBox 6"/>
          <p:cNvSpPr txBox="1"/>
          <p:nvPr/>
        </p:nvSpPr>
        <p:spPr>
          <a:xfrm>
            <a:off x="309567"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323679" y="2184401"/>
            <a:ext cx="8500353" cy="1664547"/>
          </a:xfrm>
        </p:spPr>
        <p:txBody>
          <a:bodyPr/>
          <a:lstStyle>
            <a:lvl1pPr algn="l">
              <a:defRPr sz="4500" cap="all" baseline="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3679" y="3861607"/>
            <a:ext cx="8500353" cy="921532"/>
          </a:xfrm>
        </p:spPr>
        <p:txBody>
          <a:bodyPr/>
          <a:lstStyle>
            <a:lvl1pPr marL="0" indent="0">
              <a:buNone/>
              <a:defRPr sz="3600" i="0" baseline="0">
                <a:solidFill>
                  <a:schemeClr val="tx1"/>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smtClean="0"/>
              <a:t>Click to edit Master text styles</a:t>
            </a:r>
          </a:p>
        </p:txBody>
      </p:sp>
    </p:spTree>
    <p:extLst>
      <p:ext uri="{BB962C8B-B14F-4D97-AF65-F5344CB8AC3E}">
        <p14:creationId xmlns:p14="http://schemas.microsoft.com/office/powerpoint/2010/main" val="593789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20789" y="1478513"/>
            <a:ext cx="8497795" cy="5035008"/>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588916" y="210667"/>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59117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8912" y="209079"/>
            <a:ext cx="7229652" cy="887884"/>
          </a:xfrm>
          <a:noFill/>
          <a:ln w="9525">
            <a:noFill/>
            <a:miter lim="800000"/>
            <a:headEnd/>
            <a:tailEnd/>
          </a:ln>
        </p:spPr>
        <p:txBody>
          <a:bodyPr/>
          <a:lstStyle>
            <a:lvl1pPr>
              <a:defRPr lang="en-US" sz="2800">
                <a:solidFill>
                  <a:schemeClr val="tx1"/>
                </a:solidFill>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26848" y="1478513"/>
            <a:ext cx="4023360"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6016" y="1478513"/>
            <a:ext cx="4022548"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2977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Title 1"/>
          <p:cNvSpPr>
            <a:spLocks noGrp="1"/>
          </p:cNvSpPr>
          <p:nvPr>
            <p:ph type="title"/>
          </p:nvPr>
        </p:nvSpPr>
        <p:spPr>
          <a:xfrm>
            <a:off x="1588916" y="210667"/>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74032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Cover Layout: Option #2">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 name="Picture 7"/>
          <p:cNvPicPr>
            <a:picLocks noChangeAspect="1"/>
          </p:cNvPicPr>
          <p:nvPr userDrawn="1"/>
        </p:nvPicPr>
        <p:blipFill>
          <a:blip r:embed="rId3" cstate="print"/>
          <a:srcRect/>
          <a:stretch>
            <a:fillRect/>
          </a:stretch>
        </p:blipFill>
        <p:spPr bwMode="auto">
          <a:xfrm>
            <a:off x="763588" y="412751"/>
            <a:ext cx="1090612" cy="808567"/>
          </a:xfrm>
          <a:prstGeom prst="rect">
            <a:avLst/>
          </a:prstGeom>
          <a:noFill/>
          <a:ln w="9525">
            <a:noFill/>
            <a:miter lim="800000"/>
            <a:headEnd/>
            <a:tailEnd/>
          </a:ln>
        </p:spPr>
      </p:pic>
      <p:sp>
        <p:nvSpPr>
          <p:cNvPr id="2" name="Title 1"/>
          <p:cNvSpPr>
            <a:spLocks noGrp="1"/>
          </p:cNvSpPr>
          <p:nvPr>
            <p:ph type="title"/>
          </p:nvPr>
        </p:nvSpPr>
        <p:spPr>
          <a:xfrm>
            <a:off x="780992" y="2502111"/>
            <a:ext cx="7988359" cy="886299"/>
          </a:xfrm>
        </p:spPr>
        <p:txBody>
          <a:bodyPr/>
          <a:lstStyle>
            <a:lvl1pPr>
              <a:defRPr sz="4000" baseline="0">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idx="10"/>
          </p:nvPr>
        </p:nvSpPr>
        <p:spPr>
          <a:xfrm>
            <a:off x="781052" y="3391112"/>
            <a:ext cx="7988299" cy="806451"/>
          </a:xfrm>
        </p:spPr>
        <p:txBody>
          <a:bodyPr/>
          <a:lstStyle>
            <a:lvl1pPr marL="0" indent="0">
              <a:buNone/>
              <a:defRPr sz="25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smtClean="0"/>
              <a:t>Click to edit Master text styles</a:t>
            </a:r>
          </a:p>
        </p:txBody>
      </p:sp>
      <p:sp>
        <p:nvSpPr>
          <p:cNvPr id="7" name="Text Placeholder 12"/>
          <p:cNvSpPr>
            <a:spLocks noGrp="1"/>
          </p:cNvSpPr>
          <p:nvPr>
            <p:ph type="body" sz="quarter" idx="11"/>
          </p:nvPr>
        </p:nvSpPr>
        <p:spPr>
          <a:xfrm>
            <a:off x="781051" y="5040482"/>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smtClean="0"/>
              <a:t>Click to edit Master text styles</a:t>
            </a:r>
          </a:p>
          <a:p>
            <a:pPr lvl="1"/>
            <a:r>
              <a:rPr lang="en-US" smtClean="0"/>
              <a:t>Second level</a:t>
            </a:r>
          </a:p>
        </p:txBody>
      </p:sp>
      <p:sp>
        <p:nvSpPr>
          <p:cNvPr id="8" name="Text Placeholder 4"/>
          <p:cNvSpPr>
            <a:spLocks noGrp="1"/>
          </p:cNvSpPr>
          <p:nvPr>
            <p:ph type="body" sz="quarter" idx="12"/>
          </p:nvPr>
        </p:nvSpPr>
        <p:spPr>
          <a:xfrm>
            <a:off x="321947" y="6414651"/>
            <a:ext cx="3144837" cy="186599"/>
          </a:xfrm>
        </p:spPr>
        <p:txBody>
          <a:bodyPr anchor="ctr"/>
          <a:lstStyle>
            <a:lvl1pPr marL="0" indent="0">
              <a:buNone/>
              <a:defRPr sz="8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smtClean="0"/>
              <a:t>Click to edit Master text styles</a:t>
            </a:r>
          </a:p>
        </p:txBody>
      </p:sp>
    </p:spTree>
    <p:extLst>
      <p:ext uri="{BB962C8B-B14F-4D97-AF65-F5344CB8AC3E}">
        <p14:creationId xmlns:p14="http://schemas.microsoft.com/office/powerpoint/2010/main" val="1264680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8" name="Footer Placeholder 7"/>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title="Verizon"/>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vz_logotab_v.png"/>
          <p:cNvPicPr preferRelativeResize="0">
            <a:picLocks/>
          </p:cNvPicPr>
          <p:nvPr/>
        </p:nvPicPr>
        <p:blipFill>
          <a:blip r:embed="rId8" cstate="print"/>
          <a:srcRect/>
          <a:stretch>
            <a:fillRect/>
          </a:stretch>
        </p:blipFill>
        <p:spPr bwMode="auto">
          <a:xfrm>
            <a:off x="309566" y="0"/>
            <a:ext cx="832104" cy="1106488"/>
          </a:xfrm>
          <a:prstGeom prst="rect">
            <a:avLst/>
          </a:prstGeom>
          <a:noFill/>
          <a:ln w="9525">
            <a:noFill/>
            <a:miter lim="800000"/>
            <a:headEnd/>
            <a:tailEnd/>
          </a:ln>
        </p:spPr>
      </p:pic>
      <p:sp>
        <p:nvSpPr>
          <p:cNvPr id="1027" name="Text Placeholder 2"/>
          <p:cNvSpPr>
            <a:spLocks noGrp="1"/>
          </p:cNvSpPr>
          <p:nvPr>
            <p:ph type="body" idx="1"/>
          </p:nvPr>
        </p:nvSpPr>
        <p:spPr bwMode="auto">
          <a:xfrm>
            <a:off x="317521" y="1477963"/>
            <a:ext cx="8501063" cy="5027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body copy</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itle Placeholder 1"/>
          <p:cNvSpPr>
            <a:spLocks noGrp="1"/>
          </p:cNvSpPr>
          <p:nvPr>
            <p:ph type="title"/>
          </p:nvPr>
        </p:nvSpPr>
        <p:spPr bwMode="auto">
          <a:xfrm>
            <a:off x="1589097" y="212741"/>
            <a:ext cx="7229475" cy="8858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a:t>
            </a:r>
          </a:p>
        </p:txBody>
      </p:sp>
      <p:sp>
        <p:nvSpPr>
          <p:cNvPr id="7" name="TextBox 6"/>
          <p:cNvSpPr txBox="1"/>
          <p:nvPr/>
        </p:nvSpPr>
        <p:spPr>
          <a:xfrm>
            <a:off x="306405"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8" name="TextBox 7"/>
          <p:cNvSpPr txBox="1"/>
          <p:nvPr/>
        </p:nvSpPr>
        <p:spPr>
          <a:xfrm>
            <a:off x="8553450" y="6589713"/>
            <a:ext cx="274638" cy="182563"/>
          </a:xfrm>
          <a:prstGeom prst="rect">
            <a:avLst/>
          </a:prstGeom>
          <a:noFill/>
        </p:spPr>
        <p:txBody>
          <a:bodyPr wrap="none" lIns="0" tIns="0" rIns="0" bIns="0" anchor="b"/>
          <a:lstStyle/>
          <a:p>
            <a:pPr algn="r" defTabSz="914400" fontAlgn="base">
              <a:spcBef>
                <a:spcPct val="0"/>
              </a:spcBef>
              <a:spcAft>
                <a:spcPct val="0"/>
              </a:spcAft>
            </a:pPr>
            <a:fld id="{D6A48F46-03CD-4B91-92A3-DA70B4CC00C0}" type="slidenum">
              <a:rPr lang="en-US" sz="900">
                <a:solidFill>
                  <a:srgbClr val="4C4C4C"/>
                </a:solidFill>
                <a:ea typeface="MS PGothic" pitchFamily="34" charset="-128"/>
              </a:rPr>
              <a:pPr algn="r" defTabSz="914400" fontAlgn="base">
                <a:spcBef>
                  <a:spcPct val="0"/>
                </a:spcBef>
                <a:spcAft>
                  <a:spcPct val="0"/>
                </a:spcAft>
              </a:pPr>
              <a:t>‹#›</a:t>
            </a:fld>
            <a:endParaRPr lang="en-US" sz="900" dirty="0">
              <a:solidFill>
                <a:srgbClr val="4C4C4C"/>
              </a:solidFill>
              <a:ea typeface="MS PGothic" pitchFamily="34" charset="-128"/>
            </a:endParaRPr>
          </a:p>
        </p:txBody>
      </p:sp>
      <p:cxnSp>
        <p:nvCxnSpPr>
          <p:cNvPr id="6" name="Straight Connector 5"/>
          <p:cNvCxnSpPr/>
          <p:nvPr/>
        </p:nvCxnSpPr>
        <p:spPr>
          <a:xfrm>
            <a:off x="320675" y="1289051"/>
            <a:ext cx="8497888" cy="1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5433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iming>
    <p:tnLst>
      <p:par>
        <p:cTn id="1" dur="indefinite" restart="never" nodeType="tmRoot"/>
      </p:par>
    </p:tnLst>
  </p:timing>
  <p:txStyles>
    <p:titleStyle>
      <a:lvl1pPr algn="r" rtl="0" eaLnBrk="1" fontAlgn="base" hangingPunct="1">
        <a:spcBef>
          <a:spcPct val="0"/>
        </a:spcBef>
        <a:spcAft>
          <a:spcPct val="0"/>
        </a:spcAft>
        <a:defRPr sz="2800" b="1" kern="1200">
          <a:solidFill>
            <a:schemeClr val="tx1"/>
          </a:solidFill>
          <a:latin typeface="Arial" pitchFamily="34" charset="0"/>
          <a:ea typeface="MS PGothic" pitchFamily="34" charset="-128"/>
          <a:cs typeface="Arial" pitchFamily="34" charset="0"/>
        </a:defRPr>
      </a:lvl1pPr>
      <a:lvl2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2pPr>
      <a:lvl3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3pPr>
      <a:lvl4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4pPr>
      <a:lvl5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pitchFamily="34" charset="0"/>
        <a:buChar char="•"/>
        <a:defRPr lang="en-US" sz="2000" kern="1200" dirty="0">
          <a:solidFill>
            <a:schemeClr val="tx1"/>
          </a:solidFill>
          <a:latin typeface="Arial" pitchFamily="34" charset="0"/>
          <a:ea typeface="MS PGothic" pitchFamily="34" charset="-128"/>
          <a:cs typeface="Arial" pitchFamily="34" charset="0"/>
        </a:defRPr>
      </a:lvl1pPr>
      <a:lvl2pPr marL="457200" indent="-223838" algn="l" rtl="0" eaLnBrk="1" fontAlgn="base" hangingPunct="1">
        <a:spcBef>
          <a:spcPct val="0"/>
        </a:spcBef>
        <a:spcAft>
          <a:spcPts val="600"/>
        </a:spcAft>
        <a:buFont typeface="Arial" pitchFamily="34" charset="0"/>
        <a:buChar char="–"/>
        <a:defRPr lang="en-US" kern="1200" dirty="0">
          <a:solidFill>
            <a:schemeClr val="tx1"/>
          </a:solidFill>
          <a:latin typeface="Arial" pitchFamily="34" charset="0"/>
          <a:ea typeface="MS PGothic" pitchFamily="34" charset="-128"/>
          <a:cs typeface="Arial" pitchFamily="34" charset="0"/>
        </a:defRPr>
      </a:lvl2pPr>
      <a:lvl3pPr marL="627063" indent="-169863" algn="l" rtl="0" eaLnBrk="1" fontAlgn="base" hangingPunct="1">
        <a:spcBef>
          <a:spcPct val="0"/>
        </a:spcBef>
        <a:spcAft>
          <a:spcPts val="400"/>
        </a:spcAft>
        <a:buFont typeface="Arial" pitchFamily="34" charset="0"/>
        <a:buChar char="•"/>
        <a:defRPr lang="en-US" sz="1600" kern="1200" dirty="0">
          <a:solidFill>
            <a:schemeClr val="tx1"/>
          </a:solidFill>
          <a:latin typeface="Arial" pitchFamily="34" charset="0"/>
          <a:ea typeface="MS PGothic" pitchFamily="34" charset="-128"/>
          <a:cs typeface="Arial" pitchFamily="34" charset="0"/>
        </a:defRPr>
      </a:lvl3pPr>
      <a:lvl4pPr marL="796925" indent="-169863" algn="l" rtl="0" eaLnBrk="1" fontAlgn="base" hangingPunct="1">
        <a:spcBef>
          <a:spcPct val="0"/>
        </a:spcBef>
        <a:spcAft>
          <a:spcPts val="400"/>
        </a:spcAft>
        <a:buFont typeface="Arial" pitchFamily="34" charset="0"/>
        <a:buChar char="–"/>
        <a:defRPr lang="en-US" sz="1400" kern="1200" dirty="0">
          <a:solidFill>
            <a:schemeClr val="tx1"/>
          </a:solidFill>
          <a:latin typeface="Arial" pitchFamily="34" charset="0"/>
          <a:ea typeface="MS PGothic" pitchFamily="34" charset="-128"/>
          <a:cs typeface="Arial" pitchFamily="34" charset="0"/>
        </a:defRPr>
      </a:lvl4pPr>
      <a:lvl5pPr marL="966788" indent="-169863" algn="l" rtl="0" eaLnBrk="1" fontAlgn="base" hangingPunct="1">
        <a:spcBef>
          <a:spcPct val="0"/>
        </a:spcBef>
        <a:spcAft>
          <a:spcPts val="400"/>
        </a:spcAft>
        <a:buFont typeface="Arial" pitchFamily="34" charset="0"/>
        <a:buChar char="»"/>
        <a:defRPr lang="en-US" sz="1200" kern="1200" dirty="0">
          <a:solidFill>
            <a:schemeClr val="tx1"/>
          </a:solidFill>
          <a:latin typeface="Arial" pitchFamily="34" charset="0"/>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36066"/>
            <a:ext cx="7325274" cy="1737360"/>
          </a:xfrm>
        </p:spPr>
        <p:txBody>
          <a:bodyPr>
            <a:normAutofit/>
          </a:bodyPr>
          <a:lstStyle/>
          <a:p>
            <a:r>
              <a:rPr lang="en-US" dirty="0" smtClean="0"/>
              <a:t>Supervised</a:t>
            </a:r>
            <a:r>
              <a:rPr lang="en-US" dirty="0" smtClean="0"/>
              <a:t> Learning</a:t>
            </a:r>
            <a:endParaRPr lang="en-US" dirty="0"/>
          </a:p>
        </p:txBody>
      </p:sp>
      <p:sp>
        <p:nvSpPr>
          <p:cNvPr id="17" name="Subtitle 16"/>
          <p:cNvSpPr>
            <a:spLocks noGrp="1"/>
          </p:cNvSpPr>
          <p:nvPr>
            <p:ph type="subTitle" idx="1"/>
          </p:nvPr>
        </p:nvSpPr>
        <p:spPr/>
        <p:txBody>
          <a:bodyPr/>
          <a:lstStyle/>
          <a:p>
            <a:r>
              <a:rPr lang="en-US" dirty="0" smtClean="0"/>
              <a:t>Carlos Siches</a:t>
            </a:r>
            <a:endParaRPr lang="en-US" dirty="0" smtClean="0"/>
          </a:p>
          <a:p>
            <a:r>
              <a:rPr lang="en-US" dirty="0" smtClean="0"/>
              <a:t> </a:t>
            </a:r>
            <a:r>
              <a:rPr lang="en-US" dirty="0" smtClean="0"/>
              <a:t>Sep 2016</a:t>
            </a:r>
            <a:endParaRPr lang="en-US" dirty="0"/>
          </a:p>
        </p:txBody>
      </p:sp>
      <p:sp>
        <p:nvSpPr>
          <p:cNvPr id="4" name="Footer Placeholder 3"/>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68572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source libraries</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2</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3" name="Picture 2" descr="https://avatars2.githubusercontent.com/u/15658638?v=3&amp;s=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24026"/>
            <a:ext cx="1206500" cy="120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vatars2.githubusercontent.com/u/36563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 y="2575433"/>
            <a:ext cx="1635125" cy="163512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4294967295"/>
          </p:nvPr>
        </p:nvSpPr>
        <p:spPr>
          <a:xfrm>
            <a:off x="2681384" y="1085850"/>
            <a:ext cx="4041648" cy="1489583"/>
          </a:xfrm>
          <a:prstGeom prst="rect">
            <a:avLst/>
          </a:prstGeom>
        </p:spPr>
        <p:txBody>
          <a:bodyPr/>
          <a:lstStyle/>
          <a:p>
            <a:r>
              <a:rPr lang="en-US" sz="1600" dirty="0" smtClean="0">
                <a:solidFill>
                  <a:srgbClr val="333333"/>
                </a:solidFill>
                <a:latin typeface="Arial Narrow" panose="020B0606020202030204" pitchFamily="34" charset="0"/>
              </a:rPr>
              <a:t>ML library created by Google brain group</a:t>
            </a: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Automatically identifying and labeling items videos from </a:t>
            </a:r>
            <a:r>
              <a:rPr lang="en-US" sz="1600" dirty="0" err="1" smtClean="0">
                <a:solidFill>
                  <a:srgbClr val="333333"/>
                </a:solidFill>
                <a:latin typeface="Arial Narrow" panose="020B0606020202030204" pitchFamily="34" charset="0"/>
              </a:rPr>
              <a:t>youtube</a:t>
            </a:r>
            <a:endParaRPr lang="en-US" sz="1600" dirty="0" smtClean="0">
              <a:solidFill>
                <a:srgbClr val="333333"/>
              </a:solidFill>
              <a:latin typeface="Arial Narrow" panose="020B0606020202030204" pitchFamily="34" charset="0"/>
            </a:endParaRP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Improve speech recognition</a:t>
            </a: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Improve </a:t>
            </a:r>
            <a:r>
              <a:rPr lang="en-US" sz="1600" dirty="0" err="1" smtClean="0">
                <a:solidFill>
                  <a:srgbClr val="333333"/>
                </a:solidFill>
                <a:latin typeface="Arial Narrow" panose="020B0606020202030204" pitchFamily="34" charset="0"/>
              </a:rPr>
              <a:t>goog</a:t>
            </a:r>
            <a:r>
              <a:rPr lang="en-US" sz="1600" dirty="0" err="1" smtClean="0">
                <a:solidFill>
                  <a:srgbClr val="333333"/>
                </a:solidFill>
                <a:latin typeface="Arial Narrow" panose="020B0606020202030204" pitchFamily="34" charset="0"/>
              </a:rPr>
              <a:t>le</a:t>
            </a:r>
            <a:r>
              <a:rPr lang="en-US" sz="1600" dirty="0" smtClean="0">
                <a:solidFill>
                  <a:srgbClr val="333333"/>
                </a:solidFill>
                <a:latin typeface="Arial Narrow" panose="020B0606020202030204" pitchFamily="34" charset="0"/>
              </a:rPr>
              <a:t> translate</a:t>
            </a:r>
          </a:p>
          <a:p>
            <a:pPr marL="285750" indent="-285750">
              <a:buFont typeface="Arial" panose="020B0604020202020204" pitchFamily="34" charset="0"/>
              <a:buChar char="•"/>
            </a:pPr>
            <a:endParaRPr lang="en-US" sz="1600" dirty="0" smtClean="0">
              <a:solidFill>
                <a:srgbClr val="333333"/>
              </a:solidFill>
              <a:latin typeface="Arial Narrow" panose="020B0606020202030204" pitchFamily="34" charset="0"/>
            </a:endParaRPr>
          </a:p>
        </p:txBody>
      </p:sp>
      <p:sp>
        <p:nvSpPr>
          <p:cNvPr id="10" name="Footer Placeholder 3"/>
          <p:cNvSpPr>
            <a:spLocks noGrp="1"/>
          </p:cNvSpPr>
          <p:nvPr>
            <p:ph type="ftr" sz="quarter" idx="4294967295"/>
          </p:nvPr>
        </p:nvSpPr>
        <p:spPr>
          <a:xfrm>
            <a:off x="2681384" y="2943225"/>
            <a:ext cx="4041648" cy="790575"/>
          </a:xfrm>
          <a:prstGeom prst="rect">
            <a:avLst/>
          </a:prstGeom>
        </p:spPr>
        <p:txBody>
          <a:bodyPr/>
          <a:lstStyle/>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Machine Learning, Data analysis</a:t>
            </a: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Simple and efficient.</a:t>
            </a: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Accessible for everyone</a:t>
            </a:r>
          </a:p>
        </p:txBody>
      </p:sp>
    </p:spTree>
    <p:extLst>
      <p:ext uri="{BB962C8B-B14F-4D97-AF65-F5344CB8AC3E}">
        <p14:creationId xmlns:p14="http://schemas.microsoft.com/office/powerpoint/2010/main" val="1529688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3</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4281489"/>
            <a:ext cx="8080771" cy="1919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www.springboard.com/blog/wp-content/uploads/2014/09/Selection_0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49" y="1162049"/>
            <a:ext cx="3084363" cy="196215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4294967295"/>
          </p:nvPr>
        </p:nvSpPr>
        <p:spPr>
          <a:xfrm>
            <a:off x="3729134" y="1543050"/>
            <a:ext cx="4041648" cy="990599"/>
          </a:xfrm>
          <a:prstGeom prst="rect">
            <a:avLst/>
          </a:prstGeom>
        </p:spPr>
        <p:txBody>
          <a:bodyPr/>
          <a:lstStyle/>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Subfield of IA</a:t>
            </a: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Algorithm </a:t>
            </a:r>
            <a:endParaRPr lang="en-US" sz="1600" dirty="0" smtClean="0">
              <a:solidFill>
                <a:srgbClr val="333333"/>
              </a:solidFill>
              <a:latin typeface="Arial Narrow" panose="020B0606020202030204" pitchFamily="34" charset="0"/>
            </a:endParaRPr>
          </a:p>
          <a:p>
            <a:pPr marL="285750" indent="-285750">
              <a:buFont typeface="Arial" panose="020B0604020202020204" pitchFamily="34" charset="0"/>
              <a:buChar char="•"/>
            </a:pPr>
            <a:r>
              <a:rPr lang="en-US" sz="1600" dirty="0" smtClean="0">
                <a:solidFill>
                  <a:srgbClr val="333333"/>
                </a:solidFill>
                <a:latin typeface="Arial Narrow" panose="020B0606020202030204" pitchFamily="34" charset="0"/>
              </a:rPr>
              <a:t>Examples and experience</a:t>
            </a:r>
          </a:p>
          <a:p>
            <a:pPr marL="285750" indent="-285750">
              <a:buFont typeface="Arial" panose="020B0604020202020204" pitchFamily="34" charset="0"/>
              <a:buChar char="•"/>
            </a:pPr>
            <a:endParaRPr lang="en-US" sz="1600" dirty="0" smtClean="0">
              <a:solidFill>
                <a:srgbClr val="333333"/>
              </a:solidFill>
              <a:latin typeface="Arial Narrow" panose="020B0606020202030204" pitchFamily="34" charset="0"/>
            </a:endParaRPr>
          </a:p>
        </p:txBody>
      </p:sp>
    </p:spTree>
    <p:extLst>
      <p:ext uri="{BB962C8B-B14F-4D97-AF65-F5344CB8AC3E}">
        <p14:creationId xmlns:p14="http://schemas.microsoft.com/office/powerpoint/2010/main" val="39919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4</a:t>
            </a:fld>
            <a:endParaRPr lang="en-US" dirty="0">
              <a:solidFill>
                <a:srgbClr val="000000"/>
              </a:solidFill>
            </a:endParaRPr>
          </a:p>
        </p:txBody>
      </p:sp>
      <p:sp>
        <p:nvSpPr>
          <p:cNvPr id="4" name="Footer Placeholder 3"/>
          <p:cNvSpPr>
            <a:spLocks noGrp="1"/>
          </p:cNvSpPr>
          <p:nvPr>
            <p:ph type="ftr" sz="quarter" idx="18"/>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12" name="Text Placeholder 6"/>
          <p:cNvSpPr txBox="1">
            <a:spLocks/>
          </p:cNvSpPr>
          <p:nvPr/>
        </p:nvSpPr>
        <p:spPr bwMode="gray">
          <a:xfrm>
            <a:off x="292100" y="423004"/>
            <a:ext cx="2655816" cy="5746021"/>
          </a:xfrm>
          <a:prstGeom prst="rect">
            <a:avLst/>
          </a:prstGeom>
        </p:spPr>
        <p:txBody>
          <a:bodyPr vert="horz" lIns="0" tIns="0" rIns="0" bIns="0" rtlCol="0">
            <a:normAutofit/>
          </a:bodyPr>
          <a:lstStyle>
            <a:lvl1pPr marL="0" indent="0" algn="l" defTabSz="457200" rtl="0" eaLnBrk="1" latinLnBrk="0" hangingPunct="1">
              <a:lnSpc>
                <a:spcPct val="90000"/>
              </a:lnSpc>
              <a:spcBef>
                <a:spcPts val="900"/>
              </a:spcBef>
              <a:buFontTx/>
              <a:buNone/>
              <a:defRPr sz="2600" b="1" kern="1200">
                <a:solidFill>
                  <a:schemeClr val="accent1"/>
                </a:solidFill>
                <a:latin typeface="+mj-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CD040B"/>
                </a:solidFill>
              </a:rPr>
              <a:t>Business case</a:t>
            </a:r>
            <a:endParaRPr lang="en-US" dirty="0" smtClean="0">
              <a:solidFill>
                <a:srgbClr val="CD040B"/>
              </a:solidFill>
            </a:endParaRPr>
          </a:p>
          <a:p>
            <a:r>
              <a:rPr lang="en-US" sz="1600" dirty="0" smtClean="0">
                <a:solidFill>
                  <a:schemeClr val="tx1"/>
                </a:solidFill>
              </a:rPr>
              <a:t>IT Tickets =&gt; ticket routing </a:t>
            </a:r>
          </a:p>
          <a:p>
            <a:r>
              <a:rPr lang="en-US" sz="1400" b="0" dirty="0" smtClean="0">
                <a:solidFill>
                  <a:schemeClr val="tx1"/>
                </a:solidFill>
              </a:rPr>
              <a:t>Identify who is the best BI member to work on an particular ticket.</a:t>
            </a:r>
          </a:p>
          <a:p>
            <a:endParaRPr lang="en-US" sz="1400" b="0" dirty="0" smtClean="0">
              <a:solidFill>
                <a:schemeClr val="tx1"/>
              </a:solidFill>
            </a:endParaRPr>
          </a:p>
          <a:p>
            <a:pPr marL="285750" indent="-285750">
              <a:buFont typeface="Arial"/>
              <a:buChar char="•"/>
            </a:pPr>
            <a:endParaRPr lang="en-US" sz="1400" b="0" dirty="0" smtClean="0">
              <a:solidFill>
                <a:schemeClr val="tx1"/>
              </a:solidFill>
            </a:endParaRPr>
          </a:p>
        </p:txBody>
      </p:sp>
      <p:sp>
        <p:nvSpPr>
          <p:cNvPr id="8" name="Title 1"/>
          <p:cNvSpPr txBox="1">
            <a:spLocks/>
          </p:cNvSpPr>
          <p:nvPr/>
        </p:nvSpPr>
        <p:spPr>
          <a:xfrm>
            <a:off x="3361879" y="194914"/>
            <a:ext cx="4293983" cy="457200"/>
          </a:xfrm>
          <a:prstGeom prst="rect">
            <a:avLst/>
          </a:prstGeom>
        </p:spPr>
        <p:txBody>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endParaRPr lang="en-US" dirty="0"/>
          </a:p>
        </p:txBody>
      </p:sp>
      <p:sp>
        <p:nvSpPr>
          <p:cNvPr id="25" name="Text Placeholder 3"/>
          <p:cNvSpPr>
            <a:spLocks noGrp="1"/>
          </p:cNvSpPr>
          <p:nvPr>
            <p:ph type="body" sz="quarter" idx="17"/>
          </p:nvPr>
        </p:nvSpPr>
        <p:spPr>
          <a:xfrm>
            <a:off x="3187641" y="194914"/>
            <a:ext cx="2826461" cy="1740764"/>
          </a:xfrm>
        </p:spPr>
        <p:txBody>
          <a:bodyPr>
            <a:normAutofit/>
          </a:bodyPr>
          <a:lstStyle/>
          <a:p>
            <a:r>
              <a:rPr lang="en-US" sz="1200" dirty="0" smtClean="0"/>
              <a:t>Ticket</a:t>
            </a:r>
            <a:endParaRPr lang="en-US" sz="1200" dirty="0"/>
          </a:p>
          <a:p>
            <a:pPr marL="285750" indent="-285750">
              <a:spcBef>
                <a:spcPts val="300"/>
              </a:spcBef>
              <a:buFont typeface="Arial" panose="020B0604020202020204" pitchFamily="34" charset="0"/>
              <a:buChar char="•"/>
            </a:pPr>
            <a:r>
              <a:rPr lang="en-US" sz="1200" b="0" dirty="0" smtClean="0"/>
              <a:t>Category</a:t>
            </a:r>
          </a:p>
          <a:p>
            <a:pPr marL="285750" indent="-285750">
              <a:spcBef>
                <a:spcPts val="300"/>
              </a:spcBef>
              <a:buFont typeface="Arial" panose="020B0604020202020204" pitchFamily="34" charset="0"/>
              <a:buChar char="•"/>
            </a:pPr>
            <a:r>
              <a:rPr lang="en-US" sz="1200" b="0" dirty="0" smtClean="0"/>
              <a:t>Ticket type</a:t>
            </a:r>
          </a:p>
          <a:p>
            <a:pPr marL="285750" indent="-285750">
              <a:spcBef>
                <a:spcPts val="300"/>
              </a:spcBef>
              <a:buFont typeface="Arial" panose="020B0604020202020204" pitchFamily="34" charset="0"/>
              <a:buChar char="•"/>
            </a:pPr>
            <a:r>
              <a:rPr lang="en-US" sz="1200" b="0" dirty="0" smtClean="0"/>
              <a:t>Severity</a:t>
            </a:r>
          </a:p>
          <a:p>
            <a:pPr marL="285750" indent="-285750">
              <a:spcBef>
                <a:spcPts val="300"/>
              </a:spcBef>
              <a:buFont typeface="Arial" panose="020B0604020202020204" pitchFamily="34" charset="0"/>
              <a:buChar char="•"/>
            </a:pPr>
            <a:r>
              <a:rPr lang="en-US" sz="1200" b="0" dirty="0" smtClean="0"/>
              <a:t>Ticket Source</a:t>
            </a:r>
          </a:p>
          <a:p>
            <a:pPr marL="285750" indent="-285750">
              <a:spcBef>
                <a:spcPts val="300"/>
              </a:spcBef>
              <a:buFont typeface="Arial" panose="020B0604020202020204" pitchFamily="34" charset="0"/>
              <a:buChar char="•"/>
            </a:pPr>
            <a:r>
              <a:rPr lang="en-US" sz="1200" b="0" dirty="0" smtClean="0"/>
              <a:t>Impacted devices</a:t>
            </a:r>
            <a:endParaRPr lang="en-US" sz="1200" b="0" dirty="0"/>
          </a:p>
          <a:p>
            <a:pPr marL="285750" indent="-285750">
              <a:buFont typeface="Arial" panose="020B0604020202020204" pitchFamily="34" charset="0"/>
              <a:buChar char="•"/>
            </a:pPr>
            <a:endParaRPr lang="en-US" sz="1200" dirty="0" smtClean="0"/>
          </a:p>
        </p:txBody>
      </p:sp>
      <p:sp>
        <p:nvSpPr>
          <p:cNvPr id="9" name="Rounded Rectangle 8"/>
          <p:cNvSpPr/>
          <p:nvPr/>
        </p:nvSpPr>
        <p:spPr>
          <a:xfrm>
            <a:off x="3200107" y="1647825"/>
            <a:ext cx="1705268" cy="232113"/>
          </a:xfrm>
          <a:prstGeom prst="round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Ticketing process</a:t>
            </a:r>
            <a:endParaRPr lang="en-US" sz="1400" dirty="0"/>
          </a:p>
        </p:txBody>
      </p:sp>
      <p:sp>
        <p:nvSpPr>
          <p:cNvPr id="59" name="Text Placeholder 3"/>
          <p:cNvSpPr>
            <a:spLocks noGrp="1"/>
          </p:cNvSpPr>
          <p:nvPr>
            <p:ph type="body" sz="quarter" idx="17"/>
          </p:nvPr>
        </p:nvSpPr>
        <p:spPr>
          <a:xfrm>
            <a:off x="5775321" y="194914"/>
            <a:ext cx="2826461" cy="1740764"/>
          </a:xfrm>
        </p:spPr>
        <p:txBody>
          <a:bodyPr>
            <a:normAutofit/>
          </a:bodyPr>
          <a:lstStyle/>
          <a:p>
            <a:r>
              <a:rPr lang="en-US" sz="1200" dirty="0" smtClean="0"/>
              <a:t>Ticket Request</a:t>
            </a:r>
            <a:endParaRPr lang="en-US" sz="1200" dirty="0"/>
          </a:p>
          <a:p>
            <a:pPr marL="285750" indent="-285750">
              <a:spcBef>
                <a:spcPts val="300"/>
              </a:spcBef>
              <a:buFont typeface="Arial" panose="020B0604020202020204" pitchFamily="34" charset="0"/>
              <a:buChar char="•"/>
            </a:pPr>
            <a:r>
              <a:rPr lang="en-US" sz="1200" b="0" dirty="0" smtClean="0"/>
              <a:t>Sender</a:t>
            </a:r>
            <a:endParaRPr lang="en-US" sz="1200" b="0" dirty="0" smtClean="0"/>
          </a:p>
          <a:p>
            <a:pPr marL="285750" indent="-285750">
              <a:spcBef>
                <a:spcPts val="300"/>
              </a:spcBef>
              <a:buFont typeface="Arial" panose="020B0604020202020204" pitchFamily="34" charset="0"/>
              <a:buChar char="•"/>
            </a:pPr>
            <a:r>
              <a:rPr lang="en-US" sz="1200" b="0" dirty="0" smtClean="0"/>
              <a:t>Subject</a:t>
            </a:r>
            <a:endParaRPr lang="en-US" sz="1200" b="0" dirty="0" smtClean="0"/>
          </a:p>
          <a:p>
            <a:pPr marL="285750" indent="-285750">
              <a:spcBef>
                <a:spcPts val="300"/>
              </a:spcBef>
              <a:buFont typeface="Arial" panose="020B0604020202020204" pitchFamily="34" charset="0"/>
              <a:buChar char="•"/>
            </a:pPr>
            <a:r>
              <a:rPr lang="en-US" sz="1200" b="0" dirty="0" smtClean="0"/>
              <a:t>Description</a:t>
            </a:r>
            <a:endParaRPr lang="en-US" sz="1200" b="0" dirty="0"/>
          </a:p>
          <a:p>
            <a:pPr marL="285750" indent="-285750">
              <a:buFont typeface="Arial" panose="020B0604020202020204" pitchFamily="34" charset="0"/>
              <a:buChar char="•"/>
            </a:pPr>
            <a:endParaRPr lang="en-US" sz="1200" dirty="0" smtClean="0"/>
          </a:p>
        </p:txBody>
      </p:sp>
      <p:sp>
        <p:nvSpPr>
          <p:cNvPr id="139" name="Rounded Rectangle 138"/>
          <p:cNvSpPr/>
          <p:nvPr/>
        </p:nvSpPr>
        <p:spPr>
          <a:xfrm>
            <a:off x="3187641" y="1953829"/>
            <a:ext cx="5835766" cy="2703896"/>
          </a:xfrm>
          <a:prstGeom prst="roundRect">
            <a:avLst>
              <a:gd name="adj" fmla="val 9746"/>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4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143" y="2214403"/>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4" name="Oval 143"/>
          <p:cNvSpPr/>
          <p:nvPr/>
        </p:nvSpPr>
        <p:spPr>
          <a:xfrm>
            <a:off x="3899535" y="2214403"/>
            <a:ext cx="1520190" cy="457200"/>
          </a:xfrm>
          <a:prstGeom prst="ellipse">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Send email to SDP Support</a:t>
            </a:r>
            <a:endParaRPr lang="en-US" sz="900" dirty="0"/>
          </a:p>
        </p:txBody>
      </p:sp>
      <p:sp>
        <p:nvSpPr>
          <p:cNvPr id="17" name="Right Arrow 16"/>
          <p:cNvSpPr/>
          <p:nvPr/>
        </p:nvSpPr>
        <p:spPr>
          <a:xfrm>
            <a:off x="5508870" y="2319558"/>
            <a:ext cx="298327" cy="246889"/>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4141611" y="2740042"/>
            <a:ext cx="1186283" cy="230832"/>
          </a:xfrm>
          <a:prstGeom prst="rect">
            <a:avLst/>
          </a:prstGeom>
          <a:noFill/>
        </p:spPr>
        <p:txBody>
          <a:bodyPr wrap="square" rtlCol="0">
            <a:spAutoFit/>
          </a:bodyPr>
          <a:lstStyle/>
          <a:p>
            <a:r>
              <a:rPr lang="en-US" sz="900" b="1" dirty="0" smtClean="0"/>
              <a:t>Ticket Request</a:t>
            </a:r>
            <a:endParaRPr lang="en-US" sz="900" b="1" dirty="0"/>
          </a:p>
        </p:txBody>
      </p:sp>
      <p:grpSp>
        <p:nvGrpSpPr>
          <p:cNvPr id="152" name="Group 151"/>
          <p:cNvGrpSpPr/>
          <p:nvPr/>
        </p:nvGrpSpPr>
        <p:grpSpPr>
          <a:xfrm>
            <a:off x="5986099" y="2186752"/>
            <a:ext cx="1088039" cy="588339"/>
            <a:chOff x="4281124" y="2882077"/>
            <a:chExt cx="1088039" cy="588339"/>
          </a:xfrm>
        </p:grpSpPr>
        <p:pic>
          <p:nvPicPr>
            <p:cNvPr id="1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124" y="2886472"/>
              <a:ext cx="262699" cy="345261"/>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932" y="3125155"/>
              <a:ext cx="262699" cy="345261"/>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634" y="2882077"/>
              <a:ext cx="267529" cy="347472"/>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Box 155"/>
            <p:cNvSpPr txBox="1"/>
            <p:nvPr/>
          </p:nvSpPr>
          <p:spPr>
            <a:xfrm>
              <a:off x="4474758" y="2915738"/>
              <a:ext cx="865000" cy="230832"/>
            </a:xfrm>
            <a:prstGeom prst="rect">
              <a:avLst/>
            </a:prstGeom>
            <a:noFill/>
          </p:spPr>
          <p:txBody>
            <a:bodyPr wrap="square" rtlCol="0">
              <a:spAutoFit/>
            </a:bodyPr>
            <a:lstStyle/>
            <a:p>
              <a:r>
                <a:rPr lang="en-US" sz="900" b="1" dirty="0"/>
                <a:t> </a:t>
              </a:r>
              <a:r>
                <a:rPr lang="en-US" sz="900" b="1" dirty="0" smtClean="0"/>
                <a:t> </a:t>
              </a:r>
              <a:r>
                <a:rPr lang="en-US" sz="900" b="1" dirty="0" smtClean="0"/>
                <a:t>S. Desk</a:t>
              </a:r>
              <a:endParaRPr lang="en-US" sz="900" b="1" dirty="0"/>
            </a:p>
          </p:txBody>
        </p:sp>
      </p:grpSp>
      <p:sp>
        <p:nvSpPr>
          <p:cNvPr id="157" name="Oval 156"/>
          <p:cNvSpPr/>
          <p:nvPr/>
        </p:nvSpPr>
        <p:spPr>
          <a:xfrm>
            <a:off x="7162800" y="2052946"/>
            <a:ext cx="1762125" cy="692389"/>
          </a:xfrm>
          <a:prstGeom prst="ellipse">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900" dirty="0" smtClean="0"/>
              <a:t>Ticket’s created</a:t>
            </a:r>
          </a:p>
          <a:p>
            <a:pPr marL="171450" indent="-171450">
              <a:buFont typeface="Arial" panose="020B0604020202020204" pitchFamily="34" charset="0"/>
              <a:buChar char="•"/>
            </a:pPr>
            <a:r>
              <a:rPr lang="en-US" sz="900" dirty="0" smtClean="0"/>
              <a:t>Ticket’s assigned to BI</a:t>
            </a:r>
            <a:endParaRPr lang="en-US" sz="900" dirty="0"/>
          </a:p>
        </p:txBody>
      </p:sp>
      <p:sp>
        <p:nvSpPr>
          <p:cNvPr id="158" name="TextBox 157"/>
          <p:cNvSpPr txBox="1"/>
          <p:nvPr/>
        </p:nvSpPr>
        <p:spPr>
          <a:xfrm>
            <a:off x="7808737" y="2740042"/>
            <a:ext cx="669842" cy="230832"/>
          </a:xfrm>
          <a:prstGeom prst="rect">
            <a:avLst/>
          </a:prstGeom>
          <a:noFill/>
        </p:spPr>
        <p:txBody>
          <a:bodyPr wrap="square" rtlCol="0">
            <a:spAutoFit/>
          </a:bodyPr>
          <a:lstStyle/>
          <a:p>
            <a:r>
              <a:rPr lang="en-US" sz="900" b="1" dirty="0" smtClean="0"/>
              <a:t>Ticket</a:t>
            </a:r>
            <a:endParaRPr lang="en-US" sz="900" b="1" dirty="0"/>
          </a:p>
        </p:txBody>
      </p:sp>
      <p:sp>
        <p:nvSpPr>
          <p:cNvPr id="160" name="TextBox 159"/>
          <p:cNvSpPr txBox="1"/>
          <p:nvPr/>
        </p:nvSpPr>
        <p:spPr>
          <a:xfrm>
            <a:off x="5875161" y="2844817"/>
            <a:ext cx="1287639" cy="784830"/>
          </a:xfrm>
          <a:prstGeom prst="rect">
            <a:avLst/>
          </a:prstGeom>
          <a:noFill/>
        </p:spPr>
        <p:txBody>
          <a:bodyPr wrap="square" rtlCol="0">
            <a:spAutoFit/>
          </a:bodyPr>
          <a:lstStyle/>
          <a:p>
            <a:pPr marL="171450" indent="-171450">
              <a:buFont typeface="Arial" panose="020B0604020202020204" pitchFamily="34" charset="0"/>
              <a:buChar char="•"/>
            </a:pPr>
            <a:r>
              <a:rPr lang="en-US" sz="900" b="1" dirty="0" smtClean="0">
                <a:solidFill>
                  <a:schemeClr val="accent3">
                    <a:lumMod val="50000"/>
                  </a:schemeClr>
                </a:solidFill>
              </a:rPr>
              <a:t>After some hours S.D. review the ticket request</a:t>
            </a:r>
            <a:endParaRPr lang="en-US" sz="900" b="1" dirty="0" smtClean="0">
              <a:solidFill>
                <a:schemeClr val="accent3">
                  <a:lumMod val="50000"/>
                </a:schemeClr>
              </a:solidFill>
            </a:endParaRPr>
          </a:p>
          <a:p>
            <a:endParaRPr lang="en-US" sz="900" b="1" dirty="0">
              <a:solidFill>
                <a:schemeClr val="accent3">
                  <a:lumMod val="50000"/>
                </a:schemeClr>
              </a:solidFill>
            </a:endParaRPr>
          </a:p>
        </p:txBody>
      </p:sp>
      <p:sp>
        <p:nvSpPr>
          <p:cNvPr id="161" name="Right Arrow 160"/>
          <p:cNvSpPr/>
          <p:nvPr/>
        </p:nvSpPr>
        <p:spPr>
          <a:xfrm rot="5400000">
            <a:off x="7939270" y="3065008"/>
            <a:ext cx="298327" cy="246889"/>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2" name="Group 161"/>
          <p:cNvGrpSpPr/>
          <p:nvPr/>
        </p:nvGrpSpPr>
        <p:grpSpPr>
          <a:xfrm>
            <a:off x="7586299" y="3482152"/>
            <a:ext cx="1088039" cy="588339"/>
            <a:chOff x="4281124" y="2882077"/>
            <a:chExt cx="1088039" cy="588339"/>
          </a:xfrm>
        </p:grpSpPr>
        <p:pic>
          <p:nvPicPr>
            <p:cNvPr id="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124" y="2886472"/>
              <a:ext cx="262699" cy="345261"/>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pic>
        <p:pic>
          <p:nvPicPr>
            <p:cNvPr id="1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932" y="3125155"/>
              <a:ext cx="262699" cy="345261"/>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pic>
        <p:pic>
          <p:nvPicPr>
            <p:cNvPr id="1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634" y="2882077"/>
              <a:ext cx="267529" cy="347472"/>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pic>
        <p:sp>
          <p:nvSpPr>
            <p:cNvPr id="166" name="TextBox 165"/>
            <p:cNvSpPr txBox="1"/>
            <p:nvPr/>
          </p:nvSpPr>
          <p:spPr>
            <a:xfrm>
              <a:off x="4474758" y="2915738"/>
              <a:ext cx="865000" cy="230832"/>
            </a:xfrm>
            <a:prstGeom prst="rect">
              <a:avLst/>
            </a:prstGeom>
            <a:noFill/>
          </p:spPr>
          <p:txBody>
            <a:bodyPr wrap="square" rtlCol="0">
              <a:spAutoFit/>
            </a:bodyPr>
            <a:lstStyle/>
            <a:p>
              <a:r>
                <a:rPr lang="en-US" sz="900" b="1" dirty="0"/>
                <a:t> </a:t>
              </a:r>
              <a:r>
                <a:rPr lang="en-US" sz="900" b="1" dirty="0" smtClean="0"/>
                <a:t> </a:t>
              </a:r>
              <a:r>
                <a:rPr lang="en-US" sz="900" b="1" dirty="0" smtClean="0"/>
                <a:t>BI team</a:t>
              </a:r>
              <a:endParaRPr lang="en-US" sz="900" b="1" dirty="0"/>
            </a:p>
          </p:txBody>
        </p:sp>
      </p:grpSp>
      <p:sp>
        <p:nvSpPr>
          <p:cNvPr id="167" name="TextBox 166"/>
          <p:cNvSpPr txBox="1"/>
          <p:nvPr/>
        </p:nvSpPr>
        <p:spPr>
          <a:xfrm>
            <a:off x="7580136" y="4102117"/>
            <a:ext cx="1186283" cy="507831"/>
          </a:xfrm>
          <a:prstGeom prst="rect">
            <a:avLst/>
          </a:prstGeom>
          <a:noFill/>
        </p:spPr>
        <p:txBody>
          <a:bodyPr wrap="square" rtlCol="0">
            <a:spAutoFit/>
          </a:bodyPr>
          <a:lstStyle/>
          <a:p>
            <a:r>
              <a:rPr lang="en-US" sz="900" b="1" dirty="0" smtClean="0">
                <a:solidFill>
                  <a:schemeClr val="accent3">
                    <a:lumMod val="50000"/>
                  </a:schemeClr>
                </a:solidFill>
              </a:rPr>
              <a:t>*After some hours BI team review the ticket </a:t>
            </a:r>
            <a:endParaRPr lang="en-US" sz="900" b="1" dirty="0">
              <a:solidFill>
                <a:schemeClr val="accent3">
                  <a:lumMod val="50000"/>
                </a:schemeClr>
              </a:solidFill>
            </a:endParaRPr>
          </a:p>
        </p:txBody>
      </p:sp>
      <p:pic>
        <p:nvPicPr>
          <p:cNvPr id="168"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583" y="3777355"/>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0" name="Right Arrow 169"/>
          <p:cNvSpPr/>
          <p:nvPr/>
        </p:nvSpPr>
        <p:spPr>
          <a:xfrm rot="10800000">
            <a:off x="7004295" y="3891183"/>
            <a:ext cx="298327" cy="246889"/>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246636" y="4225942"/>
            <a:ext cx="827502" cy="230832"/>
          </a:xfrm>
          <a:prstGeom prst="rect">
            <a:avLst/>
          </a:prstGeom>
          <a:noFill/>
        </p:spPr>
        <p:txBody>
          <a:bodyPr wrap="square" rtlCol="0">
            <a:spAutoFit/>
          </a:bodyPr>
          <a:lstStyle/>
          <a:p>
            <a:r>
              <a:rPr lang="en-US" sz="900" b="1" dirty="0" smtClean="0"/>
              <a:t>BI member</a:t>
            </a:r>
            <a:endParaRPr lang="en-US" sz="900" b="1" dirty="0"/>
          </a:p>
        </p:txBody>
      </p:sp>
      <p:sp>
        <p:nvSpPr>
          <p:cNvPr id="172" name="Rounded Rectangle 171"/>
          <p:cNvSpPr/>
          <p:nvPr/>
        </p:nvSpPr>
        <p:spPr>
          <a:xfrm>
            <a:off x="3187641" y="4948551"/>
            <a:ext cx="5835766" cy="1290324"/>
          </a:xfrm>
          <a:prstGeom prst="roundRect">
            <a:avLst>
              <a:gd name="adj" fmla="val 9746"/>
            </a:avLst>
          </a:prstGeom>
          <a:ln>
            <a:solidFill>
              <a:srgbClr val="0070C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3" name="Rounded Rectangle 172"/>
          <p:cNvSpPr/>
          <p:nvPr/>
        </p:nvSpPr>
        <p:spPr>
          <a:xfrm>
            <a:off x="3203895" y="4684730"/>
            <a:ext cx="1701479" cy="235246"/>
          </a:xfrm>
          <a:prstGeom prst="roundRect">
            <a:avLst/>
          </a:prstGeom>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Ticketing routing</a:t>
            </a:r>
            <a:endParaRPr lang="en-US" sz="1400" dirty="0"/>
          </a:p>
        </p:txBody>
      </p:sp>
      <p:pic>
        <p:nvPicPr>
          <p:cNvPr id="174"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618" y="5367178"/>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Oval 174"/>
          <p:cNvSpPr/>
          <p:nvPr/>
        </p:nvSpPr>
        <p:spPr>
          <a:xfrm>
            <a:off x="3890010" y="5367178"/>
            <a:ext cx="1520190" cy="45720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Send email to SDP Support</a:t>
            </a:r>
            <a:endParaRPr lang="en-US" sz="900" dirty="0"/>
          </a:p>
        </p:txBody>
      </p:sp>
      <p:sp>
        <p:nvSpPr>
          <p:cNvPr id="176" name="Right Arrow 175"/>
          <p:cNvSpPr/>
          <p:nvPr/>
        </p:nvSpPr>
        <p:spPr>
          <a:xfrm>
            <a:off x="5499345" y="5472333"/>
            <a:ext cx="298327" cy="246889"/>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Box 176"/>
          <p:cNvSpPr txBox="1"/>
          <p:nvPr/>
        </p:nvSpPr>
        <p:spPr>
          <a:xfrm>
            <a:off x="4132086" y="5892817"/>
            <a:ext cx="1186283" cy="230832"/>
          </a:xfrm>
          <a:prstGeom prst="rect">
            <a:avLst/>
          </a:prstGeom>
          <a:noFill/>
        </p:spPr>
        <p:txBody>
          <a:bodyPr wrap="square" rtlCol="0">
            <a:spAutoFit/>
          </a:bodyPr>
          <a:lstStyle/>
          <a:p>
            <a:r>
              <a:rPr lang="en-US" sz="900" b="1" dirty="0" smtClean="0"/>
              <a:t>Ticket Request</a:t>
            </a:r>
            <a:endParaRPr lang="en-US" sz="900" b="1" dirty="0"/>
          </a:p>
        </p:txBody>
      </p:sp>
      <p:pic>
        <p:nvPicPr>
          <p:cNvPr id="3074" name="Picture 2" descr="Resultado de imagen para machine learn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063" y="5262403"/>
            <a:ext cx="761999" cy="666750"/>
          </a:xfrm>
          <a:prstGeom prst="rect">
            <a:avLst/>
          </a:prstGeom>
          <a:noFill/>
          <a:extLst>
            <a:ext uri="{909E8E84-426E-40DD-AFC4-6F175D3DCCD1}">
              <a14:hiddenFill xmlns:a14="http://schemas.microsoft.com/office/drawing/2010/main">
                <a:solidFill>
                  <a:srgbClr val="FFFFFF"/>
                </a:solidFill>
              </a14:hiddenFill>
            </a:ext>
          </a:extLst>
        </p:spPr>
      </p:pic>
      <p:sp>
        <p:nvSpPr>
          <p:cNvPr id="178" name="Right Arrow 177"/>
          <p:cNvSpPr/>
          <p:nvPr/>
        </p:nvSpPr>
        <p:spPr>
          <a:xfrm>
            <a:off x="6654742" y="5501288"/>
            <a:ext cx="298327" cy="246889"/>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683" y="5310880"/>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0" name="TextBox 179"/>
          <p:cNvSpPr txBox="1"/>
          <p:nvPr/>
        </p:nvSpPr>
        <p:spPr>
          <a:xfrm>
            <a:off x="7046736" y="5759467"/>
            <a:ext cx="827502" cy="230832"/>
          </a:xfrm>
          <a:prstGeom prst="rect">
            <a:avLst/>
          </a:prstGeom>
          <a:noFill/>
        </p:spPr>
        <p:txBody>
          <a:bodyPr wrap="square" rtlCol="0">
            <a:spAutoFit/>
          </a:bodyPr>
          <a:lstStyle/>
          <a:p>
            <a:r>
              <a:rPr lang="en-US" sz="900" b="1" dirty="0" smtClean="0"/>
              <a:t>BI member</a:t>
            </a:r>
            <a:endParaRPr lang="en-US" sz="900" b="1" dirty="0"/>
          </a:p>
        </p:txBody>
      </p:sp>
      <p:sp>
        <p:nvSpPr>
          <p:cNvPr id="181" name="TextBox 180"/>
          <p:cNvSpPr txBox="1"/>
          <p:nvPr/>
        </p:nvSpPr>
        <p:spPr>
          <a:xfrm>
            <a:off x="5760860" y="5911867"/>
            <a:ext cx="1074738" cy="230832"/>
          </a:xfrm>
          <a:prstGeom prst="rect">
            <a:avLst/>
          </a:prstGeom>
          <a:noFill/>
        </p:spPr>
        <p:txBody>
          <a:bodyPr wrap="square" rtlCol="0">
            <a:spAutoFit/>
          </a:bodyPr>
          <a:lstStyle/>
          <a:p>
            <a:r>
              <a:rPr lang="en-US" sz="900" b="1" dirty="0" smtClean="0"/>
              <a:t>Supervised ML</a:t>
            </a:r>
            <a:endParaRPr lang="en-US" sz="900" b="1" dirty="0"/>
          </a:p>
        </p:txBody>
      </p:sp>
    </p:spTree>
    <p:extLst>
      <p:ext uri="{BB962C8B-B14F-4D97-AF65-F5344CB8AC3E}">
        <p14:creationId xmlns:p14="http://schemas.microsoft.com/office/powerpoint/2010/main" val="428950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5</a:t>
            </a:fld>
            <a:endParaRPr lang="en-US" dirty="0">
              <a:solidFill>
                <a:srgbClr val="000000"/>
              </a:solidFill>
            </a:endParaRPr>
          </a:p>
        </p:txBody>
      </p:sp>
      <p:sp>
        <p:nvSpPr>
          <p:cNvPr id="4" name="Footer Placeholder 3"/>
          <p:cNvSpPr>
            <a:spLocks noGrp="1"/>
          </p:cNvSpPr>
          <p:nvPr>
            <p:ph type="ftr" sz="quarter" idx="18"/>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12" name="Text Placeholder 6"/>
          <p:cNvSpPr txBox="1">
            <a:spLocks/>
          </p:cNvSpPr>
          <p:nvPr/>
        </p:nvSpPr>
        <p:spPr bwMode="gray">
          <a:xfrm>
            <a:off x="292100" y="423004"/>
            <a:ext cx="2655816" cy="5746021"/>
          </a:xfrm>
          <a:prstGeom prst="rect">
            <a:avLst/>
          </a:prstGeom>
        </p:spPr>
        <p:txBody>
          <a:bodyPr vert="horz" lIns="0" tIns="0" rIns="0" bIns="0" rtlCol="0">
            <a:normAutofit/>
          </a:bodyPr>
          <a:lstStyle>
            <a:lvl1pPr marL="0" indent="0" algn="l" defTabSz="457200" rtl="0" eaLnBrk="1" latinLnBrk="0" hangingPunct="1">
              <a:lnSpc>
                <a:spcPct val="90000"/>
              </a:lnSpc>
              <a:spcBef>
                <a:spcPts val="900"/>
              </a:spcBef>
              <a:buFontTx/>
              <a:buNone/>
              <a:defRPr sz="2600" b="1" kern="1200">
                <a:solidFill>
                  <a:schemeClr val="accent1"/>
                </a:solidFill>
                <a:latin typeface="+mj-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CD040B"/>
                </a:solidFill>
              </a:rPr>
              <a:t>Business case</a:t>
            </a:r>
            <a:endParaRPr lang="en-US" dirty="0" smtClean="0">
              <a:solidFill>
                <a:srgbClr val="CD040B"/>
              </a:solidFill>
            </a:endParaRPr>
          </a:p>
          <a:p>
            <a:r>
              <a:rPr lang="en-US" sz="1600" dirty="0" smtClean="0">
                <a:solidFill>
                  <a:schemeClr val="tx1"/>
                </a:solidFill>
              </a:rPr>
              <a:t>IT Tickets =&gt; ticket routing </a:t>
            </a:r>
          </a:p>
          <a:p>
            <a:r>
              <a:rPr lang="en-US" sz="1400" b="0" dirty="0" smtClean="0">
                <a:solidFill>
                  <a:schemeClr val="tx1"/>
                </a:solidFill>
              </a:rPr>
              <a:t>Identify who is the best BI member to work on an particular ticket.</a:t>
            </a:r>
          </a:p>
          <a:p>
            <a:endParaRPr lang="en-US" sz="1400" b="0" dirty="0" smtClean="0">
              <a:solidFill>
                <a:schemeClr val="tx1"/>
              </a:solidFill>
            </a:endParaRPr>
          </a:p>
          <a:p>
            <a:pPr marL="285750" indent="-285750">
              <a:buFont typeface="Arial"/>
              <a:buChar char="•"/>
            </a:pPr>
            <a:endParaRPr lang="en-US" sz="1400" b="0" dirty="0" smtClean="0">
              <a:solidFill>
                <a:schemeClr val="tx1"/>
              </a:solidFill>
            </a:endParaRPr>
          </a:p>
        </p:txBody>
      </p:sp>
      <p:sp>
        <p:nvSpPr>
          <p:cNvPr id="173" name="Rounded Rectangle 172"/>
          <p:cNvSpPr/>
          <p:nvPr/>
        </p:nvSpPr>
        <p:spPr>
          <a:xfrm>
            <a:off x="3081266" y="2179136"/>
            <a:ext cx="2328934" cy="235246"/>
          </a:xfrm>
          <a:prstGeom prst="roundRect">
            <a:avLst/>
          </a:prstGeom>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t>Training / Testing dataset</a:t>
            </a:r>
            <a:endParaRPr lang="en-US" sz="1400" dirty="0"/>
          </a:p>
        </p:txBody>
      </p:sp>
      <p:pic>
        <p:nvPicPr>
          <p:cNvPr id="44" name="Picture 2" descr="Resultado de imagen para machine learn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968277"/>
            <a:ext cx="761999" cy="66675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1151347" y="2218048"/>
            <a:ext cx="1074738" cy="230832"/>
          </a:xfrm>
          <a:prstGeom prst="rect">
            <a:avLst/>
          </a:prstGeom>
          <a:noFill/>
        </p:spPr>
        <p:txBody>
          <a:bodyPr wrap="square" rtlCol="0">
            <a:spAutoFit/>
          </a:bodyPr>
          <a:lstStyle/>
          <a:p>
            <a:r>
              <a:rPr lang="en-US" sz="900" b="1" dirty="0" smtClean="0"/>
              <a:t>Supervised ML</a:t>
            </a:r>
            <a:endParaRPr lang="en-US" sz="900" b="1" dirty="0"/>
          </a:p>
        </p:txBody>
      </p:sp>
      <p:sp>
        <p:nvSpPr>
          <p:cNvPr id="47" name="Title 1"/>
          <p:cNvSpPr txBox="1">
            <a:spLocks/>
          </p:cNvSpPr>
          <p:nvPr/>
        </p:nvSpPr>
        <p:spPr>
          <a:xfrm>
            <a:off x="3217686" y="375380"/>
            <a:ext cx="3981450" cy="457200"/>
          </a:xfrm>
          <a:prstGeom prst="rect">
            <a:avLst/>
          </a:prstGeom>
        </p:spPr>
        <p:txBody>
          <a:bodyPr>
            <a:normAutofit fontScale="85000" lnSpcReduction="10000"/>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r>
              <a:rPr lang="en-US" dirty="0" smtClean="0"/>
              <a:t>What do I need to get started ?</a:t>
            </a:r>
            <a:endParaRPr lang="en-US" dirty="0"/>
          </a:p>
        </p:txBody>
      </p:sp>
      <p:sp>
        <p:nvSpPr>
          <p:cNvPr id="48" name="Text Placeholder 3"/>
          <p:cNvSpPr>
            <a:spLocks noGrp="1"/>
          </p:cNvSpPr>
          <p:nvPr>
            <p:ph type="body" sz="quarter" idx="17"/>
          </p:nvPr>
        </p:nvSpPr>
        <p:spPr>
          <a:xfrm>
            <a:off x="3311996" y="832580"/>
            <a:ext cx="3734740" cy="1385468"/>
          </a:xfrm>
        </p:spPr>
        <p:txBody>
          <a:bodyPr>
            <a:normAutofit/>
          </a:bodyPr>
          <a:lstStyle/>
          <a:p>
            <a:pPr marL="285750" indent="-285750">
              <a:spcBef>
                <a:spcPts val="300"/>
              </a:spcBef>
              <a:buFont typeface="Arial" panose="020B0604020202020204" pitchFamily="34" charset="0"/>
              <a:buChar char="•"/>
            </a:pPr>
            <a:r>
              <a:rPr lang="en-US" sz="1200" b="0" dirty="0" smtClean="0"/>
              <a:t>Historical Data =&gt; </a:t>
            </a:r>
            <a:r>
              <a:rPr lang="en-US" sz="1200" dirty="0" smtClean="0">
                <a:solidFill>
                  <a:srgbClr val="C00000"/>
                </a:solidFill>
              </a:rPr>
              <a:t>ETL</a:t>
            </a:r>
            <a:r>
              <a:rPr lang="en-US" sz="1200" b="0" dirty="0" smtClean="0"/>
              <a:t> =&gt; </a:t>
            </a:r>
            <a:r>
              <a:rPr lang="en-US" sz="1200" dirty="0" smtClean="0"/>
              <a:t>Training dataset</a:t>
            </a:r>
            <a:endParaRPr lang="en-US" sz="1200" dirty="0" smtClean="0"/>
          </a:p>
          <a:p>
            <a:pPr marL="285750" indent="-285750">
              <a:spcBef>
                <a:spcPts val="300"/>
              </a:spcBef>
              <a:buFont typeface="Arial" panose="020B0604020202020204" pitchFamily="34" charset="0"/>
              <a:buChar char="•"/>
            </a:pPr>
            <a:r>
              <a:rPr lang="en-US" sz="1200" b="0" dirty="0" smtClean="0"/>
              <a:t>“Set of rules”</a:t>
            </a:r>
            <a:r>
              <a:rPr lang="en-US" sz="1200" b="0" dirty="0" smtClean="0"/>
              <a:t>   =&gt; </a:t>
            </a:r>
            <a:r>
              <a:rPr lang="en-US" sz="1200" dirty="0" smtClean="0"/>
              <a:t>Classifier</a:t>
            </a:r>
            <a:endParaRPr lang="en-US" sz="1200" dirty="0" smtClean="0"/>
          </a:p>
          <a:p>
            <a:pPr marL="285750" indent="-285750">
              <a:buFont typeface="Arial" panose="020B0604020202020204" pitchFamily="34" charset="0"/>
              <a:buChar char="•"/>
            </a:pPr>
            <a:r>
              <a:rPr lang="en-US" sz="1200" b="0" dirty="0" smtClean="0"/>
              <a:t>Historical </a:t>
            </a:r>
            <a:r>
              <a:rPr lang="en-US" sz="1200" b="0" dirty="0"/>
              <a:t>Data =&gt; </a:t>
            </a:r>
            <a:r>
              <a:rPr lang="en-US" sz="1200" dirty="0">
                <a:solidFill>
                  <a:srgbClr val="C00000"/>
                </a:solidFill>
              </a:rPr>
              <a:t>ETL</a:t>
            </a:r>
            <a:r>
              <a:rPr lang="en-US" sz="1200" b="0" dirty="0"/>
              <a:t> =&gt; </a:t>
            </a:r>
            <a:r>
              <a:rPr lang="en-US" sz="1200" dirty="0" smtClean="0"/>
              <a:t>testing dataset</a:t>
            </a:r>
          </a:p>
          <a:p>
            <a:pPr marL="515938" lvl="2" indent="-285750">
              <a:buFont typeface="Arial" panose="020B0604020202020204" pitchFamily="34" charset="0"/>
              <a:buChar char="•"/>
            </a:pPr>
            <a:r>
              <a:rPr lang="en-US" sz="1000" dirty="0" smtClean="0"/>
              <a:t>this data is not part of training dataset</a:t>
            </a:r>
          </a:p>
          <a:p>
            <a:pPr marL="515938" lvl="2" indent="-285750">
              <a:buFont typeface="Arial" panose="020B0604020202020204" pitchFamily="34" charset="0"/>
              <a:buChar char="•"/>
            </a:pPr>
            <a:r>
              <a:rPr lang="en-US" sz="1000" dirty="0" smtClean="0"/>
              <a:t>Testing dataset helps to</a:t>
            </a:r>
          </a:p>
          <a:p>
            <a:pPr marL="285750" indent="-285750">
              <a:buFont typeface="Arial" panose="020B0604020202020204" pitchFamily="34" charset="0"/>
              <a:buChar char="•"/>
            </a:pPr>
            <a:endParaRPr lang="en-US" sz="1200" dirty="0" smtClean="0"/>
          </a:p>
        </p:txBody>
      </p:sp>
      <p:graphicFrame>
        <p:nvGraphicFramePr>
          <p:cNvPr id="7" name="Table 6"/>
          <p:cNvGraphicFramePr>
            <a:graphicFrameLocks noGrp="1"/>
          </p:cNvGraphicFramePr>
          <p:nvPr>
            <p:extLst>
              <p:ext uri="{D42A27DB-BD31-4B8C-83A1-F6EECF244321}">
                <p14:modId xmlns:p14="http://schemas.microsoft.com/office/powerpoint/2010/main" val="3481640472"/>
              </p:ext>
            </p:extLst>
          </p:nvPr>
        </p:nvGraphicFramePr>
        <p:xfrm>
          <a:off x="3081266" y="2481262"/>
          <a:ext cx="6057900" cy="2105025"/>
        </p:xfrm>
        <a:graphic>
          <a:graphicData uri="http://schemas.openxmlformats.org/drawingml/2006/table">
            <a:tbl>
              <a:tblPr/>
              <a:tblGrid>
                <a:gridCol w="1819275"/>
                <a:gridCol w="1371600"/>
                <a:gridCol w="1314450"/>
                <a:gridCol w="1552575"/>
              </a:tblGrid>
              <a:tr h="161925">
                <a:tc gridSpan="3">
                  <a:txBody>
                    <a:bodyPr/>
                    <a:lstStyle/>
                    <a:p>
                      <a:pPr algn="l" fontAlgn="b"/>
                      <a:r>
                        <a:rPr lang="en-US" sz="1000" b="1" i="0" u="none" strike="noStrike" dirty="0">
                          <a:solidFill>
                            <a:srgbClr val="000000"/>
                          </a:solidFill>
                          <a:effectLst/>
                          <a:latin typeface="Calibri"/>
                        </a:rPr>
                        <a:t>Features</a:t>
                      </a:r>
                    </a:p>
                  </a:txBody>
                  <a:tcPr marL="9525" marR="9525" marT="9525" marB="0" anchor="b">
                    <a:lnL>
                      <a:noFill/>
                    </a:lnL>
                    <a:lnR>
                      <a:noFill/>
                    </a:lnR>
                    <a:lnT>
                      <a:noFill/>
                    </a:lnT>
                    <a:lnB>
                      <a:noFill/>
                    </a:lnB>
                    <a:solidFill>
                      <a:srgbClr val="E6B8B7"/>
                    </a:solidFill>
                  </a:tcPr>
                </a:tc>
                <a:tc hMerge="1">
                  <a:txBody>
                    <a:bodyPr/>
                    <a:lstStyle/>
                    <a:p>
                      <a:endParaRPr lang="en-US"/>
                    </a:p>
                  </a:txBody>
                  <a:tcPr/>
                </a:tc>
                <a:tc hMerge="1">
                  <a:txBody>
                    <a:bodyPr/>
                    <a:lstStyle/>
                    <a:p>
                      <a:endParaRPr lang="en-US"/>
                    </a:p>
                  </a:txBody>
                  <a:tcPr/>
                </a:tc>
                <a:tc>
                  <a:txBody>
                    <a:bodyPr/>
                    <a:lstStyle/>
                    <a:p>
                      <a:pPr algn="ctr" fontAlgn="b"/>
                      <a:r>
                        <a:rPr lang="en-US" sz="1000" b="0" i="0" u="none" strike="noStrike">
                          <a:solidFill>
                            <a:srgbClr val="FFFFFF"/>
                          </a:solidFill>
                          <a:effectLst/>
                          <a:latin typeface="Calibri"/>
                        </a:rPr>
                        <a:t>Label</a:t>
                      </a:r>
                    </a:p>
                  </a:txBody>
                  <a:tcPr marL="9525" marR="9525" marT="9525" marB="0" anchor="b">
                    <a:lnL>
                      <a:noFill/>
                    </a:lnL>
                    <a:lnR>
                      <a:noFill/>
                    </a:lnR>
                    <a:lnT>
                      <a:noFill/>
                    </a:lnT>
                    <a:lnB>
                      <a:noFill/>
                    </a:lnB>
                    <a:solidFill>
                      <a:srgbClr val="538DD5"/>
                    </a:solidFill>
                  </a:tcPr>
                </a:tc>
              </a:tr>
              <a:tr h="161925">
                <a:tc>
                  <a:txBody>
                    <a:bodyPr/>
                    <a:lstStyle/>
                    <a:p>
                      <a:pPr algn="l" fontAlgn="b"/>
                      <a:r>
                        <a:rPr lang="en-US" sz="1000" b="0" i="0" u="none" strike="noStrike">
                          <a:solidFill>
                            <a:srgbClr val="000000"/>
                          </a:solidFill>
                          <a:effectLst/>
                          <a:latin typeface="Calibri"/>
                        </a:rPr>
                        <a:t>Sender</a:t>
                      </a:r>
                    </a:p>
                  </a:txBody>
                  <a:tcPr marL="9525" marR="9525" marT="9525" marB="0" anchor="b">
                    <a:lnL>
                      <a:noFill/>
                    </a:lnL>
                    <a:lnR>
                      <a:noFill/>
                    </a:lnR>
                    <a:lnT>
                      <a:noFill/>
                    </a:lnT>
                    <a:lnB>
                      <a:noFill/>
                    </a:lnB>
                    <a:solidFill>
                      <a:srgbClr val="E6B8B7"/>
                    </a:solidFill>
                  </a:tcPr>
                </a:tc>
                <a:tc>
                  <a:txBody>
                    <a:bodyPr/>
                    <a:lstStyle/>
                    <a:p>
                      <a:pPr algn="l" fontAlgn="b"/>
                      <a:r>
                        <a:rPr lang="en-US" sz="1000" b="0" i="0" u="none" strike="noStrike">
                          <a:solidFill>
                            <a:srgbClr val="000000"/>
                          </a:solidFill>
                          <a:effectLst/>
                          <a:latin typeface="Calibri"/>
                        </a:rPr>
                        <a:t>Module</a:t>
                      </a:r>
                    </a:p>
                  </a:txBody>
                  <a:tcPr marL="9525" marR="9525" marT="9525" marB="0" anchor="b">
                    <a:lnL>
                      <a:noFill/>
                    </a:lnL>
                    <a:lnR>
                      <a:noFill/>
                    </a:lnR>
                    <a:lnT>
                      <a:noFill/>
                    </a:lnT>
                    <a:lnB>
                      <a:noFill/>
                    </a:lnB>
                    <a:solidFill>
                      <a:srgbClr val="E6B8B7"/>
                    </a:solidFill>
                  </a:tcPr>
                </a:tc>
                <a:tc>
                  <a:txBody>
                    <a:bodyPr/>
                    <a:lstStyle/>
                    <a:p>
                      <a:pPr algn="l" fontAlgn="b"/>
                      <a:r>
                        <a:rPr lang="en-US" sz="1000" b="0" i="0" u="none" strike="noStrike">
                          <a:solidFill>
                            <a:srgbClr val="000000"/>
                          </a:solidFill>
                          <a:effectLst/>
                          <a:latin typeface="Calibri"/>
                        </a:rPr>
                        <a:t>Type of Issue</a:t>
                      </a:r>
                    </a:p>
                  </a:txBody>
                  <a:tcPr marL="9525" marR="9525" marT="9525" marB="0" anchor="b">
                    <a:lnL>
                      <a:noFill/>
                    </a:lnL>
                    <a:lnR>
                      <a:noFill/>
                    </a:lnR>
                    <a:lnT>
                      <a:noFill/>
                    </a:lnT>
                    <a:lnB>
                      <a:noFill/>
                    </a:lnB>
                    <a:solidFill>
                      <a:srgbClr val="E6B8B7"/>
                    </a:solidFill>
                  </a:tcPr>
                </a:tc>
                <a:tc>
                  <a:txBody>
                    <a:bodyPr/>
                    <a:lstStyle/>
                    <a:p>
                      <a:pPr algn="ctr" fontAlgn="b"/>
                      <a:r>
                        <a:rPr lang="en-US" sz="1000" b="0" i="0" u="none" strike="noStrike">
                          <a:solidFill>
                            <a:srgbClr val="FFFFFF"/>
                          </a:solidFill>
                          <a:effectLst/>
                          <a:latin typeface="Calibri"/>
                        </a:rPr>
                        <a:t>BI Member</a:t>
                      </a:r>
                    </a:p>
                  </a:txBody>
                  <a:tcPr marL="9525" marR="9525" marT="9525" marB="0" anchor="b">
                    <a:lnL>
                      <a:noFill/>
                    </a:lnL>
                    <a:lnR>
                      <a:noFill/>
                    </a:lnR>
                    <a:lnT>
                      <a:noFill/>
                    </a:lnT>
                    <a:lnB>
                      <a:noFill/>
                    </a:lnB>
                    <a:solidFill>
                      <a:srgbClr val="538DD5"/>
                    </a:solidFill>
                  </a:tcPr>
                </a:tc>
              </a:tr>
              <a:tr h="161925">
                <a:tc>
                  <a:txBody>
                    <a:bodyPr/>
                    <a:lstStyle/>
                    <a:p>
                      <a:pPr algn="l" fontAlgn="b"/>
                      <a:r>
                        <a:rPr lang="en-US" sz="1000" b="0" i="0" u="none" strike="noStrike">
                          <a:solidFill>
                            <a:srgbClr val="000000"/>
                          </a:solidFill>
                          <a:effectLst/>
                          <a:latin typeface="Calibri"/>
                        </a:rPr>
                        <a:t>Lesley Cunningham</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 model</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Data issue</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Carlos S.</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Lesley Cunningham</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Ticketing Agg</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 issue</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Carlos S.</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Teresa Ford</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SDP</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Data issue</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Carlos S.</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Teresa Ford</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Project agg</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 issue</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Carlos S.</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Teresa Ford</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Subscription</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Jim L.</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George, Joel</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BMI</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Jim L.</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Nickerson, Regina M (Gina)</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BMI</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new request</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Jim L.</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Eden, Mark N</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SDP</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Davis C.</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Barliza Gonzalez, Nora</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CMDB</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Report</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Davis C.</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a:solidFill>
                            <a:srgbClr val="000000"/>
                          </a:solidFill>
                          <a:effectLst/>
                          <a:latin typeface="Calibri"/>
                        </a:rPr>
                        <a:t>Pieter Lambrecht</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SDP</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Data issue</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a:solidFill>
                            <a:srgbClr val="000000"/>
                          </a:solidFill>
                          <a:effectLst/>
                          <a:latin typeface="Calibri"/>
                        </a:rPr>
                        <a:t>Davis C.</a:t>
                      </a:r>
                    </a:p>
                  </a:txBody>
                  <a:tcPr marL="9525" marR="9525" marT="9525" marB="0" anchor="b">
                    <a:lnL>
                      <a:noFill/>
                    </a:lnL>
                    <a:lnR>
                      <a:noFill/>
                    </a:lnR>
                    <a:lnT>
                      <a:noFill/>
                    </a:lnT>
                    <a:lnB>
                      <a:noFill/>
                    </a:lnB>
                    <a:solidFill>
                      <a:srgbClr val="FFFFFF"/>
                    </a:solidFill>
                  </a:tcPr>
                </a:tc>
              </a:tr>
              <a:tr h="161925">
                <a:tc>
                  <a:txBody>
                    <a:bodyPr/>
                    <a:lstStyle/>
                    <a:p>
                      <a:pPr algn="l" fontAlgn="b"/>
                      <a:r>
                        <a:rPr lang="en-US" sz="1000" b="0" i="0" u="none" strike="noStrike" dirty="0">
                          <a:solidFill>
                            <a:srgbClr val="000000"/>
                          </a:solidFill>
                          <a:effectLst/>
                          <a:latin typeface="Calibri"/>
                        </a:rPr>
                        <a:t>Lesley Cunningham</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Dashboard</a:t>
                      </a:r>
                    </a:p>
                  </a:txBody>
                  <a:tcPr marL="9525" marR="9525" marT="9525"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a:rPr>
                        <a:t>Access</a:t>
                      </a:r>
                    </a:p>
                  </a:txBody>
                  <a:tcPr marL="9525" marR="9525" marT="9525" marB="0" anchor="b">
                    <a:lnL>
                      <a:noFill/>
                    </a:lnL>
                    <a:lnR>
                      <a:noFill/>
                    </a:lnR>
                    <a:lnT>
                      <a:noFill/>
                    </a:lnT>
                    <a:lnB>
                      <a:noFill/>
                    </a:lnB>
                    <a:solidFill>
                      <a:srgbClr val="FFFFFF"/>
                    </a:solidFill>
                  </a:tcPr>
                </a:tc>
                <a:tc>
                  <a:txBody>
                    <a:bodyPr/>
                    <a:lstStyle/>
                    <a:p>
                      <a:pPr algn="ctr" fontAlgn="b"/>
                      <a:r>
                        <a:rPr lang="en-US" sz="1000" b="0" i="0" u="none" strike="noStrike" dirty="0">
                          <a:solidFill>
                            <a:srgbClr val="000000"/>
                          </a:solidFill>
                          <a:effectLst/>
                          <a:latin typeface="Calibri"/>
                        </a:rPr>
                        <a:t>Davis C.</a:t>
                      </a:r>
                    </a:p>
                  </a:txBody>
                  <a:tcPr marL="9525" marR="9525" marT="9525" marB="0" anchor="b">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48073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6</a:t>
            </a:fld>
            <a:endParaRPr lang="en-US" dirty="0"/>
          </a:p>
        </p:txBody>
      </p:sp>
    </p:spTree>
    <p:extLst>
      <p:ext uri="{BB962C8B-B14F-4D97-AF65-F5344CB8AC3E}">
        <p14:creationId xmlns:p14="http://schemas.microsoft.com/office/powerpoint/2010/main" val="890297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VES_PPT_TEMPLATE_v2">
  <a:themeElements>
    <a:clrScheme name="Custom 29">
      <a:dk1>
        <a:srgbClr val="4C4C4C"/>
      </a:dk1>
      <a:lt1>
        <a:srgbClr val="FFFFFF"/>
      </a:lt1>
      <a:dk2>
        <a:srgbClr val="CCCCCC"/>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00B0F0"/>
        </a:solidFill>
      </a:spPr>
      <a:bodyPr wrap="square" rtlCol="0">
        <a:spAutoFit/>
      </a:bodyPr>
      <a:lstStyle>
        <a:defPPr marL="174625" indent="-174625">
          <a:buFont typeface="Arial" panose="020B0604020202020204" pitchFamily="34" charset="0"/>
          <a:buChar char="•"/>
          <a:defRPr sz="1400" dirty="0"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31004</TotalTime>
  <Words>537</Words>
  <Application>Microsoft Office PowerPoint</Application>
  <PresentationFormat>On-screen Show (4:3)</PresentationFormat>
  <Paragraphs>116</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VZ_PPT_4x3_NHG_v01-02_083115</vt:lpstr>
      <vt:lpstr>VES_PPT_TEMPLATE_v2</vt:lpstr>
      <vt:lpstr>Supervised Learning</vt:lpstr>
      <vt:lpstr>Open source libraries</vt:lpstr>
      <vt:lpstr>Machine Learning</vt:lpstr>
      <vt:lpstr>PowerPoint Presentation</vt:lpstr>
      <vt:lpstr>PowerPoint Presentation</vt:lpstr>
      <vt:lpstr>PowerPoint Presentation</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Siches Quintana, Carlos A</cp:lastModifiedBy>
  <cp:revision>653</cp:revision>
  <dcterms:created xsi:type="dcterms:W3CDTF">2015-08-15T20:22:37Z</dcterms:created>
  <dcterms:modified xsi:type="dcterms:W3CDTF">2016-09-23T02:56:19Z</dcterms:modified>
</cp:coreProperties>
</file>