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13"/>
  </p:notesMasterIdLst>
  <p:handoutMasterIdLst>
    <p:handoutMasterId r:id="rId14"/>
  </p:handoutMasterIdLst>
  <p:sldIdLst>
    <p:sldId id="292" r:id="rId3"/>
    <p:sldId id="375" r:id="rId4"/>
    <p:sldId id="359" r:id="rId5"/>
    <p:sldId id="377" r:id="rId6"/>
    <p:sldId id="376" r:id="rId7"/>
    <p:sldId id="378" r:id="rId8"/>
    <p:sldId id="374" r:id="rId9"/>
    <p:sldId id="379" r:id="rId10"/>
    <p:sldId id="373" r:id="rId11"/>
    <p:sldId id="35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F8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99635" autoAdjust="0"/>
  </p:normalViewPr>
  <p:slideViewPr>
    <p:cSldViewPr snapToGrid="0" snapToObjects="1">
      <p:cViewPr>
        <p:scale>
          <a:sx n="54" d="100"/>
          <a:sy n="54" d="100"/>
        </p:scale>
        <p:origin x="1304" y="404"/>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t>‹#›</a:t>
            </a:fld>
            <a:endParaRPr lang="en-US"/>
          </a:p>
        </p:txBody>
      </p:sp>
      <p:sp>
        <p:nvSpPr>
          <p:cNvPr id="3" name="Footer Placeholder 2"/>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4"/>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8"/>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9"/>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r>
              <a:rPr lang="en-US" smtClean="0"/>
              <a:t>Month 00, 0000</a:t>
            </a:r>
            <a:endParaRPr lang="en-US" dirty="0"/>
          </a:p>
        </p:txBody>
      </p:sp>
      <p:sp>
        <p:nvSpPr>
          <p:cNvPr id="4" name="Footer Placeholder 3"/>
          <p:cNvSpPr>
            <a:spLocks noGrp="1"/>
          </p:cNvSpPr>
          <p:nvPr>
            <p:ph type="ftr" sz="quarter" idx="17"/>
          </p:nvPr>
        </p:nvSpPr>
        <p:spPr>
          <a:xfrm>
            <a:off x="3502152"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8"/>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4" name="Content Placeholder 2"/>
          <p:cNvSpPr>
            <a:spLocks noGrp="1"/>
          </p:cNvSpPr>
          <p:nvPr>
            <p:ph idx="1"/>
          </p:nvPr>
        </p:nvSpPr>
        <p:spPr bwMode="gray">
          <a:xfrm>
            <a:off x="457200" y="423005"/>
            <a:ext cx="2130552"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6" name="Text Placeholder 9"/>
          <p:cNvSpPr>
            <a:spLocks noGrp="1"/>
          </p:cNvSpPr>
          <p:nvPr>
            <p:ph type="body" sz="quarter" idx="28"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29"/>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9718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2" name="Footer Placeholder 1"/>
          <p:cNvSpPr>
            <a:spLocks noGrp="1"/>
          </p:cNvSpPr>
          <p:nvPr>
            <p:ph type="ftr" sz="quarter" idx="3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3" name="Footer Placeholder 2"/>
          <p:cNvSpPr>
            <a:spLocks noGrp="1"/>
          </p:cNvSpPr>
          <p:nvPr>
            <p:ph type="ftr" sz="quarter" idx="12"/>
          </p:nvPr>
        </p:nvSpPr>
        <p:spPr>
          <a:xfrm>
            <a:off x="457200" y="6419088"/>
            <a:ext cx="4041648" cy="228600"/>
          </a:xfrm>
        </p:spPr>
        <p:txBody>
          <a:body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spTree>
      <p:nvGrpSpPr>
        <p:cNvPr id="1" name=""/>
        <p:cNvGrpSpPr/>
        <p:nvPr/>
      </p:nvGrpSpPr>
      <p:grpSpPr>
        <a:xfrm>
          <a:off x="0" y="0"/>
          <a:ext cx="0" cy="0"/>
          <a:chOff x="0" y="0"/>
          <a:chExt cx="0" cy="0"/>
        </a:xfrm>
      </p:grpSpPr>
      <p:pic>
        <p:nvPicPr>
          <p:cNvPr id="5" name="Picture 18" descr="vz_logotab_v.png"/>
          <p:cNvPicPr preferRelativeResize="0">
            <a:picLocks/>
          </p:cNvPicPr>
          <p:nvPr/>
        </p:nvPicPr>
        <p:blipFill>
          <a:blip r:embed="rId2" cstate="print"/>
          <a:srcRect/>
          <a:stretch>
            <a:fillRect/>
          </a:stretch>
        </p:blipFill>
        <p:spPr bwMode="auto">
          <a:xfrm>
            <a:off x="309565" y="1"/>
            <a:ext cx="1271016" cy="1692275"/>
          </a:xfrm>
          <a:prstGeom prst="rect">
            <a:avLst/>
          </a:prstGeom>
          <a:noFill/>
          <a:ln w="9525">
            <a:noFill/>
            <a:miter lim="800000"/>
            <a:headEnd/>
            <a:tailEnd/>
          </a:ln>
        </p:spPr>
      </p:pic>
      <p:sp>
        <p:nvSpPr>
          <p:cNvPr id="6" name="TextBox 5"/>
          <p:cNvSpPr txBox="1"/>
          <p:nvPr/>
        </p:nvSpPr>
        <p:spPr>
          <a:xfrm>
            <a:off x="309567"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7" name="TextBox 6"/>
          <p:cNvSpPr txBox="1"/>
          <p:nvPr/>
        </p:nvSpPr>
        <p:spPr>
          <a:xfrm>
            <a:off x="320675" y="6470653"/>
            <a:ext cx="914400" cy="182563"/>
          </a:xfrm>
          <a:prstGeom prst="rect">
            <a:avLst/>
          </a:prstGeom>
          <a:noFill/>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defTabSz="914400" eaLnBrk="1" fontAlgn="base" hangingPunct="1">
              <a:spcBef>
                <a:spcPct val="0"/>
              </a:spcBef>
              <a:spcAft>
                <a:spcPct val="0"/>
              </a:spcAft>
              <a:defRPr/>
            </a:pPr>
            <a:r>
              <a:rPr lang="en-US" sz="700" dirty="0" smtClean="0">
                <a:solidFill>
                  <a:srgbClr val="4C4C4C"/>
                </a:solidFill>
              </a:rPr>
              <a:t>PTEXXXXX XX/14</a:t>
            </a:r>
            <a:endParaRPr lang="en-US" sz="900" dirty="0" smtClean="0">
              <a:solidFill>
                <a:srgbClr val="4C4C4C"/>
              </a:solidFill>
            </a:endParaRPr>
          </a:p>
        </p:txBody>
      </p:sp>
      <p:cxnSp>
        <p:nvCxnSpPr>
          <p:cNvPr id="8" name="Straight Connector 7"/>
          <p:cNvCxnSpPr/>
          <p:nvPr/>
        </p:nvCxnSpPr>
        <p:spPr>
          <a:xfrm>
            <a:off x="330200" y="2489203"/>
            <a:ext cx="8491538" cy="158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 name="Group 30"/>
          <p:cNvGrpSpPr>
            <a:grpSpLocks/>
          </p:cNvGrpSpPr>
          <p:nvPr/>
        </p:nvGrpSpPr>
        <p:grpSpPr bwMode="auto">
          <a:xfrm>
            <a:off x="319088" y="4121152"/>
            <a:ext cx="8502650" cy="111125"/>
            <a:chOff x="311150" y="3791213"/>
            <a:chExt cx="8502650" cy="111659"/>
          </a:xfrm>
        </p:grpSpPr>
        <p:cxnSp>
          <p:nvCxnSpPr>
            <p:cNvPr id="10" name="Straight Connector 9"/>
            <p:cNvCxnSpPr/>
            <p:nvPr/>
          </p:nvCxnSpPr>
          <p:spPr bwMode="auto">
            <a:xfrm>
              <a:off x="311150" y="3800784"/>
              <a:ext cx="4094162"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bwMode="auto">
            <a:xfrm>
              <a:off x="4711700" y="3797594"/>
              <a:ext cx="4102100" cy="1596"/>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bwMode="auto">
            <a:xfrm rot="16200000" flipH="1">
              <a:off x="4366956" y="3826394"/>
              <a:ext cx="106874" cy="36513"/>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bwMode="auto">
            <a:xfrm flipV="1">
              <a:off x="4429125" y="3797594"/>
              <a:ext cx="287337" cy="105278"/>
            </a:xfrm>
            <a:prstGeom prst="line">
              <a:avLst/>
            </a:prstGeom>
            <a:ln w="222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328100" y="2489129"/>
            <a:ext cx="8502649" cy="1642607"/>
          </a:xfrm>
        </p:spPr>
        <p:txBody>
          <a:bodyPr anchor="ctr" anchorCtr="1"/>
          <a:lstStyle>
            <a:lvl1pPr algn="ctr">
              <a:defRPr sz="4000" cap="all" baseline="0">
                <a:solidFill>
                  <a:schemeClr val="tx1"/>
                </a:solidFill>
              </a:defRPr>
            </a:lvl1pPr>
          </a:lstStyle>
          <a:p>
            <a:r>
              <a:rPr lang="en-US" smtClean="0"/>
              <a:t>Click to edit Master title style</a:t>
            </a:r>
            <a:endParaRPr lang="en-US" dirty="0"/>
          </a:p>
        </p:txBody>
      </p:sp>
      <p:sp>
        <p:nvSpPr>
          <p:cNvPr id="13" name="Text Placeholder 12"/>
          <p:cNvSpPr>
            <a:spLocks noGrp="1"/>
          </p:cNvSpPr>
          <p:nvPr>
            <p:ph type="body" sz="quarter" idx="10"/>
          </p:nvPr>
        </p:nvSpPr>
        <p:spPr>
          <a:xfrm>
            <a:off x="322381" y="5404564"/>
            <a:ext cx="3154362" cy="606425"/>
          </a:xfrm>
        </p:spPr>
        <p:txBody>
          <a:bodyPr/>
          <a:lstStyle>
            <a:lvl1pPr marL="0" indent="0">
              <a:buNone/>
              <a:defRPr sz="1800" baseline="0">
                <a:solidFill>
                  <a:schemeClr val="tx1"/>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smtClean="0"/>
              <a:t>Click to edit Master text styles</a:t>
            </a:r>
          </a:p>
        </p:txBody>
      </p:sp>
      <p:sp>
        <p:nvSpPr>
          <p:cNvPr id="18" name="Text Placeholder 17"/>
          <p:cNvSpPr>
            <a:spLocks noGrp="1"/>
          </p:cNvSpPr>
          <p:nvPr>
            <p:ph type="body" sz="quarter" idx="11"/>
          </p:nvPr>
        </p:nvSpPr>
        <p:spPr>
          <a:xfrm>
            <a:off x="330730" y="4428082"/>
            <a:ext cx="8500004" cy="829735"/>
          </a:xfrm>
        </p:spPr>
        <p:txBody>
          <a:bodyPr/>
          <a:lstStyle>
            <a:lvl1pPr algn="ctr">
              <a:buNone/>
              <a:defRPr/>
            </a:lvl1pPr>
          </a:lstStyle>
          <a:p>
            <a:pPr lvl="0"/>
            <a:r>
              <a:rPr lang="en-US" smtClean="0"/>
              <a:t>Click to edit Master text styles</a:t>
            </a:r>
          </a:p>
        </p:txBody>
      </p:sp>
    </p:spTree>
    <p:extLst>
      <p:ext uri="{BB962C8B-B14F-4D97-AF65-F5344CB8AC3E}">
        <p14:creationId xmlns:p14="http://schemas.microsoft.com/office/powerpoint/2010/main" val="1667476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Cover">
    <p:spTree>
      <p:nvGrpSpPr>
        <p:cNvPr id="1" name=""/>
        <p:cNvGrpSpPr/>
        <p:nvPr/>
      </p:nvGrpSpPr>
      <p:grpSpPr>
        <a:xfrm>
          <a:off x="0" y="0"/>
          <a:ext cx="0" cy="0"/>
          <a:chOff x="0" y="0"/>
          <a:chExt cx="0" cy="0"/>
        </a:xfrm>
      </p:grpSpPr>
      <p:pic>
        <p:nvPicPr>
          <p:cNvPr id="5" name="Picture 18" descr="vz_logotab_v.png"/>
          <p:cNvPicPr preferRelativeResize="0">
            <a:picLocks/>
          </p:cNvPicPr>
          <p:nvPr/>
        </p:nvPicPr>
        <p:blipFill>
          <a:blip r:embed="rId2" cstate="print"/>
          <a:srcRect/>
          <a:stretch>
            <a:fillRect/>
          </a:stretch>
        </p:blipFill>
        <p:spPr bwMode="auto">
          <a:xfrm>
            <a:off x="309563" y="1"/>
            <a:ext cx="1271016" cy="1692275"/>
          </a:xfrm>
          <a:prstGeom prst="rect">
            <a:avLst/>
          </a:prstGeom>
          <a:noFill/>
          <a:ln w="9525">
            <a:noFill/>
            <a:miter lim="800000"/>
            <a:headEnd/>
            <a:tailEnd/>
          </a:ln>
        </p:spPr>
      </p:pic>
      <p:sp>
        <p:nvSpPr>
          <p:cNvPr id="6" name="TextBox 5"/>
          <p:cNvSpPr txBox="1"/>
          <p:nvPr/>
        </p:nvSpPr>
        <p:spPr>
          <a:xfrm>
            <a:off x="8553450" y="6589713"/>
            <a:ext cx="274638" cy="182563"/>
          </a:xfrm>
          <a:prstGeom prst="rect">
            <a:avLst/>
          </a:prstGeom>
          <a:noFill/>
        </p:spPr>
        <p:txBody>
          <a:bodyPr wrap="none" lIns="0" tIns="0" rIns="0" bIns="0" anchor="b"/>
          <a:lstStyle/>
          <a:p>
            <a:pPr algn="r" defTabSz="914400" fontAlgn="base">
              <a:spcBef>
                <a:spcPct val="0"/>
              </a:spcBef>
              <a:spcAft>
                <a:spcPct val="0"/>
              </a:spcAft>
            </a:pPr>
            <a:fld id="{65A295F3-38DD-46DD-B3A2-B83A7EDB3D41}" type="slidenum">
              <a:rPr lang="en-US" sz="900">
                <a:solidFill>
                  <a:srgbClr val="4C4C4C"/>
                </a:solidFill>
                <a:ea typeface="MS PGothic" pitchFamily="34" charset="-128"/>
              </a:rPr>
              <a:pPr algn="r" defTabSz="914400" fontAlgn="base">
                <a:spcBef>
                  <a:spcPct val="0"/>
                </a:spcBef>
                <a:spcAft>
                  <a:spcPct val="0"/>
                </a:spcAft>
              </a:pPr>
              <a:t>‹#›</a:t>
            </a:fld>
            <a:endParaRPr lang="en-US" sz="900" dirty="0">
              <a:solidFill>
                <a:srgbClr val="4C4C4C"/>
              </a:solidFill>
              <a:ea typeface="MS PGothic" pitchFamily="34" charset="-128"/>
            </a:endParaRPr>
          </a:p>
        </p:txBody>
      </p:sp>
      <p:sp>
        <p:nvSpPr>
          <p:cNvPr id="7" name="TextBox 6"/>
          <p:cNvSpPr txBox="1"/>
          <p:nvPr/>
        </p:nvSpPr>
        <p:spPr>
          <a:xfrm>
            <a:off x="309567"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2" name="Title 1"/>
          <p:cNvSpPr>
            <a:spLocks noGrp="1"/>
          </p:cNvSpPr>
          <p:nvPr>
            <p:ph type="title"/>
          </p:nvPr>
        </p:nvSpPr>
        <p:spPr>
          <a:xfrm>
            <a:off x="323679" y="2184401"/>
            <a:ext cx="8500353" cy="1664547"/>
          </a:xfrm>
        </p:spPr>
        <p:txBody>
          <a:bodyPr/>
          <a:lstStyle>
            <a:lvl1pPr algn="l">
              <a:defRPr sz="4500" cap="all" baseline="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3679" y="3861607"/>
            <a:ext cx="8500353" cy="921532"/>
          </a:xfrm>
        </p:spPr>
        <p:txBody>
          <a:bodyPr/>
          <a:lstStyle>
            <a:lvl1pPr marL="0" indent="0">
              <a:buNone/>
              <a:defRPr sz="3600" i="0" baseline="0">
                <a:solidFill>
                  <a:schemeClr val="tx1"/>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smtClean="0"/>
              <a:t>Click to edit Master text styles</a:t>
            </a:r>
          </a:p>
        </p:txBody>
      </p:sp>
    </p:spTree>
    <p:extLst>
      <p:ext uri="{BB962C8B-B14F-4D97-AF65-F5344CB8AC3E}">
        <p14:creationId xmlns:p14="http://schemas.microsoft.com/office/powerpoint/2010/main" val="593789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20789" y="1478513"/>
            <a:ext cx="8497795" cy="5035008"/>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588916" y="210667"/>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59117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8912" y="209079"/>
            <a:ext cx="7229652" cy="887884"/>
          </a:xfrm>
          <a:noFill/>
          <a:ln w="9525">
            <a:noFill/>
            <a:miter lim="800000"/>
            <a:headEnd/>
            <a:tailEnd/>
          </a:ln>
        </p:spPr>
        <p:txBody>
          <a:bodyPr/>
          <a:lstStyle>
            <a:lvl1pPr>
              <a:defRPr lang="en-US" sz="2800">
                <a:solidFill>
                  <a:schemeClr val="tx1"/>
                </a:solidFill>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26848" y="1478513"/>
            <a:ext cx="4023360"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6016" y="1478513"/>
            <a:ext cx="4022548" cy="5049120"/>
          </a:xfrm>
          <a:noFill/>
          <a:ln w="9525">
            <a:noFill/>
            <a:miter lim="800000"/>
            <a:headEnd/>
            <a:tailEnd/>
          </a:ln>
        </p:spPr>
        <p:txBody>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2977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Title 1"/>
          <p:cNvSpPr>
            <a:spLocks noGrp="1"/>
          </p:cNvSpPr>
          <p:nvPr>
            <p:ph type="title"/>
          </p:nvPr>
        </p:nvSpPr>
        <p:spPr>
          <a:xfrm>
            <a:off x="1588916" y="210667"/>
            <a:ext cx="7229653" cy="887884"/>
          </a:xfrm>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74032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Cover Layout: Option #2">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0" name="Picture 7"/>
          <p:cNvPicPr>
            <a:picLocks noChangeAspect="1"/>
          </p:cNvPicPr>
          <p:nvPr userDrawn="1"/>
        </p:nvPicPr>
        <p:blipFill>
          <a:blip r:embed="rId3" cstate="print"/>
          <a:srcRect/>
          <a:stretch>
            <a:fillRect/>
          </a:stretch>
        </p:blipFill>
        <p:spPr bwMode="auto">
          <a:xfrm>
            <a:off x="763588" y="412751"/>
            <a:ext cx="1090612" cy="808567"/>
          </a:xfrm>
          <a:prstGeom prst="rect">
            <a:avLst/>
          </a:prstGeom>
          <a:noFill/>
          <a:ln w="9525">
            <a:noFill/>
            <a:miter lim="800000"/>
            <a:headEnd/>
            <a:tailEnd/>
          </a:ln>
        </p:spPr>
      </p:pic>
      <p:sp>
        <p:nvSpPr>
          <p:cNvPr id="2" name="Title 1"/>
          <p:cNvSpPr>
            <a:spLocks noGrp="1"/>
          </p:cNvSpPr>
          <p:nvPr>
            <p:ph type="title"/>
          </p:nvPr>
        </p:nvSpPr>
        <p:spPr>
          <a:xfrm>
            <a:off x="780992" y="2502111"/>
            <a:ext cx="7988359" cy="886299"/>
          </a:xfrm>
        </p:spPr>
        <p:txBody>
          <a:bodyPr/>
          <a:lstStyle>
            <a:lvl1pPr>
              <a:defRPr sz="4000" baseline="0">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idx="10"/>
          </p:nvPr>
        </p:nvSpPr>
        <p:spPr>
          <a:xfrm>
            <a:off x="781052" y="3391112"/>
            <a:ext cx="7988299" cy="806451"/>
          </a:xfrm>
        </p:spPr>
        <p:txBody>
          <a:bodyPr/>
          <a:lstStyle>
            <a:lvl1pPr marL="0" indent="0">
              <a:buNone/>
              <a:defRPr sz="25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smtClean="0"/>
              <a:t>Click to edit Master text styles</a:t>
            </a:r>
          </a:p>
        </p:txBody>
      </p:sp>
      <p:sp>
        <p:nvSpPr>
          <p:cNvPr id="7" name="Text Placeholder 12"/>
          <p:cNvSpPr>
            <a:spLocks noGrp="1"/>
          </p:cNvSpPr>
          <p:nvPr>
            <p:ph type="body" sz="quarter" idx="11"/>
          </p:nvPr>
        </p:nvSpPr>
        <p:spPr>
          <a:xfrm>
            <a:off x="781051" y="5040482"/>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smtClean="0"/>
              <a:t>Click to edit Master text styles</a:t>
            </a:r>
          </a:p>
          <a:p>
            <a:pPr lvl="1"/>
            <a:r>
              <a:rPr lang="en-US" smtClean="0"/>
              <a:t>Second level</a:t>
            </a:r>
          </a:p>
        </p:txBody>
      </p:sp>
      <p:sp>
        <p:nvSpPr>
          <p:cNvPr id="8" name="Text Placeholder 4"/>
          <p:cNvSpPr>
            <a:spLocks noGrp="1"/>
          </p:cNvSpPr>
          <p:nvPr>
            <p:ph type="body" sz="quarter" idx="12"/>
          </p:nvPr>
        </p:nvSpPr>
        <p:spPr>
          <a:xfrm>
            <a:off x="321947" y="6414651"/>
            <a:ext cx="3144837" cy="186599"/>
          </a:xfrm>
        </p:spPr>
        <p:txBody>
          <a:bodyPr anchor="ctr"/>
          <a:lstStyle>
            <a:lvl1pPr marL="0" indent="0">
              <a:buNone/>
              <a:defRPr sz="8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smtClean="0"/>
              <a:t>Click to edit Master text styles</a:t>
            </a:r>
          </a:p>
        </p:txBody>
      </p:sp>
    </p:spTree>
    <p:extLst>
      <p:ext uri="{BB962C8B-B14F-4D97-AF65-F5344CB8AC3E}">
        <p14:creationId xmlns:p14="http://schemas.microsoft.com/office/powerpoint/2010/main" val="1264680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US" dirty="0"/>
          </a:p>
        </p:txBody>
      </p:sp>
      <p:sp>
        <p:nvSpPr>
          <p:cNvPr id="3" name="Content Placeholder 2"/>
          <p:cNvSpPr>
            <a:spLocks noGrp="1"/>
          </p:cNvSpPr>
          <p:nvPr>
            <p:ph idx="1"/>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t>Month 00, 0000</a:t>
            </a:r>
            <a:endParaRPr lang="en-US" dirty="0"/>
          </a:p>
        </p:txBody>
      </p:sp>
      <p:sp>
        <p:nvSpPr>
          <p:cNvPr id="8" name="Footer Placeholder 7"/>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t>‹#›</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title="Verizon"/>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057400" y="6419088"/>
            <a:ext cx="4041648"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62" r:id="rId26"/>
    <p:sldLayoutId id="2147483659" r:id="rId27"/>
    <p:sldLayoutId id="2147483660" r:id="rId28"/>
    <p:sldLayoutId id="2147483665" r:id="rId29"/>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vz_logotab_v.png"/>
          <p:cNvPicPr preferRelativeResize="0">
            <a:picLocks/>
          </p:cNvPicPr>
          <p:nvPr/>
        </p:nvPicPr>
        <p:blipFill>
          <a:blip r:embed="rId8" cstate="print"/>
          <a:srcRect/>
          <a:stretch>
            <a:fillRect/>
          </a:stretch>
        </p:blipFill>
        <p:spPr bwMode="auto">
          <a:xfrm>
            <a:off x="309566" y="0"/>
            <a:ext cx="832104" cy="1106488"/>
          </a:xfrm>
          <a:prstGeom prst="rect">
            <a:avLst/>
          </a:prstGeom>
          <a:noFill/>
          <a:ln w="9525">
            <a:noFill/>
            <a:miter lim="800000"/>
            <a:headEnd/>
            <a:tailEnd/>
          </a:ln>
        </p:spPr>
      </p:pic>
      <p:sp>
        <p:nvSpPr>
          <p:cNvPr id="1027" name="Text Placeholder 2"/>
          <p:cNvSpPr>
            <a:spLocks noGrp="1"/>
          </p:cNvSpPr>
          <p:nvPr>
            <p:ph type="body" idx="1"/>
          </p:nvPr>
        </p:nvSpPr>
        <p:spPr bwMode="auto">
          <a:xfrm>
            <a:off x="317521" y="1477963"/>
            <a:ext cx="8501063" cy="5027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body copy</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itle Placeholder 1"/>
          <p:cNvSpPr>
            <a:spLocks noGrp="1"/>
          </p:cNvSpPr>
          <p:nvPr>
            <p:ph type="title"/>
          </p:nvPr>
        </p:nvSpPr>
        <p:spPr bwMode="auto">
          <a:xfrm>
            <a:off x="1589097" y="212741"/>
            <a:ext cx="7229475" cy="8858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a:t>
            </a:r>
          </a:p>
        </p:txBody>
      </p:sp>
      <p:sp>
        <p:nvSpPr>
          <p:cNvPr id="7" name="TextBox 6"/>
          <p:cNvSpPr txBox="1"/>
          <p:nvPr/>
        </p:nvSpPr>
        <p:spPr>
          <a:xfrm>
            <a:off x="306405" y="6589713"/>
            <a:ext cx="8582025" cy="182563"/>
          </a:xfrm>
          <a:prstGeom prst="rect">
            <a:avLst/>
          </a:prstGeom>
          <a:noFill/>
        </p:spPr>
        <p:txBody>
          <a:bodyPr wrap="none" lIns="0" tIns="0" rIns="0" bIns="0"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defTabSz="914400" eaLnBrk="1" fontAlgn="base" hangingPunct="1">
              <a:spcBef>
                <a:spcPct val="0"/>
              </a:spcBef>
              <a:spcAft>
                <a:spcPct val="0"/>
              </a:spcAft>
              <a:defRPr/>
            </a:pPr>
            <a:r>
              <a:rPr lang="en-US" altLang="en-US" sz="700" kern="100" spc="-30" dirty="0" smtClean="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8" name="TextBox 7"/>
          <p:cNvSpPr txBox="1"/>
          <p:nvPr/>
        </p:nvSpPr>
        <p:spPr>
          <a:xfrm>
            <a:off x="8553450" y="6589713"/>
            <a:ext cx="274638" cy="182563"/>
          </a:xfrm>
          <a:prstGeom prst="rect">
            <a:avLst/>
          </a:prstGeom>
          <a:noFill/>
        </p:spPr>
        <p:txBody>
          <a:bodyPr wrap="none" lIns="0" tIns="0" rIns="0" bIns="0" anchor="b"/>
          <a:lstStyle/>
          <a:p>
            <a:pPr algn="r" defTabSz="914400" fontAlgn="base">
              <a:spcBef>
                <a:spcPct val="0"/>
              </a:spcBef>
              <a:spcAft>
                <a:spcPct val="0"/>
              </a:spcAft>
            </a:pPr>
            <a:fld id="{D6A48F46-03CD-4B91-92A3-DA70B4CC00C0}" type="slidenum">
              <a:rPr lang="en-US" sz="900">
                <a:solidFill>
                  <a:srgbClr val="4C4C4C"/>
                </a:solidFill>
                <a:ea typeface="MS PGothic" pitchFamily="34" charset="-128"/>
              </a:rPr>
              <a:pPr algn="r" defTabSz="914400" fontAlgn="base">
                <a:spcBef>
                  <a:spcPct val="0"/>
                </a:spcBef>
                <a:spcAft>
                  <a:spcPct val="0"/>
                </a:spcAft>
              </a:pPr>
              <a:t>‹#›</a:t>
            </a:fld>
            <a:endParaRPr lang="en-US" sz="900" dirty="0">
              <a:solidFill>
                <a:srgbClr val="4C4C4C"/>
              </a:solidFill>
              <a:ea typeface="MS PGothic" pitchFamily="34" charset="-128"/>
            </a:endParaRPr>
          </a:p>
        </p:txBody>
      </p:sp>
      <p:cxnSp>
        <p:nvCxnSpPr>
          <p:cNvPr id="6" name="Straight Connector 5"/>
          <p:cNvCxnSpPr/>
          <p:nvPr/>
        </p:nvCxnSpPr>
        <p:spPr>
          <a:xfrm>
            <a:off x="320675" y="1289051"/>
            <a:ext cx="8497888" cy="1588"/>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5433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iming>
    <p:tnLst>
      <p:par>
        <p:cTn id="1" dur="indefinite" restart="never" nodeType="tmRoot"/>
      </p:par>
    </p:tnLst>
  </p:timing>
  <p:txStyles>
    <p:titleStyle>
      <a:lvl1pPr algn="r" rtl="0" eaLnBrk="1" fontAlgn="base" hangingPunct="1">
        <a:spcBef>
          <a:spcPct val="0"/>
        </a:spcBef>
        <a:spcAft>
          <a:spcPct val="0"/>
        </a:spcAft>
        <a:defRPr sz="2800" b="1" kern="1200">
          <a:solidFill>
            <a:schemeClr val="tx1"/>
          </a:solidFill>
          <a:latin typeface="Arial" pitchFamily="34" charset="0"/>
          <a:ea typeface="MS PGothic" pitchFamily="34" charset="-128"/>
          <a:cs typeface="Arial" pitchFamily="34" charset="0"/>
        </a:defRPr>
      </a:lvl1pPr>
      <a:lvl2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2pPr>
      <a:lvl3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3pPr>
      <a:lvl4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4pPr>
      <a:lvl5pPr algn="r" rtl="0" eaLnBrk="1" fontAlgn="base" hangingPunct="1">
        <a:spcBef>
          <a:spcPct val="0"/>
        </a:spcBef>
        <a:spcAft>
          <a:spcPct val="0"/>
        </a:spcAft>
        <a:defRPr sz="2800" b="1">
          <a:solidFill>
            <a:schemeClr val="tx1"/>
          </a:solidFill>
          <a:latin typeface="Arial" charset="0"/>
          <a:ea typeface="MS PGothic" pitchFamily="34" charset="-128"/>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pitchFamily="34" charset="0"/>
        <a:buChar char="•"/>
        <a:defRPr lang="en-US" sz="2000" kern="1200" dirty="0">
          <a:solidFill>
            <a:schemeClr val="tx1"/>
          </a:solidFill>
          <a:latin typeface="Arial" pitchFamily="34" charset="0"/>
          <a:ea typeface="MS PGothic" pitchFamily="34" charset="-128"/>
          <a:cs typeface="Arial" pitchFamily="34" charset="0"/>
        </a:defRPr>
      </a:lvl1pPr>
      <a:lvl2pPr marL="457200" indent="-223838" algn="l" rtl="0" eaLnBrk="1" fontAlgn="base" hangingPunct="1">
        <a:spcBef>
          <a:spcPct val="0"/>
        </a:spcBef>
        <a:spcAft>
          <a:spcPts val="600"/>
        </a:spcAft>
        <a:buFont typeface="Arial" pitchFamily="34" charset="0"/>
        <a:buChar char="–"/>
        <a:defRPr lang="en-US" kern="1200" dirty="0">
          <a:solidFill>
            <a:schemeClr val="tx1"/>
          </a:solidFill>
          <a:latin typeface="Arial" pitchFamily="34" charset="0"/>
          <a:ea typeface="MS PGothic" pitchFamily="34" charset="-128"/>
          <a:cs typeface="Arial" pitchFamily="34" charset="0"/>
        </a:defRPr>
      </a:lvl2pPr>
      <a:lvl3pPr marL="627063" indent="-169863" algn="l" rtl="0" eaLnBrk="1" fontAlgn="base" hangingPunct="1">
        <a:spcBef>
          <a:spcPct val="0"/>
        </a:spcBef>
        <a:spcAft>
          <a:spcPts val="400"/>
        </a:spcAft>
        <a:buFont typeface="Arial" pitchFamily="34" charset="0"/>
        <a:buChar char="•"/>
        <a:defRPr lang="en-US" sz="1600" kern="1200" dirty="0">
          <a:solidFill>
            <a:schemeClr val="tx1"/>
          </a:solidFill>
          <a:latin typeface="Arial" pitchFamily="34" charset="0"/>
          <a:ea typeface="MS PGothic" pitchFamily="34" charset="-128"/>
          <a:cs typeface="Arial" pitchFamily="34" charset="0"/>
        </a:defRPr>
      </a:lvl3pPr>
      <a:lvl4pPr marL="796925" indent="-169863" algn="l" rtl="0" eaLnBrk="1" fontAlgn="base" hangingPunct="1">
        <a:spcBef>
          <a:spcPct val="0"/>
        </a:spcBef>
        <a:spcAft>
          <a:spcPts val="400"/>
        </a:spcAft>
        <a:buFont typeface="Arial" pitchFamily="34" charset="0"/>
        <a:buChar char="–"/>
        <a:defRPr lang="en-US" sz="1400" kern="1200" dirty="0">
          <a:solidFill>
            <a:schemeClr val="tx1"/>
          </a:solidFill>
          <a:latin typeface="Arial" pitchFamily="34" charset="0"/>
          <a:ea typeface="MS PGothic" pitchFamily="34" charset="-128"/>
          <a:cs typeface="Arial" pitchFamily="34" charset="0"/>
        </a:defRPr>
      </a:lvl4pPr>
      <a:lvl5pPr marL="966788" indent="-169863" algn="l" rtl="0" eaLnBrk="1" fontAlgn="base" hangingPunct="1">
        <a:spcBef>
          <a:spcPct val="0"/>
        </a:spcBef>
        <a:spcAft>
          <a:spcPts val="400"/>
        </a:spcAft>
        <a:buFont typeface="Arial" pitchFamily="34" charset="0"/>
        <a:buChar char="»"/>
        <a:defRPr lang="en-US" sz="1200" kern="1200" dirty="0">
          <a:solidFill>
            <a:schemeClr val="tx1"/>
          </a:solidFill>
          <a:latin typeface="Arial" pitchFamily="34" charset="0"/>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www.google.com.pe/url?sa=i&amp;rct=j&amp;q=&amp;esrc=s&amp;source=images&amp;cd=&amp;ved=0ahUKEwiEmtX80KvPAhXJJR4KHRNIDzoQjRwIBw&amp;url=http://www.vulture.com/2013/03/jack-nicholsons-17-craziest-shining-faces.html&amp;bvm=bv.133700528,d.dmo&amp;psig=AFQjCNGfm4uXsY9iftiyUBcE07i71T1uew&amp;ust=1474931171278204&amp;cad=rjt" TargetMode="External"/><Relationship Id="rId5"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1.jp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google.com.pe/url?sa=i&amp;rct=j&amp;q=&amp;esrc=s&amp;source=images&amp;cd=&amp;cad=rja&amp;uact=8&amp;ved=0ahUKEwjSvoSpmazPAhWCdx4KHVYMAV8QjRwIBw&amp;url=https%3A%2F%2Fwww.safaribooksonline.com%2Flibrary%2Fview%2Fpython-machine-learning%2F9781783555130%2Fch01s04.html&amp;bvm=bv.133700528,d.dmo&amp;psig=AFQjCNEYF9RVO5nli-lZzL34BzzDwf7Kmg&amp;ust=147494908235218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36066"/>
            <a:ext cx="7325274" cy="1737360"/>
          </a:xfrm>
        </p:spPr>
        <p:txBody>
          <a:bodyPr>
            <a:normAutofit/>
          </a:bodyPr>
          <a:lstStyle/>
          <a:p>
            <a:r>
              <a:rPr lang="en-US" dirty="0" smtClean="0"/>
              <a:t>Machine Learning -</a:t>
            </a:r>
            <a:br>
              <a:rPr lang="en-US" dirty="0" smtClean="0"/>
            </a:br>
            <a:r>
              <a:rPr lang="en-US" dirty="0" smtClean="0"/>
              <a:t>Supervised Learning</a:t>
            </a:r>
            <a:endParaRPr lang="en-US" dirty="0"/>
          </a:p>
        </p:txBody>
      </p:sp>
      <p:sp>
        <p:nvSpPr>
          <p:cNvPr id="17" name="Subtitle 16"/>
          <p:cNvSpPr>
            <a:spLocks noGrp="1"/>
          </p:cNvSpPr>
          <p:nvPr>
            <p:ph type="subTitle" idx="1"/>
          </p:nvPr>
        </p:nvSpPr>
        <p:spPr/>
        <p:txBody>
          <a:bodyPr/>
          <a:lstStyle/>
          <a:p>
            <a:r>
              <a:rPr lang="en-US" dirty="0" smtClean="0"/>
              <a:t>Carlos Siches</a:t>
            </a:r>
          </a:p>
          <a:p>
            <a:r>
              <a:rPr lang="en-US" dirty="0" smtClean="0"/>
              <a:t> Sep 2016</a:t>
            </a:r>
            <a:endParaRPr lang="en-US" dirty="0"/>
          </a:p>
        </p:txBody>
      </p:sp>
      <p:sp>
        <p:nvSpPr>
          <p:cNvPr id="4" name="Footer Placeholder 3"/>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68572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10</a:t>
            </a:fld>
            <a:endParaRPr lang="en-US" dirty="0"/>
          </a:p>
        </p:txBody>
      </p:sp>
    </p:spTree>
    <p:extLst>
      <p:ext uri="{BB962C8B-B14F-4D97-AF65-F5344CB8AC3E}">
        <p14:creationId xmlns:p14="http://schemas.microsoft.com/office/powerpoint/2010/main" val="890297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get started ?</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2</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9" name="Picture 8" descr="https://avatars2.githubusercontent.com/u/365630?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42" y="2802574"/>
            <a:ext cx="1343025"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anaconda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9014"/>
            <a:ext cx="1851302" cy="13241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94" y="4544408"/>
            <a:ext cx="2461559" cy="6960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118421" y="1279014"/>
            <a:ext cx="4004512" cy="1384995"/>
          </a:xfrm>
          <a:prstGeom prst="rect">
            <a:avLst/>
          </a:prstGeom>
        </p:spPr>
        <p:txBody>
          <a:bodyPr wrap="square">
            <a:spAutoFit/>
          </a:bodyPr>
          <a:lstStyle/>
          <a:p>
            <a:pPr marL="285750" indent="-285750">
              <a:buFont typeface="Arial" panose="020B0604020202020204" pitchFamily="34" charset="0"/>
              <a:buChar char="•"/>
            </a:pPr>
            <a:r>
              <a:rPr lang="en-US" sz="1400" dirty="0" smtClean="0"/>
              <a:t>Open Data science platform</a:t>
            </a:r>
          </a:p>
          <a:p>
            <a:pPr marL="742950" lvl="1" indent="-285750">
              <a:buFont typeface="Arial" panose="020B0604020202020204" pitchFamily="34" charset="0"/>
              <a:buChar char="•"/>
            </a:pPr>
            <a:r>
              <a:rPr lang="en-US" sz="1400" dirty="0" smtClean="0"/>
              <a:t>Big Data</a:t>
            </a:r>
          </a:p>
          <a:p>
            <a:pPr marL="742950" lvl="1" indent="-285750">
              <a:buFont typeface="Arial" panose="020B0604020202020204" pitchFamily="34" charset="0"/>
              <a:buChar char="•"/>
            </a:pPr>
            <a:r>
              <a:rPr lang="en-US" sz="1400" dirty="0" smtClean="0"/>
              <a:t>Machine Learning</a:t>
            </a:r>
          </a:p>
          <a:p>
            <a:pPr marL="742950" lvl="1" indent="-285750">
              <a:buFont typeface="Arial" panose="020B0604020202020204" pitchFamily="34" charset="0"/>
              <a:buChar char="•"/>
            </a:pPr>
            <a:r>
              <a:rPr lang="en-US" sz="1400" dirty="0" smtClean="0"/>
              <a:t>Data Visualization</a:t>
            </a:r>
          </a:p>
          <a:p>
            <a:pPr marL="742950" lvl="1" indent="-285750">
              <a:buFont typeface="Arial" panose="020B0604020202020204" pitchFamily="34" charset="0"/>
              <a:buChar char="•"/>
            </a:pPr>
            <a:r>
              <a:rPr lang="en-US" sz="1400" dirty="0" smtClean="0"/>
              <a:t>Analytics</a:t>
            </a:r>
          </a:p>
          <a:p>
            <a:pPr marL="742950" lvl="1" indent="-285750">
              <a:buFont typeface="Arial" panose="020B0604020202020204" pitchFamily="34" charset="0"/>
              <a:buChar char="•"/>
            </a:pPr>
            <a:r>
              <a:rPr lang="en-US" sz="1400" dirty="0" smtClean="0"/>
              <a:t>Data Mining</a:t>
            </a:r>
          </a:p>
        </p:txBody>
      </p:sp>
      <p:sp>
        <p:nvSpPr>
          <p:cNvPr id="14" name="Rectangle 13"/>
          <p:cNvSpPr/>
          <p:nvPr/>
        </p:nvSpPr>
        <p:spPr>
          <a:xfrm>
            <a:off x="3118421" y="3109017"/>
            <a:ext cx="4004512" cy="738664"/>
          </a:xfrm>
          <a:prstGeom prst="rect">
            <a:avLst/>
          </a:prstGeom>
        </p:spPr>
        <p:txBody>
          <a:bodyPr wrap="square">
            <a:spAutoFit/>
          </a:bodyPr>
          <a:lstStyle/>
          <a:p>
            <a:pPr marL="285750" indent="-285750">
              <a:buFont typeface="Arial" panose="020B0604020202020204" pitchFamily="34" charset="0"/>
              <a:buChar char="•"/>
            </a:pPr>
            <a:r>
              <a:rPr lang="en-US" sz="1400" dirty="0" smtClean="0"/>
              <a:t>Open source library</a:t>
            </a:r>
          </a:p>
          <a:p>
            <a:pPr marL="742950" lvl="1" indent="-285750">
              <a:buFont typeface="Arial" panose="020B0604020202020204" pitchFamily="34" charset="0"/>
              <a:buChar char="•"/>
            </a:pPr>
            <a:r>
              <a:rPr lang="en-US" sz="1400" dirty="0" smtClean="0"/>
              <a:t>Machine Learning</a:t>
            </a:r>
          </a:p>
          <a:p>
            <a:pPr marL="742950" lvl="1" indent="-285750">
              <a:buFont typeface="Arial" panose="020B0604020202020204" pitchFamily="34" charset="0"/>
              <a:buChar char="•"/>
            </a:pPr>
            <a:r>
              <a:rPr lang="en-US" sz="1400" dirty="0" smtClean="0"/>
              <a:t>Data Mining</a:t>
            </a:r>
          </a:p>
        </p:txBody>
      </p:sp>
      <p:sp>
        <p:nvSpPr>
          <p:cNvPr id="15" name="Rectangle 14"/>
          <p:cNvSpPr/>
          <p:nvPr/>
        </p:nvSpPr>
        <p:spPr>
          <a:xfrm>
            <a:off x="3118421" y="4394720"/>
            <a:ext cx="4004512" cy="738664"/>
          </a:xfrm>
          <a:prstGeom prst="rect">
            <a:avLst/>
          </a:prstGeom>
        </p:spPr>
        <p:txBody>
          <a:bodyPr wrap="square">
            <a:spAutoFit/>
          </a:bodyPr>
          <a:lstStyle/>
          <a:p>
            <a:pPr marL="285750" indent="-285750">
              <a:buFont typeface="Arial" panose="020B0604020202020204" pitchFamily="34" charset="0"/>
              <a:buChar char="•"/>
            </a:pPr>
            <a:r>
              <a:rPr lang="en-US" sz="1400" dirty="0" smtClean="0"/>
              <a:t>Object-oriented programming language</a:t>
            </a:r>
          </a:p>
          <a:p>
            <a:pPr marL="285750" indent="-285750">
              <a:buFont typeface="Arial" panose="020B0604020202020204" pitchFamily="34" charset="0"/>
              <a:buChar char="•"/>
            </a:pPr>
            <a:r>
              <a:rPr lang="en-US" sz="1400" dirty="0" smtClean="0"/>
              <a:t>Current version 3.5</a:t>
            </a:r>
          </a:p>
          <a:p>
            <a:pPr marL="285750" indent="-285750">
              <a:buFont typeface="Arial" panose="020B0604020202020204" pitchFamily="34" charset="0"/>
              <a:buChar char="•"/>
            </a:pPr>
            <a:r>
              <a:rPr lang="en-US" sz="1400" dirty="0" smtClean="0"/>
              <a:t>Expert people =&gt; Version 2.7</a:t>
            </a:r>
          </a:p>
        </p:txBody>
      </p:sp>
    </p:spTree>
    <p:extLst>
      <p:ext uri="{BB962C8B-B14F-4D97-AF65-F5344CB8AC3E}">
        <p14:creationId xmlns:p14="http://schemas.microsoft.com/office/powerpoint/2010/main" val="3447315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 General concepts</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3</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2052" name="Picture 4" descr="https://www.springboard.com/blog/wp-content/uploads/2014/09/Selection_0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70" y="1166216"/>
            <a:ext cx="4005071" cy="254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861" y="1166216"/>
            <a:ext cx="4526671" cy="2547869"/>
          </a:xfrm>
          <a:prstGeom prst="rect">
            <a:avLst/>
          </a:prstGeom>
        </p:spPr>
      </p:pic>
      <p:sp>
        <p:nvSpPr>
          <p:cNvPr id="7" name="Rectangle 6"/>
          <p:cNvSpPr/>
          <p:nvPr/>
        </p:nvSpPr>
        <p:spPr>
          <a:xfrm>
            <a:off x="4301861" y="4000096"/>
            <a:ext cx="4572000" cy="1754326"/>
          </a:xfrm>
          <a:prstGeom prst="rect">
            <a:avLst/>
          </a:prstGeom>
        </p:spPr>
        <p:txBody>
          <a:bodyPr>
            <a:spAutoFit/>
          </a:bodyPr>
          <a:lstStyle/>
          <a:p>
            <a:pPr marL="285750" indent="-285750">
              <a:buFont typeface="Arial" panose="020B0604020202020204" pitchFamily="34" charset="0"/>
              <a:buChar char="•"/>
            </a:pPr>
            <a:r>
              <a:rPr lang="en-US" dirty="0" smtClean="0"/>
              <a:t>Alpha GO </a:t>
            </a:r>
          </a:p>
          <a:p>
            <a:pPr marL="285750" indent="-285750">
              <a:buFont typeface="Arial" panose="020B0604020202020204" pitchFamily="34" charset="0"/>
              <a:buChar char="•"/>
            </a:pPr>
            <a:r>
              <a:rPr lang="en-US" dirty="0" smtClean="0"/>
              <a:t>Google DeepMind</a:t>
            </a:r>
          </a:p>
          <a:p>
            <a:pPr marL="285750" indent="-285750">
              <a:buFont typeface="Arial" panose="020B0604020202020204" pitchFamily="34" charset="0"/>
              <a:buChar char="•"/>
            </a:pPr>
            <a:r>
              <a:rPr lang="en-US" dirty="0" smtClean="0"/>
              <a:t>2015 =&gt; Only play Atari games</a:t>
            </a:r>
          </a:p>
          <a:p>
            <a:pPr marL="285750" indent="-285750">
              <a:buFont typeface="Arial" panose="020B0604020202020204" pitchFamily="34" charset="0"/>
              <a:buChar char="•"/>
            </a:pPr>
            <a:r>
              <a:rPr lang="en-US" dirty="0" smtClean="0"/>
              <a:t>2016 =&gt; Participated in World Tournament about table game called GO</a:t>
            </a:r>
            <a:endParaRPr lang="en-US" dirty="0"/>
          </a:p>
        </p:txBody>
      </p:sp>
      <p:sp>
        <p:nvSpPr>
          <p:cNvPr id="17" name="Rectangle 16"/>
          <p:cNvSpPr/>
          <p:nvPr/>
        </p:nvSpPr>
        <p:spPr>
          <a:xfrm>
            <a:off x="159629" y="4000096"/>
            <a:ext cx="4004512" cy="923330"/>
          </a:xfrm>
          <a:prstGeom prst="rect">
            <a:avLst/>
          </a:prstGeom>
        </p:spPr>
        <p:txBody>
          <a:bodyPr wrap="square">
            <a:spAutoFit/>
          </a:bodyPr>
          <a:lstStyle/>
          <a:p>
            <a:pPr marL="285750" indent="-285750">
              <a:buFont typeface="Arial" panose="020B0604020202020204" pitchFamily="34" charset="0"/>
              <a:buChar char="•"/>
            </a:pPr>
            <a:r>
              <a:rPr lang="en-US" dirty="0" smtClean="0"/>
              <a:t>Subfield of AI</a:t>
            </a:r>
          </a:p>
          <a:p>
            <a:pPr marL="285750" indent="-285750">
              <a:buFont typeface="Arial" panose="020B0604020202020204" pitchFamily="34" charset="0"/>
              <a:buChar char="•"/>
            </a:pPr>
            <a:r>
              <a:rPr lang="en-US" dirty="0" smtClean="0"/>
              <a:t>1 Algorithm =&gt; resolve many problems</a:t>
            </a:r>
            <a:endParaRPr lang="en-US" dirty="0"/>
          </a:p>
        </p:txBody>
      </p:sp>
      <p:sp>
        <p:nvSpPr>
          <p:cNvPr id="18" name="Rectangle 17"/>
          <p:cNvSpPr/>
          <p:nvPr/>
        </p:nvSpPr>
        <p:spPr>
          <a:xfrm>
            <a:off x="877824" y="6013918"/>
            <a:ext cx="8103109" cy="276999"/>
          </a:xfrm>
          <a:prstGeom prst="rect">
            <a:avLst/>
          </a:prstGeom>
        </p:spPr>
        <p:txBody>
          <a:bodyPr wrap="square">
            <a:spAutoFit/>
          </a:bodyPr>
          <a:lstStyle/>
          <a:p>
            <a:r>
              <a:rPr lang="es-PE" sz="1200" b="1" dirty="0" err="1" smtClean="0"/>
              <a:t>Source</a:t>
            </a:r>
            <a:r>
              <a:rPr lang="es-PE" sz="1200" b="1" dirty="0" smtClean="0"/>
              <a:t>: http</a:t>
            </a:r>
            <a:r>
              <a:rPr lang="es-PE" sz="1200" b="1" dirty="0"/>
              <a:t>://www.elperiodico.com/es/noticias/sociedad/alphago-aprender-estrategia-videojuegos-4905849</a:t>
            </a:r>
          </a:p>
        </p:txBody>
      </p:sp>
    </p:spTree>
    <p:extLst>
      <p:ext uri="{BB962C8B-B14F-4D97-AF65-F5344CB8AC3E}">
        <p14:creationId xmlns:p14="http://schemas.microsoft.com/office/powerpoint/2010/main" val="39919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 </a:t>
            </a:r>
            <a:r>
              <a:rPr lang="en-US" dirty="0" smtClean="0"/>
              <a:t>Cases</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4</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2052" name="Picture 4" descr="https://www.springboard.com/blog/wp-content/uploads/2014/09/Selection_0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70" y="1166216"/>
            <a:ext cx="4005071" cy="254786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9629" y="4000096"/>
            <a:ext cx="4004512" cy="923330"/>
          </a:xfrm>
          <a:prstGeom prst="rect">
            <a:avLst/>
          </a:prstGeom>
        </p:spPr>
        <p:txBody>
          <a:bodyPr wrap="square">
            <a:spAutoFit/>
          </a:bodyPr>
          <a:lstStyle/>
          <a:p>
            <a:pPr marL="285750" indent="-285750">
              <a:buFont typeface="Arial" panose="020B0604020202020204" pitchFamily="34" charset="0"/>
              <a:buChar char="•"/>
            </a:pPr>
            <a:r>
              <a:rPr lang="en-US" dirty="0" smtClean="0"/>
              <a:t>Subfield of AI</a:t>
            </a:r>
          </a:p>
          <a:p>
            <a:pPr marL="285750" indent="-285750">
              <a:buFont typeface="Arial" panose="020B0604020202020204" pitchFamily="34" charset="0"/>
              <a:buChar char="•"/>
            </a:pPr>
            <a:r>
              <a:rPr lang="en-US" dirty="0" smtClean="0"/>
              <a:t>1 Algorithm =&gt; resolve many problems</a:t>
            </a:r>
            <a:endParaRPr lang="en-US" dirty="0"/>
          </a:p>
        </p:txBody>
      </p:sp>
      <p:sp>
        <p:nvSpPr>
          <p:cNvPr id="18" name="Rectangle 17"/>
          <p:cNvSpPr/>
          <p:nvPr/>
        </p:nvSpPr>
        <p:spPr>
          <a:xfrm>
            <a:off x="4453688" y="1166216"/>
            <a:ext cx="4004512" cy="2031325"/>
          </a:xfrm>
          <a:prstGeom prst="rect">
            <a:avLst/>
          </a:prstGeom>
        </p:spPr>
        <p:txBody>
          <a:bodyPr wrap="square">
            <a:spAutoFit/>
          </a:bodyPr>
          <a:lstStyle/>
          <a:p>
            <a:pPr marL="285750" indent="-285750">
              <a:buFont typeface="Arial" panose="020B0604020202020204" pitchFamily="34" charset="0"/>
              <a:buChar char="•"/>
            </a:pPr>
            <a:r>
              <a:rPr lang="en-US" dirty="0" smtClean="0"/>
              <a:t>Credit card fraud detection</a:t>
            </a:r>
          </a:p>
          <a:p>
            <a:pPr marL="285750" indent="-285750">
              <a:buFont typeface="Arial" panose="020B0604020202020204" pitchFamily="34" charset="0"/>
              <a:buChar char="•"/>
            </a:pPr>
            <a:r>
              <a:rPr lang="en-US" dirty="0" smtClean="0"/>
              <a:t>Fraud Insurance</a:t>
            </a:r>
          </a:p>
          <a:p>
            <a:pPr marL="285750" indent="-285750">
              <a:buFont typeface="Arial" panose="020B0604020202020204" pitchFamily="34" charset="0"/>
              <a:buChar char="•"/>
            </a:pPr>
            <a:r>
              <a:rPr lang="en-US" dirty="0" smtClean="0"/>
              <a:t>Face </a:t>
            </a:r>
            <a:r>
              <a:rPr lang="en-US" dirty="0" smtClean="0"/>
              <a:t>and Voice recognition</a:t>
            </a:r>
            <a:endParaRPr lang="en-US" dirty="0" smtClean="0"/>
          </a:p>
          <a:p>
            <a:pPr marL="285750" indent="-285750">
              <a:buFont typeface="Arial" panose="020B0604020202020204" pitchFamily="34" charset="0"/>
              <a:buChar char="•"/>
            </a:pPr>
            <a:r>
              <a:rPr lang="en-US" dirty="0" smtClean="0"/>
              <a:t>Medical Diagnosis</a:t>
            </a:r>
          </a:p>
          <a:p>
            <a:pPr marL="285750" indent="-285750">
              <a:buFont typeface="Arial" panose="020B0604020202020204" pitchFamily="34" charset="0"/>
              <a:buChar char="•"/>
            </a:pPr>
            <a:r>
              <a:rPr lang="en-US" dirty="0" smtClean="0"/>
              <a:t>Product recommendation</a:t>
            </a:r>
          </a:p>
          <a:p>
            <a:pPr marL="285750" indent="-285750">
              <a:buFont typeface="Arial" panose="020B0604020202020204" pitchFamily="34" charset="0"/>
              <a:buChar char="•"/>
            </a:pPr>
            <a:r>
              <a:rPr lang="en-US" dirty="0" smtClean="0"/>
              <a:t>Stock Trending</a:t>
            </a:r>
          </a:p>
          <a:p>
            <a:pPr marL="285750" indent="-285750">
              <a:buFont typeface="Arial" panose="020B0604020202020204" pitchFamily="34" charset="0"/>
              <a:buChar char="•"/>
            </a:pP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478" y="3206553"/>
            <a:ext cx="4220296" cy="14294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63" y="4923426"/>
            <a:ext cx="1511073" cy="1369124"/>
          </a:xfrm>
          <a:prstGeom prst="rect">
            <a:avLst/>
          </a:prstGeom>
        </p:spPr>
      </p:pic>
      <p:sp>
        <p:nvSpPr>
          <p:cNvPr id="24" name="Rectangle 23"/>
          <p:cNvSpPr/>
          <p:nvPr/>
        </p:nvSpPr>
        <p:spPr>
          <a:xfrm>
            <a:off x="2314285" y="5295496"/>
            <a:ext cx="4004512" cy="738664"/>
          </a:xfrm>
          <a:prstGeom prst="rect">
            <a:avLst/>
          </a:prstGeom>
        </p:spPr>
        <p:txBody>
          <a:bodyPr wrap="square">
            <a:spAutoFit/>
          </a:bodyPr>
          <a:lstStyle/>
          <a:p>
            <a:pPr marL="285750" indent="-285750">
              <a:buFont typeface="Arial" panose="020B0604020202020204" pitchFamily="34" charset="0"/>
              <a:buChar char="•"/>
            </a:pPr>
            <a:r>
              <a:rPr lang="en-US" sz="1400" dirty="0" smtClean="0"/>
              <a:t>Reduce in 30% Cost of Car insurance</a:t>
            </a:r>
          </a:p>
          <a:p>
            <a:pPr marL="285750" indent="-285750">
              <a:buFont typeface="Arial" panose="020B0604020202020204" pitchFamily="34" charset="0"/>
              <a:buChar char="•"/>
            </a:pPr>
            <a:r>
              <a:rPr lang="en-US" sz="1400" dirty="0" smtClean="0"/>
              <a:t>Detected criminal group dedicated to cheat insurance enterprises</a:t>
            </a:r>
            <a:endParaRPr lang="en-US" sz="1400" dirty="0"/>
          </a:p>
        </p:txBody>
      </p:sp>
    </p:spTree>
    <p:extLst>
      <p:ext uri="{BB962C8B-B14F-4D97-AF65-F5344CB8AC3E}">
        <p14:creationId xmlns:p14="http://schemas.microsoft.com/office/powerpoint/2010/main" val="2829359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 </a:t>
            </a:r>
            <a:r>
              <a:rPr lang="en-US" dirty="0" smtClean="0"/>
              <a:t>Cases</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5</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2052" name="Picture 4" descr="https://www.springboard.com/blog/wp-content/uploads/2014/09/Selection_0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70" y="1166216"/>
            <a:ext cx="4005071" cy="254786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9629" y="4000096"/>
            <a:ext cx="4004512" cy="923330"/>
          </a:xfrm>
          <a:prstGeom prst="rect">
            <a:avLst/>
          </a:prstGeom>
        </p:spPr>
        <p:txBody>
          <a:bodyPr wrap="square">
            <a:spAutoFit/>
          </a:bodyPr>
          <a:lstStyle/>
          <a:p>
            <a:pPr marL="285750" indent="-285750">
              <a:buFont typeface="Arial" panose="020B0604020202020204" pitchFamily="34" charset="0"/>
              <a:buChar char="•"/>
            </a:pPr>
            <a:r>
              <a:rPr lang="en-US" dirty="0" smtClean="0"/>
              <a:t>Subfield of AI</a:t>
            </a:r>
          </a:p>
          <a:p>
            <a:pPr marL="285750" indent="-285750">
              <a:buFont typeface="Arial" panose="020B0604020202020204" pitchFamily="34" charset="0"/>
              <a:buChar char="•"/>
            </a:pPr>
            <a:r>
              <a:rPr lang="en-US" dirty="0" smtClean="0"/>
              <a:t>1 Algorithm =&gt; resolve many problems</a:t>
            </a:r>
            <a:endParaRPr lang="en-US" dirty="0"/>
          </a:p>
        </p:txBody>
      </p:sp>
      <p:grpSp>
        <p:nvGrpSpPr>
          <p:cNvPr id="11" name="Group 10"/>
          <p:cNvGrpSpPr/>
          <p:nvPr/>
        </p:nvGrpSpPr>
        <p:grpSpPr>
          <a:xfrm>
            <a:off x="4420147" y="1114319"/>
            <a:ext cx="4266653" cy="1508728"/>
            <a:chOff x="5522036" y="2615563"/>
            <a:chExt cx="2465090" cy="956311"/>
          </a:xfrm>
        </p:grpSpPr>
        <p:pic>
          <p:nvPicPr>
            <p:cNvPr id="12" name="Picture 11" descr="Resultado de imagen para machine learning spam"/>
            <p:cNvPicPr>
              <a:picLocks noChangeAspect="1" noChangeArrowheads="1"/>
            </p:cNvPicPr>
            <p:nvPr/>
          </p:nvPicPr>
          <p:blipFill rotWithShape="1">
            <a:blip r:embed="rId3">
              <a:extLst>
                <a:ext uri="{28A0092B-C50C-407E-A947-70E740481C1C}">
                  <a14:useLocalDpi xmlns:a14="http://schemas.microsoft.com/office/drawing/2010/main" val="0"/>
                </a:ext>
              </a:extLst>
            </a:blip>
            <a:srcRect l="70747"/>
            <a:stretch/>
          </p:blipFill>
          <p:spPr bwMode="auto">
            <a:xfrm>
              <a:off x="7278466" y="2678588"/>
              <a:ext cx="708660" cy="8912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66926" b="9066"/>
            <a:stretch/>
          </p:blipFill>
          <p:spPr bwMode="auto">
            <a:xfrm>
              <a:off x="5522036" y="2615563"/>
              <a:ext cx="943916" cy="95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descr="Resultado de imagen de gear Machine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5952" y="2762345"/>
              <a:ext cx="723710" cy="7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4613162" y="3091815"/>
            <a:ext cx="4180302" cy="1141764"/>
            <a:chOff x="4613162" y="3091815"/>
            <a:chExt cx="4180302" cy="1141764"/>
          </a:xfrm>
        </p:grpSpPr>
        <p:sp>
          <p:nvSpPr>
            <p:cNvPr id="22" name="TextBox 21"/>
            <p:cNvSpPr txBox="1"/>
            <p:nvPr/>
          </p:nvSpPr>
          <p:spPr>
            <a:xfrm>
              <a:off x="7965962" y="3751597"/>
              <a:ext cx="827502" cy="230832"/>
            </a:xfrm>
            <a:prstGeom prst="rect">
              <a:avLst/>
            </a:prstGeom>
            <a:noFill/>
          </p:spPr>
          <p:txBody>
            <a:bodyPr wrap="square" rtlCol="0">
              <a:spAutoFit/>
            </a:bodyPr>
            <a:lstStyle/>
            <a:p>
              <a:r>
                <a:rPr lang="en-US" sz="900" b="1" dirty="0" smtClean="0"/>
                <a:t>BI member</a:t>
              </a:r>
              <a:endParaRPr lang="en-US" sz="900" b="1" dirty="0"/>
            </a:p>
          </p:txBody>
        </p:sp>
        <p:grpSp>
          <p:nvGrpSpPr>
            <p:cNvPr id="4" name="Group 3"/>
            <p:cNvGrpSpPr/>
            <p:nvPr/>
          </p:nvGrpSpPr>
          <p:grpSpPr>
            <a:xfrm>
              <a:off x="4613162" y="3091815"/>
              <a:ext cx="3781897" cy="1141764"/>
              <a:chOff x="4625862" y="3085465"/>
              <a:chExt cx="3781897" cy="1141764"/>
            </a:xfrm>
          </p:grpSpPr>
          <p:sp>
            <p:nvSpPr>
              <p:cNvPr id="16" name="TextBox 15"/>
              <p:cNvSpPr txBox="1"/>
              <p:nvPr/>
            </p:nvSpPr>
            <p:spPr>
              <a:xfrm>
                <a:off x="4625862" y="3789697"/>
                <a:ext cx="1186283" cy="230832"/>
              </a:xfrm>
              <a:prstGeom prst="rect">
                <a:avLst/>
              </a:prstGeom>
              <a:noFill/>
            </p:spPr>
            <p:txBody>
              <a:bodyPr wrap="square" rtlCol="0">
                <a:spAutoFit/>
              </a:bodyPr>
              <a:lstStyle/>
              <a:p>
                <a:r>
                  <a:rPr lang="en-US" sz="900" b="1" dirty="0" smtClean="0"/>
                  <a:t>Ticket Request</a:t>
                </a:r>
                <a:endParaRPr lang="en-US" sz="900" b="1" dirty="0"/>
              </a:p>
            </p:txBody>
          </p:sp>
          <p:sp>
            <p:nvSpPr>
              <p:cNvPr id="20" name="Right Arrow 19"/>
              <p:cNvSpPr/>
              <p:nvPr/>
            </p:nvSpPr>
            <p:spPr>
              <a:xfrm>
                <a:off x="7543800" y="3520286"/>
                <a:ext cx="298327" cy="246889"/>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3909" y="3303010"/>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descr="Resultado de imagen de gear Machine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3906" y="3085465"/>
                <a:ext cx="1252619" cy="1141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9350" y="3302525"/>
                <a:ext cx="487172" cy="487172"/>
              </a:xfrm>
              <a:prstGeom prst="rect">
                <a:avLst/>
              </a:prstGeom>
            </p:spPr>
          </p:pic>
        </p:grpSp>
      </p:grpSp>
      <p:sp>
        <p:nvSpPr>
          <p:cNvPr id="24" name="Rectangle 23"/>
          <p:cNvSpPr/>
          <p:nvPr/>
        </p:nvSpPr>
        <p:spPr>
          <a:xfrm>
            <a:off x="4613162" y="4730992"/>
            <a:ext cx="4004512" cy="646331"/>
          </a:xfrm>
          <a:prstGeom prst="rect">
            <a:avLst/>
          </a:prstGeom>
        </p:spPr>
        <p:txBody>
          <a:bodyPr wrap="square">
            <a:spAutoFit/>
          </a:bodyPr>
          <a:lstStyle/>
          <a:p>
            <a:pPr marL="285750" indent="-285750">
              <a:buFont typeface="Arial" panose="020B0604020202020204" pitchFamily="34" charset="0"/>
              <a:buChar char="•"/>
            </a:pPr>
            <a:r>
              <a:rPr lang="en-US" dirty="0" smtClean="0"/>
              <a:t>Hard-code rules</a:t>
            </a:r>
          </a:p>
          <a:p>
            <a:pPr marL="285750" indent="-285750">
              <a:buFont typeface="Arial" panose="020B0604020202020204" pitchFamily="34" charset="0"/>
              <a:buChar char="•"/>
            </a:pPr>
            <a:r>
              <a:rPr lang="en-US" dirty="0" smtClean="0"/>
              <a:t>Machine Learning</a:t>
            </a: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2576" y="5056396"/>
            <a:ext cx="269300" cy="269300"/>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0008" y="4836718"/>
            <a:ext cx="200288" cy="200288"/>
          </a:xfrm>
          <a:prstGeom prst="rect">
            <a:avLst/>
          </a:prstGeom>
        </p:spPr>
      </p:pic>
    </p:spTree>
    <p:extLst>
      <p:ext uri="{BB962C8B-B14F-4D97-AF65-F5344CB8AC3E}">
        <p14:creationId xmlns:p14="http://schemas.microsoft.com/office/powerpoint/2010/main" val="397692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 </a:t>
            </a:r>
            <a:r>
              <a:rPr lang="en-US" dirty="0" smtClean="0"/>
              <a:t>Cases</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6</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pic>
        <p:nvPicPr>
          <p:cNvPr id="2052" name="Picture 4" descr="https://www.springboard.com/blog/wp-content/uploads/2014/09/Selection_0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70" y="1166216"/>
            <a:ext cx="4005071" cy="254786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9629" y="4000096"/>
            <a:ext cx="4004512" cy="923330"/>
          </a:xfrm>
          <a:prstGeom prst="rect">
            <a:avLst/>
          </a:prstGeom>
        </p:spPr>
        <p:txBody>
          <a:bodyPr wrap="square">
            <a:spAutoFit/>
          </a:bodyPr>
          <a:lstStyle/>
          <a:p>
            <a:pPr marL="285750" indent="-285750">
              <a:buFont typeface="Arial" panose="020B0604020202020204" pitchFamily="34" charset="0"/>
              <a:buChar char="•"/>
            </a:pPr>
            <a:r>
              <a:rPr lang="en-US" dirty="0" smtClean="0"/>
              <a:t>Subfield of AI</a:t>
            </a:r>
          </a:p>
          <a:p>
            <a:pPr marL="285750" indent="-285750">
              <a:buFont typeface="Arial" panose="020B0604020202020204" pitchFamily="34" charset="0"/>
              <a:buChar char="•"/>
            </a:pPr>
            <a:r>
              <a:rPr lang="en-US" dirty="0" smtClean="0"/>
              <a:t>1 Algorithm =&gt; resolve many problems</a:t>
            </a:r>
            <a:endParaRPr lang="en-US" dirty="0"/>
          </a:p>
        </p:txBody>
      </p:sp>
      <p:grpSp>
        <p:nvGrpSpPr>
          <p:cNvPr id="5" name="Group 4"/>
          <p:cNvGrpSpPr/>
          <p:nvPr/>
        </p:nvGrpSpPr>
        <p:grpSpPr>
          <a:xfrm>
            <a:off x="4425141" y="985931"/>
            <a:ext cx="4180302" cy="1141764"/>
            <a:chOff x="4613162" y="3091815"/>
            <a:chExt cx="4180302" cy="1141764"/>
          </a:xfrm>
        </p:grpSpPr>
        <p:sp>
          <p:nvSpPr>
            <p:cNvPr id="22" name="TextBox 21"/>
            <p:cNvSpPr txBox="1"/>
            <p:nvPr/>
          </p:nvSpPr>
          <p:spPr>
            <a:xfrm>
              <a:off x="7965962" y="3751597"/>
              <a:ext cx="827502" cy="230832"/>
            </a:xfrm>
            <a:prstGeom prst="rect">
              <a:avLst/>
            </a:prstGeom>
            <a:noFill/>
          </p:spPr>
          <p:txBody>
            <a:bodyPr wrap="square" rtlCol="0">
              <a:spAutoFit/>
            </a:bodyPr>
            <a:lstStyle/>
            <a:p>
              <a:r>
                <a:rPr lang="en-US" sz="900" b="1" dirty="0" smtClean="0"/>
                <a:t>BI member</a:t>
              </a:r>
              <a:endParaRPr lang="en-US" sz="900" b="1" dirty="0"/>
            </a:p>
          </p:txBody>
        </p:sp>
        <p:grpSp>
          <p:nvGrpSpPr>
            <p:cNvPr id="4" name="Group 3"/>
            <p:cNvGrpSpPr/>
            <p:nvPr/>
          </p:nvGrpSpPr>
          <p:grpSpPr>
            <a:xfrm>
              <a:off x="4613162" y="3091815"/>
              <a:ext cx="3781897" cy="1141764"/>
              <a:chOff x="4625862" y="3085465"/>
              <a:chExt cx="3781897" cy="1141764"/>
            </a:xfrm>
          </p:grpSpPr>
          <p:sp>
            <p:nvSpPr>
              <p:cNvPr id="16" name="TextBox 15"/>
              <p:cNvSpPr txBox="1"/>
              <p:nvPr/>
            </p:nvSpPr>
            <p:spPr>
              <a:xfrm>
                <a:off x="4625862" y="3789697"/>
                <a:ext cx="1186283" cy="230832"/>
              </a:xfrm>
              <a:prstGeom prst="rect">
                <a:avLst/>
              </a:prstGeom>
              <a:noFill/>
            </p:spPr>
            <p:txBody>
              <a:bodyPr wrap="square" rtlCol="0">
                <a:spAutoFit/>
              </a:bodyPr>
              <a:lstStyle/>
              <a:p>
                <a:r>
                  <a:rPr lang="en-US" sz="900" b="1" dirty="0" smtClean="0"/>
                  <a:t>Ticket Request</a:t>
                </a:r>
                <a:endParaRPr lang="en-US" sz="900" b="1" dirty="0"/>
              </a:p>
            </p:txBody>
          </p:sp>
          <p:sp>
            <p:nvSpPr>
              <p:cNvPr id="20" name="Right Arrow 19"/>
              <p:cNvSpPr/>
              <p:nvPr/>
            </p:nvSpPr>
            <p:spPr>
              <a:xfrm>
                <a:off x="7543800" y="3520286"/>
                <a:ext cx="298327" cy="246889"/>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3909" y="3303010"/>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descr="Resultado de imagen de gear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906" y="3085465"/>
                <a:ext cx="1252619" cy="1141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9350" y="3302525"/>
                <a:ext cx="487172" cy="487172"/>
              </a:xfrm>
              <a:prstGeom prst="rect">
                <a:avLst/>
              </a:prstGeom>
            </p:spPr>
          </p:pic>
        </p:grpSp>
      </p:grpSp>
      <p:sp>
        <p:nvSpPr>
          <p:cNvPr id="24" name="Rectangle 23"/>
          <p:cNvSpPr/>
          <p:nvPr/>
        </p:nvSpPr>
        <p:spPr>
          <a:xfrm>
            <a:off x="4477238" y="2291701"/>
            <a:ext cx="4004512" cy="1477328"/>
          </a:xfrm>
          <a:prstGeom prst="rect">
            <a:avLst/>
          </a:prstGeom>
        </p:spPr>
        <p:txBody>
          <a:bodyPr wrap="square">
            <a:spAutoFit/>
          </a:bodyPr>
          <a:lstStyle/>
          <a:p>
            <a:r>
              <a:rPr lang="en-US" dirty="0" smtClean="0"/>
              <a:t>Hard-coded rules</a:t>
            </a:r>
          </a:p>
          <a:p>
            <a:pPr marL="285750" indent="-285750">
              <a:buFont typeface="Arial" panose="020B0604020202020204" pitchFamily="34" charset="0"/>
              <a:buChar char="•"/>
            </a:pPr>
            <a:r>
              <a:rPr lang="en-US" sz="1200" dirty="0" smtClean="0"/>
              <a:t>If Ticket contains “Ticketing </a:t>
            </a:r>
            <a:r>
              <a:rPr lang="en-US" sz="1200" dirty="0" err="1" smtClean="0"/>
              <a:t>Agg</a:t>
            </a:r>
            <a:r>
              <a:rPr lang="en-US" sz="1200" dirty="0" smtClean="0"/>
              <a:t>” =&gt; Assign Carlos S.</a:t>
            </a:r>
          </a:p>
          <a:p>
            <a:pPr marL="285750" indent="-285750">
              <a:buFont typeface="Arial" panose="020B0604020202020204" pitchFamily="34" charset="0"/>
              <a:buChar char="•"/>
            </a:pPr>
            <a:r>
              <a:rPr lang="en-US" sz="1200" dirty="0"/>
              <a:t>If Ticket contains “</a:t>
            </a:r>
            <a:r>
              <a:rPr lang="en-US" sz="1200" dirty="0" err="1" smtClean="0"/>
              <a:t>Tkt</a:t>
            </a:r>
            <a:r>
              <a:rPr lang="en-US" sz="1200" dirty="0" smtClean="0"/>
              <a:t> </a:t>
            </a:r>
            <a:r>
              <a:rPr lang="en-US" sz="1200" dirty="0" err="1"/>
              <a:t>Agg</a:t>
            </a:r>
            <a:r>
              <a:rPr lang="en-US" sz="1200" dirty="0"/>
              <a:t>” </a:t>
            </a:r>
            <a:r>
              <a:rPr lang="en-US" sz="1200" dirty="0" smtClean="0"/>
              <a:t>=&gt; </a:t>
            </a:r>
            <a:r>
              <a:rPr lang="en-US" sz="1200" dirty="0"/>
              <a:t>Assign Carlos S</a:t>
            </a:r>
            <a:r>
              <a:rPr lang="en-US" sz="1200" dirty="0" smtClean="0"/>
              <a:t>.</a:t>
            </a:r>
          </a:p>
          <a:p>
            <a:pPr marL="285750" indent="-285750">
              <a:buFont typeface="Arial" panose="020B0604020202020204" pitchFamily="34" charset="0"/>
              <a:buChar char="•"/>
            </a:pPr>
            <a:r>
              <a:rPr lang="en-US" sz="1200" dirty="0"/>
              <a:t>If Ticket contains </a:t>
            </a:r>
            <a:r>
              <a:rPr lang="en-US" sz="1200" dirty="0" smtClean="0"/>
              <a:t>“BMI” </a:t>
            </a:r>
            <a:r>
              <a:rPr lang="en-US" sz="1200" dirty="0"/>
              <a:t>=&gt; Assign </a:t>
            </a:r>
            <a:r>
              <a:rPr lang="en-US" sz="1200" dirty="0" smtClean="0"/>
              <a:t>Jim L.</a:t>
            </a:r>
          </a:p>
          <a:p>
            <a:pPr marL="285750" indent="-285750">
              <a:buFont typeface="Arial" panose="020B0604020202020204" pitchFamily="34" charset="0"/>
              <a:buChar char="•"/>
            </a:pPr>
            <a:r>
              <a:rPr lang="en-US" sz="1200" dirty="0" smtClean="0"/>
              <a:t>If Ticket contains “BMI” and “CMDB” And (“Delete” or “Remove” or “Rid Of” ) =&gt; </a:t>
            </a:r>
            <a:r>
              <a:rPr lang="en-US" sz="1200" dirty="0" err="1" smtClean="0"/>
              <a:t>Assing</a:t>
            </a:r>
            <a:r>
              <a:rPr lang="en-US" sz="1200" dirty="0" smtClean="0"/>
              <a:t> Davis C.</a:t>
            </a:r>
          </a:p>
        </p:txBody>
      </p:sp>
      <p:pic>
        <p:nvPicPr>
          <p:cNvPr id="3074" name="Picture 2" descr="Resultado de imagen para fa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602" y="3876793"/>
            <a:ext cx="3478090" cy="231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learning – Classifier</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7</a:t>
            </a:fld>
            <a:endParaRPr lang="en-US"/>
          </a:p>
        </p:txBody>
      </p:sp>
      <p:sp>
        <p:nvSpPr>
          <p:cNvPr id="8" name="Footer Placeholder 3"/>
          <p:cNvSpPr>
            <a:spLocks noGrp="1"/>
          </p:cNvSpPr>
          <p:nvPr>
            <p:ph type="ftr" sz="quarter" idx="4294967295"/>
          </p:nvPr>
        </p:nvSpPr>
        <p:spPr>
          <a:xfrm>
            <a:off x="2786159" y="6419088"/>
            <a:ext cx="4041648" cy="228600"/>
          </a:xfrm>
          <a:prstGeom prst="rect">
            <a:avLst/>
          </a:prstGeom>
        </p:spPr>
        <p:txBody>
          <a:bodyPr/>
          <a:lstStyle/>
          <a:p>
            <a:r>
              <a:rPr lang="en-US" sz="700" dirty="0" smtClean="0">
                <a:solidFill>
                  <a:srgbClr val="333333"/>
                </a:solidFill>
                <a:latin typeface="Arial Narrow" panose="020B0606020202030204" pitchFamily="34" charset="0"/>
              </a:rPr>
              <a:t>Confidential and proprietary materials for authorized Verizon personnel and outside agencies only. Use, disclosure or distribution of this material is not permitted to any unauthorized persons or third parties except by written agreement.</a:t>
            </a:r>
            <a:endParaRPr lang="en-US" sz="700" dirty="0">
              <a:solidFill>
                <a:srgbClr val="333333"/>
              </a:solidFill>
              <a:latin typeface="Arial Narrow" panose="020B0606020202030204" pitchFamily="34" charset="0"/>
            </a:endParaRPr>
          </a:p>
        </p:txBody>
      </p:sp>
      <p:grpSp>
        <p:nvGrpSpPr>
          <p:cNvPr id="14" name="Group 13"/>
          <p:cNvGrpSpPr/>
          <p:nvPr/>
        </p:nvGrpSpPr>
        <p:grpSpPr>
          <a:xfrm>
            <a:off x="196274" y="1097798"/>
            <a:ext cx="4266653" cy="1508728"/>
            <a:chOff x="5522036" y="2615563"/>
            <a:chExt cx="2465090" cy="956311"/>
          </a:xfrm>
        </p:grpSpPr>
        <p:pic>
          <p:nvPicPr>
            <p:cNvPr id="17" name="Picture 16" descr="Resultado de imagen para machine learning spam"/>
            <p:cNvPicPr>
              <a:picLocks noChangeAspect="1" noChangeArrowheads="1"/>
            </p:cNvPicPr>
            <p:nvPr/>
          </p:nvPicPr>
          <p:blipFill rotWithShape="1">
            <a:blip r:embed="rId2">
              <a:extLst>
                <a:ext uri="{28A0092B-C50C-407E-A947-70E740481C1C}">
                  <a14:useLocalDpi xmlns:a14="http://schemas.microsoft.com/office/drawing/2010/main" val="0"/>
                </a:ext>
              </a:extLst>
            </a:blip>
            <a:srcRect l="70747"/>
            <a:stretch/>
          </p:blipFill>
          <p:spPr bwMode="auto">
            <a:xfrm>
              <a:off x="7278466" y="2678588"/>
              <a:ext cx="708660" cy="8912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6926" b="9066"/>
            <a:stretch/>
          </p:blipFill>
          <p:spPr bwMode="auto">
            <a:xfrm>
              <a:off x="5522036" y="2615563"/>
              <a:ext cx="943916" cy="95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descr="Resultado de imagen de gear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952" y="2762345"/>
              <a:ext cx="723710" cy="7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389289" y="3075294"/>
            <a:ext cx="4180302" cy="1141764"/>
            <a:chOff x="4613162" y="3091815"/>
            <a:chExt cx="4180302" cy="1141764"/>
          </a:xfrm>
        </p:grpSpPr>
        <p:sp>
          <p:nvSpPr>
            <p:cNvPr id="21" name="TextBox 20"/>
            <p:cNvSpPr txBox="1"/>
            <p:nvPr/>
          </p:nvSpPr>
          <p:spPr>
            <a:xfrm>
              <a:off x="7965962" y="3751597"/>
              <a:ext cx="827502" cy="230832"/>
            </a:xfrm>
            <a:prstGeom prst="rect">
              <a:avLst/>
            </a:prstGeom>
            <a:noFill/>
          </p:spPr>
          <p:txBody>
            <a:bodyPr wrap="square" rtlCol="0">
              <a:spAutoFit/>
            </a:bodyPr>
            <a:lstStyle/>
            <a:p>
              <a:r>
                <a:rPr lang="en-US" sz="900" b="1" dirty="0" smtClean="0"/>
                <a:t>BI member</a:t>
              </a:r>
              <a:endParaRPr lang="en-US" sz="900" b="1" dirty="0"/>
            </a:p>
          </p:txBody>
        </p:sp>
        <p:grpSp>
          <p:nvGrpSpPr>
            <p:cNvPr id="22" name="Group 21"/>
            <p:cNvGrpSpPr/>
            <p:nvPr/>
          </p:nvGrpSpPr>
          <p:grpSpPr>
            <a:xfrm>
              <a:off x="4613162" y="3091815"/>
              <a:ext cx="3781897" cy="1141764"/>
              <a:chOff x="4625862" y="3085465"/>
              <a:chExt cx="3781897" cy="1141764"/>
            </a:xfrm>
          </p:grpSpPr>
          <p:sp>
            <p:nvSpPr>
              <p:cNvPr id="23" name="TextBox 22"/>
              <p:cNvSpPr txBox="1"/>
              <p:nvPr/>
            </p:nvSpPr>
            <p:spPr>
              <a:xfrm>
                <a:off x="4625862" y="3789697"/>
                <a:ext cx="1186283" cy="230832"/>
              </a:xfrm>
              <a:prstGeom prst="rect">
                <a:avLst/>
              </a:prstGeom>
              <a:noFill/>
            </p:spPr>
            <p:txBody>
              <a:bodyPr wrap="square" rtlCol="0">
                <a:spAutoFit/>
              </a:bodyPr>
              <a:lstStyle/>
              <a:p>
                <a:r>
                  <a:rPr lang="en-US" sz="900" b="1" dirty="0" smtClean="0"/>
                  <a:t>Ticket Request</a:t>
                </a:r>
                <a:endParaRPr lang="en-US" sz="900" b="1" dirty="0"/>
              </a:p>
            </p:txBody>
          </p:sp>
          <p:sp>
            <p:nvSpPr>
              <p:cNvPr id="24" name="Right Arrow 23"/>
              <p:cNvSpPr/>
              <p:nvPr/>
            </p:nvSpPr>
            <p:spPr>
              <a:xfrm>
                <a:off x="7543800" y="3520286"/>
                <a:ext cx="298327" cy="246889"/>
              </a:xfrm>
              <a:prstGeom prst="rightArrow">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3909" y="3303010"/>
                <a:ext cx="323850" cy="420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5" descr="Resultado de imagen de gear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906" y="3085465"/>
                <a:ext cx="1252619" cy="114176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350" y="3302525"/>
                <a:ext cx="487172" cy="487172"/>
              </a:xfrm>
              <a:prstGeom prst="rect">
                <a:avLst/>
              </a:prstGeom>
            </p:spPr>
          </p:pic>
        </p:grpSp>
      </p:grpSp>
      <p:sp>
        <p:nvSpPr>
          <p:cNvPr id="28" name="Rectangle 27"/>
          <p:cNvSpPr/>
          <p:nvPr/>
        </p:nvSpPr>
        <p:spPr>
          <a:xfrm>
            <a:off x="4960229" y="1197230"/>
            <a:ext cx="4004512" cy="1384995"/>
          </a:xfrm>
          <a:prstGeom prst="rect">
            <a:avLst/>
          </a:prstGeom>
        </p:spPr>
        <p:txBody>
          <a:bodyPr wrap="square">
            <a:spAutoFit/>
          </a:bodyPr>
          <a:lstStyle/>
          <a:p>
            <a:pPr marL="285750" indent="-285750">
              <a:buFont typeface="Arial" panose="020B0604020202020204" pitchFamily="34" charset="0"/>
              <a:buChar char="•"/>
            </a:pPr>
            <a:r>
              <a:rPr lang="en-US" sz="1400" dirty="0" smtClean="0"/>
              <a:t>Takes some data as input</a:t>
            </a:r>
          </a:p>
          <a:p>
            <a:pPr marL="285750" indent="-285750">
              <a:buFont typeface="Arial" panose="020B0604020202020204" pitchFamily="34" charset="0"/>
              <a:buChar char="•"/>
            </a:pPr>
            <a:r>
              <a:rPr lang="en-US" sz="1400" dirty="0" smtClean="0"/>
              <a:t>Assign a label to it.</a:t>
            </a:r>
          </a:p>
          <a:p>
            <a:pPr marL="285750" indent="-285750">
              <a:buFont typeface="Arial" panose="020B0604020202020204" pitchFamily="34" charset="0"/>
              <a:buChar char="•"/>
            </a:pPr>
            <a:r>
              <a:rPr lang="en-US" sz="1400" dirty="0" smtClean="0"/>
              <a:t>Supervised Learning =&gt; The technique to write a classifier automatically </a:t>
            </a:r>
          </a:p>
          <a:p>
            <a:pPr marL="285750" indent="-285750">
              <a:buFont typeface="Arial" panose="020B0604020202020204" pitchFamily="34" charset="0"/>
              <a:buChar char="•"/>
            </a:pPr>
            <a:r>
              <a:rPr lang="en-US" sz="1400" dirty="0" smtClean="0"/>
              <a:t>It Begins with examples which we want to solve</a:t>
            </a:r>
          </a:p>
        </p:txBody>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7426" t="33336" r="5075" b="35236"/>
          <a:stretch/>
        </p:blipFill>
        <p:spPr>
          <a:xfrm>
            <a:off x="4979945" y="2606526"/>
            <a:ext cx="3984796" cy="805363"/>
          </a:xfrm>
          <a:prstGeom prst="rect">
            <a:avLst/>
          </a:prstGeom>
        </p:spPr>
      </p:pic>
    </p:spTree>
    <p:extLst>
      <p:ext uri="{BB962C8B-B14F-4D97-AF65-F5344CB8AC3E}">
        <p14:creationId xmlns:p14="http://schemas.microsoft.com/office/powerpoint/2010/main" val="3343452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 Training </a:t>
            </a:r>
            <a:r>
              <a:rPr lang="en-US" dirty="0" smtClean="0"/>
              <a:t>Data / Testing Data</a:t>
            </a:r>
            <a:endParaRPr lang="es-PE" dirty="0"/>
          </a:p>
        </p:txBody>
      </p:sp>
      <p:sp>
        <p:nvSpPr>
          <p:cNvPr id="4" name="Slide Number Placeholder 3"/>
          <p:cNvSpPr>
            <a:spLocks noGrp="1"/>
          </p:cNvSpPr>
          <p:nvPr>
            <p:ph type="sldNum" sz="quarter" idx="12"/>
          </p:nvPr>
        </p:nvSpPr>
        <p:spPr/>
        <p:txBody>
          <a:bodyPr/>
          <a:lstStyle/>
          <a:p>
            <a:fld id="{E12D0507-9F86-7A45-BE8E-43760B9F92AA}" type="slidenum">
              <a:rPr lang="en-US" smtClean="0"/>
              <a:t>8</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773644397"/>
              </p:ext>
            </p:extLst>
          </p:nvPr>
        </p:nvGraphicFramePr>
        <p:xfrm>
          <a:off x="448055" y="1379648"/>
          <a:ext cx="7892393" cy="3073480"/>
        </p:xfrm>
        <a:graphic>
          <a:graphicData uri="http://schemas.openxmlformats.org/presentationml/2006/ole">
            <mc:AlternateContent xmlns:mc="http://schemas.openxmlformats.org/markup-compatibility/2006">
              <mc:Choice xmlns:v="urn:schemas-microsoft-com:vml" Requires="v">
                <p:oleObj spid="_x0000_s4104" name="Worksheet" r:id="rId3" imgW="6604000" imgH="2571958" progId="Excel.Sheet.12">
                  <p:embed/>
                </p:oleObj>
              </mc:Choice>
              <mc:Fallback>
                <p:oleObj name="Worksheet" r:id="rId3" imgW="6604000" imgH="2571958" progId="Excel.Sheet.12">
                  <p:embed/>
                  <p:pic>
                    <p:nvPicPr>
                      <p:cNvPr id="0" name=""/>
                      <p:cNvPicPr/>
                      <p:nvPr/>
                    </p:nvPicPr>
                    <p:blipFill>
                      <a:blip r:embed="rId4"/>
                      <a:stretch>
                        <a:fillRect/>
                      </a:stretch>
                    </p:blipFill>
                    <p:spPr>
                      <a:xfrm>
                        <a:off x="448055" y="1379648"/>
                        <a:ext cx="7892393" cy="3073480"/>
                      </a:xfrm>
                      <a:prstGeom prst="rect">
                        <a:avLst/>
                      </a:prstGeom>
                    </p:spPr>
                  </p:pic>
                </p:oleObj>
              </mc:Fallback>
            </mc:AlternateContent>
          </a:graphicData>
        </a:graphic>
      </p:graphicFrame>
      <p:sp>
        <p:nvSpPr>
          <p:cNvPr id="9" name="Rectangle 8"/>
          <p:cNvSpPr/>
          <p:nvPr/>
        </p:nvSpPr>
        <p:spPr>
          <a:xfrm>
            <a:off x="457200" y="4635374"/>
            <a:ext cx="4736592" cy="954107"/>
          </a:xfrm>
          <a:prstGeom prst="rect">
            <a:avLst/>
          </a:prstGeom>
        </p:spPr>
        <p:txBody>
          <a:bodyPr wrap="square">
            <a:spAutoFit/>
          </a:bodyPr>
          <a:lstStyle/>
          <a:p>
            <a:pPr marL="285750" indent="-285750">
              <a:buFont typeface="Arial" panose="020B0604020202020204" pitchFamily="34" charset="0"/>
              <a:buChar char="•"/>
            </a:pPr>
            <a:r>
              <a:rPr lang="en-US" sz="1400" dirty="0" smtClean="0"/>
              <a:t>Whole tables is our training Data</a:t>
            </a:r>
          </a:p>
          <a:p>
            <a:pPr marL="285750" indent="-285750">
              <a:buFont typeface="Arial" panose="020B0604020202020204" pitchFamily="34" charset="0"/>
              <a:buChar char="•"/>
            </a:pPr>
            <a:r>
              <a:rPr lang="en-US" sz="1400" dirty="0" smtClean="0"/>
              <a:t>All examples =&gt; We want to classify to learn from</a:t>
            </a:r>
          </a:p>
          <a:p>
            <a:pPr marL="285750" indent="-285750">
              <a:buFont typeface="Arial" panose="020B0604020202020204" pitchFamily="34" charset="0"/>
              <a:buChar char="•"/>
            </a:pPr>
            <a:r>
              <a:rPr lang="en-US" sz="1400" dirty="0" smtClean="0"/>
              <a:t>Lot of examples =&gt; Create a better classifier</a:t>
            </a:r>
          </a:p>
          <a:p>
            <a:pPr marL="285750" indent="-285750">
              <a:buFont typeface="Arial" panose="020B0604020202020204" pitchFamily="34" charset="0"/>
              <a:buChar char="•"/>
            </a:pPr>
            <a:r>
              <a:rPr lang="en-US" sz="1400" dirty="0" smtClean="0"/>
              <a:t>Choose good features.</a:t>
            </a:r>
          </a:p>
        </p:txBody>
      </p:sp>
    </p:spTree>
    <p:extLst>
      <p:ext uri="{BB962C8B-B14F-4D97-AF65-F5344CB8AC3E}">
        <p14:creationId xmlns:p14="http://schemas.microsoft.com/office/powerpoint/2010/main" val="2918370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a:t>
            </a:r>
            <a:r>
              <a:rPr lang="en-US" dirty="0" smtClean="0"/>
              <a:t>Learning – Work flow </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t>9</a:t>
            </a:fld>
            <a:endParaRPr lang="en-US"/>
          </a:p>
        </p:txBody>
      </p:sp>
      <p:sp>
        <p:nvSpPr>
          <p:cNvPr id="5" name="Footer Placeholder 4"/>
          <p:cNvSpPr>
            <a:spLocks noGrp="1"/>
          </p:cNvSpPr>
          <p:nvPr>
            <p:ph type="ftr" sz="quarter" idx="13"/>
          </p:nvPr>
        </p:nvSpPr>
        <p:spPr/>
        <p:txBody>
          <a:bodyPr/>
          <a:lstStyle/>
          <a:p>
            <a:r>
              <a:rPr lang="en-US"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pic>
        <p:nvPicPr>
          <p:cNvPr id="5122" name="Picture 2" descr="Resultado de imagen para machine learning workflow">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05" y="1128596"/>
            <a:ext cx="7582395" cy="504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66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VES_PPT_TEMPLATE_v2">
  <a:themeElements>
    <a:clrScheme name="Custom 29">
      <a:dk1>
        <a:srgbClr val="4C4C4C"/>
      </a:dk1>
      <a:lt1>
        <a:srgbClr val="FFFFFF"/>
      </a:lt1>
      <a:dk2>
        <a:srgbClr val="CCCCCC"/>
      </a:dk2>
      <a:lt2>
        <a:srgbClr val="FFFFFF"/>
      </a:lt2>
      <a:accent1>
        <a:srgbClr val="ED1C24"/>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00B0F0"/>
        </a:solidFill>
      </a:spPr>
      <a:bodyPr wrap="square" rtlCol="0">
        <a:spAutoFit/>
      </a:bodyPr>
      <a:lstStyle>
        <a:defPPr marL="174625" indent="-174625">
          <a:buFont typeface="Arial" panose="020B0604020202020204" pitchFamily="34" charset="0"/>
          <a:buChar char="•"/>
          <a:defRPr sz="1400" dirty="0"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31702</TotalTime>
  <Words>682</Words>
  <Application>Microsoft Office PowerPoint</Application>
  <PresentationFormat>On-screen Show (4:3)</PresentationFormat>
  <Paragraphs>85</Paragraphs>
  <Slides>10</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9" baseType="lpstr">
      <vt:lpstr>MS PGothic</vt:lpstr>
      <vt:lpstr>MS PGothic</vt:lpstr>
      <vt:lpstr>Arial</vt:lpstr>
      <vt:lpstr>Arial Narrow</vt:lpstr>
      <vt:lpstr>NeueHaasGroteskDisp Std</vt:lpstr>
      <vt:lpstr>NeueHaasGroteskText Std</vt:lpstr>
      <vt:lpstr>VZ_PPT_4x3_NHG_v01-02_083115</vt:lpstr>
      <vt:lpstr>VES_PPT_TEMPLATE_v2</vt:lpstr>
      <vt:lpstr>Worksheet</vt:lpstr>
      <vt:lpstr>Machine Learning - Supervised Learning</vt:lpstr>
      <vt:lpstr>How to get started ?</vt:lpstr>
      <vt:lpstr>Machine learning – General concepts</vt:lpstr>
      <vt:lpstr>Machine learning – Cases</vt:lpstr>
      <vt:lpstr>Machine learning – Cases</vt:lpstr>
      <vt:lpstr>Machine learning – Cases</vt:lpstr>
      <vt:lpstr>Machine learning – Classifier</vt:lpstr>
      <vt:lpstr>Supervised Learning – Training Data / Testing Data</vt:lpstr>
      <vt:lpstr>Supervised Learning – Work flow </vt:lpstr>
      <vt:lpstr>PowerPoint Presentation</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Verizon PowerPoint</dc:title>
  <dc:creator>Verizon</dc:creator>
  <cp:lastModifiedBy>Carlos Siches</cp:lastModifiedBy>
  <cp:revision>680</cp:revision>
  <dcterms:created xsi:type="dcterms:W3CDTF">2015-08-15T20:22:37Z</dcterms:created>
  <dcterms:modified xsi:type="dcterms:W3CDTF">2016-09-26T05:25:26Z</dcterms:modified>
</cp:coreProperties>
</file>