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73" r:id="rId10"/>
    <p:sldId id="274" r:id="rId11"/>
    <p:sldId id="275" r:id="rId12"/>
    <p:sldId id="276" r:id="rId13"/>
    <p:sldId id="265" r:id="rId14"/>
    <p:sldId id="268" r:id="rId15"/>
    <p:sldId id="266" r:id="rId16"/>
    <p:sldId id="282" r:id="rId17"/>
    <p:sldId id="267" r:id="rId18"/>
    <p:sldId id="277" r:id="rId19"/>
    <p:sldId id="278" r:id="rId20"/>
    <p:sldId id="279" r:id="rId21"/>
    <p:sldId id="280" r:id="rId22"/>
    <p:sldId id="281" r:id="rId23"/>
    <p:sldId id="269" r:id="rId24"/>
    <p:sldId id="270" r:id="rId25"/>
    <p:sldId id="271" r:id="rId26"/>
    <p:sldId id="27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5" autoAdjust="0"/>
    <p:restoredTop sz="94624"/>
  </p:normalViewPr>
  <p:slideViewPr>
    <p:cSldViewPr snapToGrid="0">
      <p:cViewPr varScale="1">
        <p:scale>
          <a:sx n="81" d="100"/>
          <a:sy n="81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9T04:16:18.52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9T04:16:19.34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9T04:16:19.80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9T04:16:20.43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9T04:16:21.09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9T04:16:38.91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B15F1-3768-456F-B010-00B4C3D17EBD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56561-4A0C-4A6D-AD89-6EBE12E5D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0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56561-4A0C-4A6D-AD89-6EBE12E5D3F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9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56561-4A0C-4A6D-AD89-6EBE12E5D3F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6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1EDF-A6E5-458A-9697-73AA233E1CF1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BE7A-40B0-4523-9ADF-3EC22E256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1EDF-A6E5-458A-9697-73AA233E1CF1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BE7A-40B0-4523-9ADF-3EC22E256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8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1EDF-A6E5-458A-9697-73AA233E1CF1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BE7A-40B0-4523-9ADF-3EC22E256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57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1EDF-A6E5-458A-9697-73AA233E1CF1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BE7A-40B0-4523-9ADF-3EC22E256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90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1EDF-A6E5-458A-9697-73AA233E1CF1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BE7A-40B0-4523-9ADF-3EC22E256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14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1EDF-A6E5-458A-9697-73AA233E1CF1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BE7A-40B0-4523-9ADF-3EC22E256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1EDF-A6E5-458A-9697-73AA233E1CF1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BE7A-40B0-4523-9ADF-3EC22E256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2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1EDF-A6E5-458A-9697-73AA233E1CF1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BE7A-40B0-4523-9ADF-3EC22E256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5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1EDF-A6E5-458A-9697-73AA233E1CF1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BE7A-40B0-4523-9ADF-3EC22E256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5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1EDF-A6E5-458A-9697-73AA233E1CF1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BE7A-40B0-4523-9ADF-3EC22E256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0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1EDF-A6E5-458A-9697-73AA233E1CF1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BE7A-40B0-4523-9ADF-3EC22E256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3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1EDF-A6E5-458A-9697-73AA233E1CF1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BE7A-40B0-4523-9ADF-3EC22E256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8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1EDF-A6E5-458A-9697-73AA233E1CF1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BE7A-40B0-4523-9ADF-3EC22E256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2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0A51EDF-A6E5-458A-9697-73AA233E1CF1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4BABE7A-40B0-4523-9ADF-3EC22E256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5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0A51EDF-A6E5-458A-9697-73AA233E1CF1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4BABE7A-40B0-4523-9ADF-3EC22E256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73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4.png"/><Relationship Id="rId7" Type="http://schemas.openxmlformats.org/officeDocument/2006/relationships/customXml" Target="../ink/ink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10.png"/><Relationship Id="rId10" Type="http://schemas.openxmlformats.org/officeDocument/2006/relationships/customXml" Target="../ink/ink6.xml"/><Relationship Id="rId4" Type="http://schemas.openxmlformats.org/officeDocument/2006/relationships/customXml" Target="../ink/ink1.xml"/><Relationship Id="rId9" Type="http://schemas.openxmlformats.org/officeDocument/2006/relationships/customXml" Target="../ink/ink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AE6D-C49D-456F-BCE3-DB53BFBB6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219201"/>
            <a:ext cx="10572000" cy="1298071"/>
          </a:xfrm>
        </p:spPr>
        <p:txBody>
          <a:bodyPr/>
          <a:lstStyle/>
          <a:p>
            <a:r>
              <a:rPr lang="en-US" dirty="0"/>
              <a:t>Spotify Playlist Audio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D381E-31C9-4BAB-A3D9-B2F1EC71A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2056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Presented for</a:t>
            </a:r>
          </a:p>
          <a:p>
            <a:r>
              <a:rPr lang="en-US" dirty="0"/>
              <a:t>SMU Data Science Bootcamp 2018-2019</a:t>
            </a:r>
          </a:p>
          <a:p>
            <a:r>
              <a:rPr lang="en-US" dirty="0"/>
              <a:t>By</a:t>
            </a:r>
          </a:p>
          <a:p>
            <a:r>
              <a:rPr lang="en-US" dirty="0"/>
              <a:t>Christopher Sicking, Erik Swedeen, Justin Schlankey, Shashi Pathak</a:t>
            </a:r>
          </a:p>
          <a:p>
            <a:r>
              <a:rPr lang="en-US" dirty="0"/>
              <a:t>January 19,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9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8DC4-168B-481E-90E4-E91D8A9C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Spotify API: </a:t>
            </a:r>
            <a:r>
              <a:rPr lang="en-US" sz="3600" dirty="0"/>
              <a:t>User_Playlist_Tracks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A9391-58FB-43A6-B0DC-6AA838F60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After gathering the names of the playlists and their data, we are now able to pull the names for each of the tracks.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1"/>
                </a:solidFill>
              </a:rPr>
              <a:t># Create lists to store song ID's and song names </a:t>
            </a:r>
          </a:p>
          <a:p>
            <a:pPr marL="457200" lvl="1" indent="0">
              <a:buNone/>
            </a:pPr>
            <a:r>
              <a:rPr lang="en-US" sz="1600" dirty="0"/>
              <a:t>    song_ids = []</a:t>
            </a:r>
          </a:p>
          <a:p>
            <a:pPr marL="457200" lvl="1" indent="0">
              <a:buNone/>
            </a:pPr>
            <a:r>
              <a:rPr lang="en-US" sz="1600" dirty="0"/>
              <a:t>    song_names = []</a:t>
            </a:r>
          </a:p>
          <a:p>
            <a:pPr marL="457200" lvl="1" indent="0">
              <a:buNone/>
            </a:pPr>
            <a:r>
              <a:rPr lang="en-US" sz="1600" dirty="0"/>
              <a:t>    for i in range(len(playlist1["items"])):</a:t>
            </a:r>
          </a:p>
          <a:p>
            <a:pPr marL="457200" lvl="1" indent="0">
              <a:buNone/>
            </a:pPr>
            <a:r>
              <a:rPr lang="en-US" sz="1600" dirty="0"/>
              <a:t>        song_id = playlist1["items"][i]["track"]["id"]</a:t>
            </a:r>
          </a:p>
          <a:p>
            <a:pPr marL="457200" lvl="1" indent="0">
              <a:buNone/>
            </a:pPr>
            <a:r>
              <a:rPr lang="en-US" sz="1600" dirty="0"/>
              <a:t>        song_name = playlist1["items"][i]["track"]["name"]</a:t>
            </a:r>
          </a:p>
          <a:p>
            <a:pPr marL="457200" lvl="1" indent="0">
              <a:buNone/>
            </a:pPr>
            <a:r>
              <a:rPr lang="en-US" sz="1600" dirty="0"/>
              <a:t>        song_ids.append(song_id)</a:t>
            </a:r>
          </a:p>
          <a:p>
            <a:pPr marL="457200" lvl="1" indent="0">
              <a:buNone/>
            </a:pPr>
            <a:r>
              <a:rPr lang="en-US" sz="1600" dirty="0"/>
              <a:t>        song_names.append(song_name)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5A5D16-3378-4467-A50A-F86923D72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233" y="3429000"/>
            <a:ext cx="4619053" cy="19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8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3945-1855-4E28-903C-AD127D3F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Spotify API: </a:t>
            </a:r>
            <a:r>
              <a:rPr lang="en-US" sz="3600" dirty="0"/>
              <a:t>Track_Audio_Features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66AB-2826-4CEB-A6E7-DA73C1916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/>
              <a:t>With the playlist track data, we can then pull each features and place their values into lists, which we can then place into a data frame.</a:t>
            </a:r>
            <a:endParaRPr lang="en-US" sz="1500" dirty="0">
              <a:solidFill>
                <a:schemeClr val="accent1"/>
              </a:solidFill>
            </a:endParaRPr>
          </a:p>
          <a:p>
            <a:r>
              <a:rPr lang="en-US" sz="1500" dirty="0">
                <a:solidFill>
                  <a:schemeClr val="accent1"/>
                </a:solidFill>
              </a:rPr>
              <a:t># Loop though list of song ID's</a:t>
            </a:r>
          </a:p>
          <a:p>
            <a:pPr marL="457200" lvl="1" indent="0">
              <a:buNone/>
            </a:pPr>
            <a:r>
              <a:rPr lang="en-US" sz="1500" dirty="0"/>
              <a:t>    for track in song_ids:</a:t>
            </a:r>
          </a:p>
          <a:p>
            <a:pPr marL="457200" lvl="1" indent="0">
              <a:buNone/>
            </a:pPr>
            <a:r>
              <a:rPr lang="en-US" sz="1500" dirty="0"/>
              <a:t>        track_features = sp.audio_features(tracks = track)</a:t>
            </a:r>
          </a:p>
          <a:p>
            <a:pPr marL="457200" lvl="1" indent="0">
              <a:buNone/>
            </a:pPr>
            <a:endParaRPr lang="en-US" sz="1500" dirty="0"/>
          </a:p>
          <a:p>
            <a:pPr marL="457200" lvl="1" indent="0">
              <a:buNone/>
            </a:pPr>
            <a:r>
              <a:rPr lang="en-US" sz="1500" dirty="0"/>
              <a:t>        </a:t>
            </a:r>
            <a:r>
              <a:rPr lang="en-US" sz="1500" dirty="0">
                <a:solidFill>
                  <a:schemeClr val="accent1"/>
                </a:solidFill>
              </a:rPr>
              <a:t># Append audio features to respective lists</a:t>
            </a:r>
          </a:p>
          <a:p>
            <a:pPr marL="457200" lvl="1" indent="0">
              <a:buNone/>
            </a:pPr>
            <a:r>
              <a:rPr lang="en-US" sz="1500" dirty="0"/>
              <a:t>        danceability.append(track_features[0]["danceability"])</a:t>
            </a:r>
          </a:p>
          <a:p>
            <a:pPr marL="457200" lvl="1" indent="0">
              <a:buNone/>
            </a:pPr>
            <a:r>
              <a:rPr lang="en-US" sz="1500" dirty="0"/>
              <a:t>        energy.append(track_features[0]["energy"])</a:t>
            </a:r>
          </a:p>
          <a:p>
            <a:pPr marL="457200" lvl="1" indent="0">
              <a:buNone/>
            </a:pPr>
            <a:r>
              <a:rPr lang="en-US" sz="1500" dirty="0"/>
              <a:t>        speechiness.append(track_features[0]["speechiness"])</a:t>
            </a:r>
          </a:p>
          <a:p>
            <a:pPr marL="457200" lvl="1" indent="0">
              <a:buNone/>
            </a:pPr>
            <a:r>
              <a:rPr lang="en-US" sz="1500" dirty="0"/>
              <a:t>        acousticness.append(track_features[0]["acousticness"])</a:t>
            </a:r>
          </a:p>
          <a:p>
            <a:pPr marL="457200" lvl="1" indent="0">
              <a:buNone/>
            </a:pPr>
            <a:r>
              <a:rPr lang="en-US" sz="1500" dirty="0"/>
              <a:t>        tempo.append(track_features[0]["tempo"])</a:t>
            </a:r>
          </a:p>
          <a:p>
            <a:pPr marL="457200" lvl="1" indent="0">
              <a:buNone/>
            </a:pPr>
            <a:r>
              <a:rPr lang="en-US" sz="1500" dirty="0"/>
              <a:t>        instrumentalness.append(track_features[0]["instrumentalness"])</a:t>
            </a:r>
          </a:p>
          <a:p>
            <a:pPr marL="457200" lvl="1" indent="0">
              <a:buNone/>
            </a:pPr>
            <a:r>
              <a:rPr lang="en-US" sz="1500" dirty="0"/>
              <a:t>        liveness.append(track_features[0]["liveness"])</a:t>
            </a:r>
          </a:p>
          <a:p>
            <a:pPr marL="457200" lvl="1" indent="0">
              <a:buNone/>
            </a:pPr>
            <a:r>
              <a:rPr lang="en-US" sz="1500" dirty="0"/>
              <a:t>        loudness.append(track_features[0]["loudness"]) </a:t>
            </a:r>
          </a:p>
        </p:txBody>
      </p:sp>
    </p:spTree>
    <p:extLst>
      <p:ext uri="{BB962C8B-B14F-4D97-AF65-F5344CB8AC3E}">
        <p14:creationId xmlns:p14="http://schemas.microsoft.com/office/powerpoint/2010/main" val="29750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3945-1855-4E28-903C-AD127D3F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Spotify API: </a:t>
            </a:r>
            <a:r>
              <a:rPr lang="en-US" sz="3600" dirty="0"/>
              <a:t>Track features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66AB-2826-4CEB-A6E7-DA73C1916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66242"/>
            <a:ext cx="10515600" cy="39065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track features information helps us determine different aspects of each song to analyze and compare against. The amount of comparisons is limitless and each feature offers a different perspective for each track.</a:t>
            </a:r>
          </a:p>
          <a:p>
            <a:r>
              <a:rPr lang="en-US" sz="2300" b="1" dirty="0"/>
              <a:t>Danceability –</a:t>
            </a:r>
            <a:r>
              <a:rPr lang="en-US" sz="2100" dirty="0"/>
              <a:t> A value of 0.0 is least danceable and 1.0 is most danceable. </a:t>
            </a:r>
          </a:p>
          <a:p>
            <a:r>
              <a:rPr lang="en-US" sz="2300" b="1" dirty="0"/>
              <a:t>Energy – </a:t>
            </a:r>
            <a:r>
              <a:rPr lang="en-US" sz="2100" dirty="0"/>
              <a:t>Energy is a measure from 0.0 to 1.0 , perceptual measure of intensity and activity.  </a:t>
            </a:r>
          </a:p>
          <a:p>
            <a:r>
              <a:rPr lang="en-US" sz="2300" b="1" dirty="0" err="1"/>
              <a:t>Speechiness</a:t>
            </a:r>
            <a:r>
              <a:rPr lang="en-US" sz="2300" b="1" dirty="0"/>
              <a:t> </a:t>
            </a:r>
            <a:r>
              <a:rPr lang="en-US" sz="2100" dirty="0"/>
              <a:t>– Values below 0.33 most likely represent music and other non-speech-like tracks.  </a:t>
            </a:r>
          </a:p>
          <a:p>
            <a:r>
              <a:rPr lang="en-US" sz="2300" b="1" dirty="0" err="1"/>
              <a:t>Acousticness</a:t>
            </a:r>
            <a:r>
              <a:rPr lang="en-US" sz="2300" b="1" dirty="0"/>
              <a:t> – </a:t>
            </a:r>
            <a:r>
              <a:rPr lang="en-US" sz="2100" dirty="0"/>
              <a:t>A confidence measure from 0.0 to 1.0 of whether the track is acoustic. 1.0 represents high confidence the track is acoustic. </a:t>
            </a:r>
          </a:p>
          <a:p>
            <a:r>
              <a:rPr lang="en-US" sz="2300" b="1" dirty="0"/>
              <a:t>Tempo –</a:t>
            </a:r>
            <a:r>
              <a:rPr lang="en-US" sz="2100" dirty="0"/>
              <a:t> The overall estimated tempo of a track in beats per minute (BPM). </a:t>
            </a:r>
          </a:p>
          <a:p>
            <a:r>
              <a:rPr lang="en-US" sz="2300" b="1" dirty="0"/>
              <a:t>Instrumentalness </a:t>
            </a:r>
            <a:r>
              <a:rPr lang="en-US" sz="2100" dirty="0"/>
              <a:t>– The closer the instrumentalness value is to 1.0 the greater likelihood the track contains no vocal content. </a:t>
            </a:r>
          </a:p>
          <a:p>
            <a:r>
              <a:rPr lang="en-US" sz="2300" b="1" dirty="0"/>
              <a:t>Liveness</a:t>
            </a:r>
            <a:r>
              <a:rPr lang="en-US" sz="2100" dirty="0"/>
              <a:t> – Higher liveness values represent an increased probability that the track was performed live. </a:t>
            </a:r>
          </a:p>
          <a:p>
            <a:r>
              <a:rPr lang="en-US" sz="2300" b="1" dirty="0"/>
              <a:t>Loudness -  </a:t>
            </a:r>
            <a:r>
              <a:rPr lang="en-US" sz="2100" dirty="0"/>
              <a:t>Loudness values are averaged across the entire track and are useful for comparing relative loudness of tracks. </a:t>
            </a:r>
          </a:p>
          <a:p>
            <a:r>
              <a:rPr lang="en-US" sz="2300" b="1" dirty="0"/>
              <a:t>Valence –</a:t>
            </a:r>
            <a:r>
              <a:rPr lang="en-US" sz="2100" dirty="0"/>
              <a:t> A measure from 0.0 to 1.0 describing the musical positiveness conveyed by a track.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8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0C06-0C13-4F57-BC8C-4B8A11E9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Build: Audio Features DataFrame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CDD89-6A24-4D11-97E1-1D7D0A9A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D2B41-DA71-4809-B21D-AA9B05374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4"/>
          <a:stretch/>
        </p:blipFill>
        <p:spPr>
          <a:xfrm>
            <a:off x="950167" y="1965649"/>
            <a:ext cx="9106614" cy="2411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1FD0A8-9026-417B-A0C1-ADD7F9DBBD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84"/>
          <a:stretch/>
        </p:blipFill>
        <p:spPr>
          <a:xfrm>
            <a:off x="950167" y="4520011"/>
            <a:ext cx="9106614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75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FD91-FE9B-40B4-8B6B-A5C7DC3B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D1D97-7280-4AE4-86BD-88C34B8D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Procedure</a:t>
            </a:r>
          </a:p>
          <a:p>
            <a:r>
              <a:rPr lang="en-US" sz="3200" b="1" dirty="0"/>
              <a:t>Data Visualization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68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7ACE-D49C-4540-917E-0AA4C17B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5F959-2769-4B41-8F33-6A60CE7D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900168"/>
            <a:ext cx="3898761" cy="3636511"/>
          </a:xfrm>
        </p:spPr>
        <p:txBody>
          <a:bodyPr/>
          <a:lstStyle/>
          <a:p>
            <a:r>
              <a:rPr lang="en-US" dirty="0"/>
              <a:t>Normal Distributions for Each Audio Property</a:t>
            </a:r>
          </a:p>
          <a:p>
            <a:r>
              <a:rPr lang="en-US" dirty="0"/>
              <a:t>Probability Density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417791-55D3-4517-9253-121F77CDF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4343400"/>
            <a:ext cx="4019550" cy="1133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B4F500-D541-48BF-B2EE-3FD5ED7DD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394723"/>
            <a:ext cx="5593773" cy="389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21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552A-8C4C-4ACA-BE25-7159241D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F9E50B-FF0E-4062-AED6-C15112E4D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788" y="2284204"/>
            <a:ext cx="5593775" cy="38973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B04A12-D59D-43AC-B268-2CCCF53B6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7" y="2246495"/>
            <a:ext cx="5593773" cy="389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4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E112-44AB-44CA-8332-5E8008E4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A9581B-CD97-BA40-B668-D3ABA8713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5" y="2425701"/>
            <a:ext cx="4958466" cy="330564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ECBFC6-4724-FF4B-9F39-EC81882D3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13" y="2425700"/>
            <a:ext cx="4958466" cy="33056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FA858A-22FA-0B4A-BDD5-3B61AE382A7C}"/>
                  </a:ext>
                </a:extLst>
              </p14:cNvPr>
              <p14:cNvContentPartPr/>
              <p14:nvPr/>
            </p14:nvContentPartPr>
            <p14:xfrm>
              <a:off x="9179564" y="275292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FA858A-22FA-0B4A-BDD5-3B61AE382A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25924" y="2644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8CC37A-4CF0-D148-86DB-ABEEC31158E8}"/>
                  </a:ext>
                </a:extLst>
              </p14:cNvPr>
              <p14:cNvContentPartPr/>
              <p14:nvPr/>
            </p14:nvContentPartPr>
            <p14:xfrm>
              <a:off x="9179564" y="27529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8CC37A-4CF0-D148-86DB-ABEEC31158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25924" y="2644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16A8A8-AF6F-E04E-8852-5419F68B6191}"/>
                  </a:ext>
                </a:extLst>
              </p14:cNvPr>
              <p14:cNvContentPartPr/>
              <p14:nvPr/>
            </p14:nvContentPartPr>
            <p14:xfrm>
              <a:off x="9179564" y="275292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16A8A8-AF6F-E04E-8852-5419F68B61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25924" y="2644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7C1A0D-37B7-C94A-8F6A-E5EC748F682D}"/>
                  </a:ext>
                </a:extLst>
              </p14:cNvPr>
              <p14:cNvContentPartPr/>
              <p14:nvPr/>
            </p14:nvContentPartPr>
            <p14:xfrm>
              <a:off x="9179564" y="275292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7C1A0D-37B7-C94A-8F6A-E5EC748F68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25924" y="2644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533C6D0-0054-AB4F-87ED-757E22AD04B2}"/>
                  </a:ext>
                </a:extLst>
              </p14:cNvPr>
              <p14:cNvContentPartPr/>
              <p14:nvPr/>
            </p14:nvContentPartPr>
            <p14:xfrm>
              <a:off x="9179564" y="275292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533C6D0-0054-AB4F-87ED-757E22AD04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25924" y="2644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D32F04B-357D-E641-A2E3-38FCE3853690}"/>
                  </a:ext>
                </a:extLst>
              </p14:cNvPr>
              <p14:cNvContentPartPr/>
              <p14:nvPr/>
            </p14:nvContentPartPr>
            <p14:xfrm>
              <a:off x="2611724" y="26071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D32F04B-357D-E641-A2E3-38FCE38536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7724" y="249912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E0DC68F-4967-E04B-9808-6B47C34E6DB6}"/>
              </a:ext>
            </a:extLst>
          </p:cNvPr>
          <p:cNvSpPr txBox="1"/>
          <p:nvPr/>
        </p:nvSpPr>
        <p:spPr>
          <a:xfrm>
            <a:off x="6280813" y="5810355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line: f(x) = (0.22842651)x - 26.1755577</a:t>
            </a:r>
          </a:p>
          <a:p>
            <a:r>
              <a:rPr lang="en-US" dirty="0"/>
              <a:t>P-value: 0.005180979606036537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6DFEB3-C4F9-4F46-A6CD-04D0B2E3C2A0}"/>
              </a:ext>
            </a:extLst>
          </p:cNvPr>
          <p:cNvSpPr txBox="1"/>
          <p:nvPr/>
        </p:nvSpPr>
        <p:spPr>
          <a:xfrm>
            <a:off x="455745" y="5856522"/>
            <a:ext cx="5455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 Coefficient: 0.44465166483207086 </a:t>
            </a:r>
          </a:p>
          <a:p>
            <a:r>
              <a:rPr lang="en-US" dirty="0"/>
              <a:t>P-value: 3.008706389211429e-13 </a:t>
            </a:r>
          </a:p>
        </p:txBody>
      </p:sp>
    </p:spTree>
    <p:extLst>
      <p:ext uri="{BB962C8B-B14F-4D97-AF65-F5344CB8AC3E}">
        <p14:creationId xmlns:p14="http://schemas.microsoft.com/office/powerpoint/2010/main" val="2418917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E112-44AB-44CA-8332-5E8008E4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A86BA0-8B78-F149-8D65-40616600A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11" y="2514071"/>
            <a:ext cx="4801393" cy="320092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3C121F-B0D1-374A-B794-3F741339A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948" y="2514071"/>
            <a:ext cx="4801394" cy="32009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27A45A-134B-7641-A2E7-030B32EFEF85}"/>
              </a:ext>
            </a:extLst>
          </p:cNvPr>
          <p:cNvSpPr txBox="1"/>
          <p:nvPr/>
        </p:nvSpPr>
        <p:spPr>
          <a:xfrm>
            <a:off x="6096000" y="5856522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line: f(x) = (-608.96108)x + 309070.021</a:t>
            </a:r>
          </a:p>
          <a:p>
            <a:r>
              <a:rPr lang="en-US" dirty="0"/>
              <a:t>P-value: 0.04084565055027933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D7529-0EC6-D746-B852-2DD286F64ECD}"/>
              </a:ext>
            </a:extLst>
          </p:cNvPr>
          <p:cNvSpPr txBox="1"/>
          <p:nvPr/>
        </p:nvSpPr>
        <p:spPr>
          <a:xfrm>
            <a:off x="455745" y="5856522"/>
            <a:ext cx="5455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 Coefficient: -0.16529188855537577  </a:t>
            </a:r>
          </a:p>
          <a:p>
            <a:r>
              <a:rPr lang="en-US" dirty="0"/>
              <a:t>P-value: 0.009695642604939199 </a:t>
            </a:r>
          </a:p>
        </p:txBody>
      </p:sp>
    </p:spTree>
    <p:extLst>
      <p:ext uri="{BB962C8B-B14F-4D97-AF65-F5344CB8AC3E}">
        <p14:creationId xmlns:p14="http://schemas.microsoft.com/office/powerpoint/2010/main" val="3532299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E112-44AB-44CA-8332-5E8008E4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7253E1-D573-FA4C-B7DE-43F778C73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3" y="2547938"/>
            <a:ext cx="4771635" cy="318109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226B57-F711-BD4B-AE86-9C06F1753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467" y="2527300"/>
            <a:ext cx="4802592" cy="32017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ADF402-9740-DD47-BB1F-2839793776DA}"/>
              </a:ext>
            </a:extLst>
          </p:cNvPr>
          <p:cNvSpPr txBox="1"/>
          <p:nvPr/>
        </p:nvSpPr>
        <p:spPr>
          <a:xfrm>
            <a:off x="6215989" y="5856522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line: f(x) = (-0.3458388)x + 0.12766523 </a:t>
            </a:r>
          </a:p>
          <a:p>
            <a:r>
              <a:rPr lang="en-US" dirty="0"/>
              <a:t>P-value: 0.2929737495747323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C03DD7-F625-A848-87B1-5A4E16146F00}"/>
              </a:ext>
            </a:extLst>
          </p:cNvPr>
          <p:cNvSpPr txBox="1"/>
          <p:nvPr/>
        </p:nvSpPr>
        <p:spPr>
          <a:xfrm>
            <a:off x="455745" y="5856522"/>
            <a:ext cx="5455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 Coefficient: -0.1264527879069382 </a:t>
            </a:r>
          </a:p>
          <a:p>
            <a:r>
              <a:rPr lang="en-US" dirty="0"/>
              <a:t>P-value: 0.04849102564409151 </a:t>
            </a:r>
          </a:p>
        </p:txBody>
      </p:sp>
    </p:spTree>
    <p:extLst>
      <p:ext uri="{BB962C8B-B14F-4D97-AF65-F5344CB8AC3E}">
        <p14:creationId xmlns:p14="http://schemas.microsoft.com/office/powerpoint/2010/main" val="332496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FD91-FE9B-40B4-8B6B-A5C7DC3B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D1D97-7280-4AE4-86BD-88C34B8D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Introduction</a:t>
            </a:r>
          </a:p>
          <a:p>
            <a:r>
              <a:rPr lang="en-US" dirty="0"/>
              <a:t>Procedure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1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E112-44AB-44CA-8332-5E8008E4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EB0521-D6AE-F841-A6C0-13A1CFAD5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2544233"/>
            <a:ext cx="4756150" cy="317076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B8DA59-BF9F-F14D-9F3A-7F241ECE3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544233"/>
            <a:ext cx="4756151" cy="31707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5270B8-2516-9B4C-8E5D-18B2591E90F5}"/>
              </a:ext>
            </a:extLst>
          </p:cNvPr>
          <p:cNvSpPr txBox="1"/>
          <p:nvPr/>
        </p:nvSpPr>
        <p:spPr>
          <a:xfrm>
            <a:off x="5994283" y="5805041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line: f(x) = (0.2284265)x + 0.34428786</a:t>
            </a:r>
          </a:p>
          <a:p>
            <a:r>
              <a:rPr lang="en-US" dirty="0"/>
              <a:t>P-value: 0.0017059718884043103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1D6E3-E442-4742-90A2-C594C4140FA5}"/>
              </a:ext>
            </a:extLst>
          </p:cNvPr>
          <p:cNvSpPr txBox="1"/>
          <p:nvPr/>
        </p:nvSpPr>
        <p:spPr>
          <a:xfrm>
            <a:off x="455745" y="5856522"/>
            <a:ext cx="5455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 Coefficient: 0.30047854404435975 </a:t>
            </a:r>
          </a:p>
          <a:p>
            <a:r>
              <a:rPr lang="en-US" dirty="0"/>
              <a:t>P-value: 1.7490137431591394e-06  </a:t>
            </a:r>
          </a:p>
        </p:txBody>
      </p:sp>
    </p:spTree>
    <p:extLst>
      <p:ext uri="{BB962C8B-B14F-4D97-AF65-F5344CB8AC3E}">
        <p14:creationId xmlns:p14="http://schemas.microsoft.com/office/powerpoint/2010/main" val="3666038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E112-44AB-44CA-8332-5E8008E4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AB2E4E-1B96-4448-B696-4A7A1D144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6" y="2541853"/>
            <a:ext cx="4687533" cy="312502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4D281F-8B13-0F4A-BC0E-E7B4E0774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444" y="2510367"/>
            <a:ext cx="4734762" cy="31565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B0FBAA-3C6A-7541-8ADE-E5231AD72644}"/>
              </a:ext>
            </a:extLst>
          </p:cNvPr>
          <p:cNvSpPr txBox="1"/>
          <p:nvPr/>
        </p:nvSpPr>
        <p:spPr>
          <a:xfrm>
            <a:off x="6096000" y="5856522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line: f(x) = (-0.02564602)x + 0.6059237</a:t>
            </a:r>
          </a:p>
          <a:p>
            <a:r>
              <a:rPr lang="en-US" dirty="0"/>
              <a:t>P-value: 0.8334092067392466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2AC9F-649F-2744-8B34-3FDF82FA278C}"/>
              </a:ext>
            </a:extLst>
          </p:cNvPr>
          <p:cNvSpPr txBox="1"/>
          <p:nvPr/>
        </p:nvSpPr>
        <p:spPr>
          <a:xfrm>
            <a:off x="455745" y="5856522"/>
            <a:ext cx="5455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 Coefficient: -0.03731902464076776  </a:t>
            </a:r>
          </a:p>
          <a:p>
            <a:r>
              <a:rPr lang="en-US" dirty="0"/>
              <a:t>P-value: 0.561813132636831  </a:t>
            </a:r>
          </a:p>
        </p:txBody>
      </p:sp>
    </p:spTree>
    <p:extLst>
      <p:ext uri="{BB962C8B-B14F-4D97-AF65-F5344CB8AC3E}">
        <p14:creationId xmlns:p14="http://schemas.microsoft.com/office/powerpoint/2010/main" val="1188069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E112-44AB-44CA-8332-5E8008E4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DF909E-3DAB-D644-AC6C-3C333F47D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44234"/>
            <a:ext cx="4656221" cy="310414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57AF20-C37B-ED45-BBEB-66904C61C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523596"/>
            <a:ext cx="4687179" cy="3124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2FDD0E-E0AE-8C4F-BC07-F3AF868EE275}"/>
              </a:ext>
            </a:extLst>
          </p:cNvPr>
          <p:cNvSpPr txBox="1"/>
          <p:nvPr/>
        </p:nvSpPr>
        <p:spPr>
          <a:xfrm>
            <a:off x="6096000" y="5856522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line: f(x) = (-0.05879148)x + 0.601805 </a:t>
            </a:r>
          </a:p>
          <a:p>
            <a:r>
              <a:rPr lang="en-US" dirty="0"/>
              <a:t>P-value: 0.15935336005736278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80F2C4-8956-2E47-AED8-1493546DEEE2}"/>
              </a:ext>
            </a:extLst>
          </p:cNvPr>
          <p:cNvSpPr txBox="1"/>
          <p:nvPr/>
        </p:nvSpPr>
        <p:spPr>
          <a:xfrm>
            <a:off x="455745" y="5856522"/>
            <a:ext cx="5455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 Coefficient: -0.1272023574456582 </a:t>
            </a:r>
          </a:p>
          <a:p>
            <a:r>
              <a:rPr lang="en-US" dirty="0"/>
              <a:t>P-value: 0.047163277736522624   </a:t>
            </a:r>
          </a:p>
        </p:txBody>
      </p:sp>
    </p:spTree>
    <p:extLst>
      <p:ext uri="{BB962C8B-B14F-4D97-AF65-F5344CB8AC3E}">
        <p14:creationId xmlns:p14="http://schemas.microsoft.com/office/powerpoint/2010/main" val="2092501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FD91-FE9B-40B4-8B6B-A5C7DC3B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D1D97-7280-4AE4-86BD-88C34B8D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Procedure</a:t>
            </a:r>
          </a:p>
          <a:p>
            <a:r>
              <a:rPr lang="en-US" dirty="0"/>
              <a:t>Data Visualization</a:t>
            </a:r>
          </a:p>
          <a:p>
            <a:r>
              <a:rPr lang="en-US" sz="3200" b="1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15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71F1-E3FD-44B6-9918-861C09E8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896D0-2369-4000-9B58-733F13FE6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linear regression model returned generally weak results. Simple linear regression shows that individual audio features don't correlate very strongly with each other. There’s more going on that a more complex regression could show.</a:t>
            </a:r>
          </a:p>
          <a:p>
            <a:r>
              <a:rPr lang="en-US" dirty="0"/>
              <a:t>Narrowing the Linear Regression Analysis to a more specific set of playlists based on genre should improve the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25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349D-3DCC-4DAA-9501-7205EF2E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8B36-366E-48B4-8789-075BAB9CB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Work to be Done, Etc…</a:t>
            </a:r>
          </a:p>
          <a:p>
            <a:r>
              <a:rPr lang="en-US" dirty="0"/>
              <a:t>Other Analyses or Considerations</a:t>
            </a:r>
          </a:p>
          <a:p>
            <a:r>
              <a:rPr lang="en-US" dirty="0"/>
              <a:t>Which tracks with what values have the most impact on the listener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44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F266-526F-4092-A915-94E1A457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0402-E85B-437C-B408-2664E89C6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465065-615F-4CFA-B8D8-A756D7E3C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18" y="2617960"/>
            <a:ext cx="2705125" cy="28451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96CDA9-8C9F-4E8F-A307-848413845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718" y="2592741"/>
            <a:ext cx="288456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4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AF98-9CCC-48E5-A3B1-FC716711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820C-81AA-41BA-BA46-5A3A80A76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want answered?</a:t>
            </a:r>
          </a:p>
          <a:p>
            <a:pPr lvl="1"/>
            <a:r>
              <a:rPr lang="en-US" dirty="0"/>
              <a:t>How can we predict that a song will be popular for a certain genre?</a:t>
            </a:r>
          </a:p>
          <a:p>
            <a:r>
              <a:rPr lang="en-US" dirty="0"/>
              <a:t>What did we expect?</a:t>
            </a:r>
          </a:p>
          <a:p>
            <a:pPr lvl="1"/>
            <a:r>
              <a:rPr lang="en-US" dirty="0"/>
              <a:t>Certain audio profiles are indicative of song popularity within a particular genre.</a:t>
            </a:r>
          </a:p>
          <a:p>
            <a:r>
              <a:rPr lang="en-US" dirty="0"/>
              <a:t>Why did we choose Spotify?</a:t>
            </a:r>
          </a:p>
          <a:p>
            <a:pPr lvl="1"/>
            <a:r>
              <a:rPr lang="en-US" dirty="0"/>
              <a:t>There is a large amount of available data</a:t>
            </a:r>
          </a:p>
          <a:p>
            <a:pPr lvl="1"/>
            <a:r>
              <a:rPr lang="en-US" dirty="0"/>
              <a:t>Intuitive audio analysis properties included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9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FD91-FE9B-40B4-8B6B-A5C7DC3B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D1D97-7280-4AE4-86BD-88C34B8D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sz="3200" b="1" dirty="0"/>
              <a:t>Procedure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D2EE3-E6C7-4AFC-A1F2-C9CFA5187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590" y="2222287"/>
            <a:ext cx="4995731" cy="280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3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C033-6E85-45EE-AD7F-849E666B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63A9-B3D7-4B7C-A1E3-2609F44A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Popular Playlist</a:t>
            </a:r>
          </a:p>
          <a:p>
            <a:r>
              <a:rPr lang="en-US" dirty="0"/>
              <a:t>Get Track List for Playlist</a:t>
            </a:r>
          </a:p>
          <a:p>
            <a:r>
              <a:rPr lang="en-US" dirty="0"/>
              <a:t>Get Audio Properties for Each Track</a:t>
            </a:r>
          </a:p>
          <a:p>
            <a:r>
              <a:rPr lang="en-US" dirty="0"/>
              <a:t>Determine Optimal Value for Each Property</a:t>
            </a:r>
          </a:p>
          <a:p>
            <a:r>
              <a:rPr lang="en-US" dirty="0"/>
              <a:t>Determine Between Audio Properties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2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BB8F-9BF3-424D-8DAE-EF909178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BEBF-A319-401E-BD63-E73E1AD38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Libraries</a:t>
            </a:r>
          </a:p>
          <a:p>
            <a:pPr lvl="1"/>
            <a:r>
              <a:rPr lang="en-US" dirty="0"/>
              <a:t>Spotipy, Pandas, Numpy, Matplotlib, Scipy.stats</a:t>
            </a:r>
          </a:p>
          <a:p>
            <a:r>
              <a:rPr lang="en-US" dirty="0"/>
              <a:t>API Calls (Utilizing the Spotipy Library)</a:t>
            </a:r>
          </a:p>
          <a:p>
            <a:pPr lvl="1"/>
            <a:r>
              <a:rPr lang="en-US" dirty="0"/>
              <a:t>User_Playlist_Data</a:t>
            </a:r>
          </a:p>
          <a:p>
            <a:pPr lvl="1"/>
            <a:r>
              <a:rPr lang="en-US" dirty="0"/>
              <a:t>User_Playlist_Tracks</a:t>
            </a:r>
          </a:p>
          <a:p>
            <a:pPr lvl="1"/>
            <a:r>
              <a:rPr lang="en-US" dirty="0"/>
              <a:t>Track_Audio_Features</a:t>
            </a:r>
          </a:p>
          <a:p>
            <a:r>
              <a:rPr lang="en-US" dirty="0"/>
              <a:t>DataFrame</a:t>
            </a:r>
          </a:p>
          <a:p>
            <a:pPr lvl="1"/>
            <a:r>
              <a:rPr lang="en-US" dirty="0"/>
              <a:t>Audio Features (Properties)</a:t>
            </a:r>
          </a:p>
          <a:p>
            <a:r>
              <a:rPr lang="en-US" dirty="0"/>
              <a:t>Data Visualization</a:t>
            </a:r>
          </a:p>
          <a:p>
            <a:pPr lvl="1"/>
            <a:r>
              <a:rPr lang="en-US" dirty="0"/>
              <a:t>Normal Distribution</a:t>
            </a:r>
          </a:p>
          <a:p>
            <a:pPr lvl="1"/>
            <a:r>
              <a:rPr lang="en-US" dirty="0"/>
              <a:t>Matplotlib, </a:t>
            </a:r>
            <a:r>
              <a:rPr lang="en-US" dirty="0" err="1"/>
              <a:t>Scipy.stats</a:t>
            </a:r>
            <a:r>
              <a:rPr lang="en-US" dirty="0"/>
              <a:t>, Numpy</a:t>
            </a:r>
          </a:p>
        </p:txBody>
      </p:sp>
    </p:spTree>
    <p:extLst>
      <p:ext uri="{BB962C8B-B14F-4D97-AF65-F5344CB8AC3E}">
        <p14:creationId xmlns:p14="http://schemas.microsoft.com/office/powerpoint/2010/main" val="415485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DE69-BAED-4F57-936E-DA58F258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Build: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14AD-0FE5-45FA-B50B-84FB3C5C0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Libraries</a:t>
            </a:r>
          </a:p>
          <a:p>
            <a:pPr lvl="1"/>
            <a:r>
              <a:rPr lang="en-US" dirty="0"/>
              <a:t>Spotipy – acquire specific music data from Spotify </a:t>
            </a:r>
          </a:p>
          <a:p>
            <a:pPr lvl="1"/>
            <a:r>
              <a:rPr lang="en-US" dirty="0"/>
              <a:t>Pandas – sort out the data into tangible fields</a:t>
            </a:r>
          </a:p>
          <a:p>
            <a:pPr lvl="1"/>
            <a:r>
              <a:rPr lang="en-US" dirty="0"/>
              <a:t>Numpy -  calculate the mean of various track features</a:t>
            </a:r>
          </a:p>
          <a:p>
            <a:pPr lvl="1"/>
            <a:r>
              <a:rPr lang="en-US" dirty="0"/>
              <a:t>Matplotlib – show the data in different graph types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894342-FBF9-4EA9-A413-446B5B23D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015" y="4566356"/>
            <a:ext cx="6428362" cy="22067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5BF4F6-24D6-4C24-AAC1-C35C14F56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344" y="5059370"/>
            <a:ext cx="2674852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3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4142-35B7-47AC-9027-C9DD94A8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Build: Spotify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0C34B-B704-45ED-B0B2-FFD22DC50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Spotify API Call overview:</a:t>
            </a:r>
          </a:p>
          <a:p>
            <a:pPr lvl="1"/>
            <a:r>
              <a:rPr lang="en-US" dirty="0"/>
              <a:t>User_Playlist_Data</a:t>
            </a:r>
          </a:p>
          <a:p>
            <a:pPr lvl="1"/>
            <a:r>
              <a:rPr lang="en-US" dirty="0"/>
              <a:t>User_Playlist_Tracks</a:t>
            </a:r>
          </a:p>
          <a:p>
            <a:pPr lvl="1"/>
            <a:r>
              <a:rPr lang="en-US" dirty="0"/>
              <a:t>Track_Audio_Features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8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BC98-9FE5-4B90-8B7D-5359128F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43735"/>
            <a:ext cx="9603275" cy="1049235"/>
          </a:xfrm>
        </p:spPr>
        <p:txBody>
          <a:bodyPr/>
          <a:lstStyle/>
          <a:p>
            <a:r>
              <a:rPr lang="en-US" dirty="0"/>
              <a:t>Spotify API: </a:t>
            </a:r>
            <a:r>
              <a:rPr lang="en-US" sz="3200" dirty="0"/>
              <a:t>User_Playlist_Data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3835-4FBA-4EEC-9FD9-19EC5B4AC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0376"/>
            <a:ext cx="9603275" cy="3525579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61B9B5-373E-468B-82B1-1F977A5D4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858" y="3523506"/>
            <a:ext cx="6325227" cy="2390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4C49D4-4641-460C-90A9-3DD710668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15" y="3443292"/>
            <a:ext cx="5151185" cy="25510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C8C796-35CE-4539-8EEE-F5D2053F4A14}"/>
              </a:ext>
            </a:extLst>
          </p:cNvPr>
          <p:cNvSpPr txBox="1"/>
          <p:nvPr/>
        </p:nvSpPr>
        <p:spPr>
          <a:xfrm>
            <a:off x="535348" y="2421111"/>
            <a:ext cx="2954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User=“spotify”</a:t>
            </a:r>
          </a:p>
        </p:txBody>
      </p:sp>
    </p:spTree>
    <p:extLst>
      <p:ext uri="{BB962C8B-B14F-4D97-AF65-F5344CB8AC3E}">
        <p14:creationId xmlns:p14="http://schemas.microsoft.com/office/powerpoint/2010/main" val="1793312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136</TotalTime>
  <Words>919</Words>
  <Application>Microsoft Office PowerPoint</Application>
  <PresentationFormat>Widescreen</PresentationFormat>
  <Paragraphs>154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Century Gothic</vt:lpstr>
      <vt:lpstr>Wingdings 2</vt:lpstr>
      <vt:lpstr>Quotable</vt:lpstr>
      <vt:lpstr>Spotify Playlist Audio Analysis</vt:lpstr>
      <vt:lpstr>Outline</vt:lpstr>
      <vt:lpstr>Introduction</vt:lpstr>
      <vt:lpstr>Outline</vt:lpstr>
      <vt:lpstr>Procedure</vt:lpstr>
      <vt:lpstr>Code Build</vt:lpstr>
      <vt:lpstr>Code Build: Libraries</vt:lpstr>
      <vt:lpstr>Code Build: Spotify APIs</vt:lpstr>
      <vt:lpstr>Spotify API: User_Playlist_Data</vt:lpstr>
      <vt:lpstr>Spotify API: User_Playlist_Tracks</vt:lpstr>
      <vt:lpstr>Spotify API: Track_Audio_Features</vt:lpstr>
      <vt:lpstr>Spotify API: Track features definition</vt:lpstr>
      <vt:lpstr>Code Build: Audio Features DataFrame</vt:lpstr>
      <vt:lpstr>Outline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Outline</vt:lpstr>
      <vt:lpstr>Conclusion</vt:lpstr>
      <vt:lpstr>Comments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Playlist Audio Analysis</dc:title>
  <dc:creator>Erik</dc:creator>
  <cp:lastModifiedBy>Erik</cp:lastModifiedBy>
  <cp:revision>52</cp:revision>
  <dcterms:created xsi:type="dcterms:W3CDTF">2019-01-17T03:39:43Z</dcterms:created>
  <dcterms:modified xsi:type="dcterms:W3CDTF">2019-01-19T18:07:10Z</dcterms:modified>
</cp:coreProperties>
</file>