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9" r:id="rId3"/>
    <p:sldId id="280" r:id="rId4"/>
    <p:sldId id="281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757575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solidFill>
                  <a:srgbClr val="757575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solidFill>
                  <a:srgbClr val="757575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solidFill>
                  <a:srgbClr val="757575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B2E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rgbClr val="757575"/>
                </a:solidFill>
              </a:defRPr>
            </a:lvl1pPr>
            <a:lvl2pPr marL="0" indent="228600">
              <a:buSzTx/>
              <a:buNone/>
              <a:defRPr>
                <a:solidFill>
                  <a:srgbClr val="757575"/>
                </a:solidFill>
              </a:defRPr>
            </a:lvl2pPr>
            <a:lvl3pPr marL="0" indent="457200">
              <a:buSzTx/>
              <a:buNone/>
              <a:defRPr>
                <a:solidFill>
                  <a:srgbClr val="757575"/>
                </a:solidFill>
              </a:defRPr>
            </a:lvl3pPr>
            <a:lvl4pPr marL="0" indent="685800">
              <a:buSzTx/>
              <a:buNone/>
              <a:defRPr>
                <a:solidFill>
                  <a:srgbClr val="757575"/>
                </a:solidFill>
              </a:defRPr>
            </a:lvl4pPr>
            <a:lvl5pPr marL="0" indent="914400">
              <a:buSzTx/>
              <a:buNone/>
              <a:defRPr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500"/>
              </a:spcBef>
              <a:buSzTx/>
              <a:buNone/>
              <a:defRPr sz="4500">
                <a:solidFill>
                  <a:srgbClr val="757575"/>
                </a:solidFill>
              </a:defRPr>
            </a:lvl1pPr>
            <a:lvl2pPr marL="0" indent="228600">
              <a:spcBef>
                <a:spcPts val="4500"/>
              </a:spcBef>
              <a:buSzTx/>
              <a:buNone/>
              <a:defRPr sz="4500">
                <a:solidFill>
                  <a:srgbClr val="757575"/>
                </a:solidFill>
              </a:defRPr>
            </a:lvl2pPr>
            <a:lvl3pPr marL="0" indent="457200">
              <a:spcBef>
                <a:spcPts val="4500"/>
              </a:spcBef>
              <a:buSzTx/>
              <a:buNone/>
              <a:defRPr sz="4500">
                <a:solidFill>
                  <a:srgbClr val="757575"/>
                </a:solidFill>
              </a:defRPr>
            </a:lvl3pPr>
            <a:lvl4pPr marL="0" indent="685800">
              <a:spcBef>
                <a:spcPts val="4500"/>
              </a:spcBef>
              <a:buSzTx/>
              <a:buNone/>
              <a:defRPr sz="4500">
                <a:solidFill>
                  <a:srgbClr val="757575"/>
                </a:solidFill>
              </a:defRPr>
            </a:lvl4pPr>
            <a:lvl5pPr marL="0" indent="914400">
              <a:spcBef>
                <a:spcPts val="4500"/>
              </a:spcBef>
              <a:buSzTx/>
              <a:buNone/>
              <a:defRPr sz="4500"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757575"/>
                </a:solidFill>
              </a:defRPr>
            </a:lvl1pPr>
            <a:lvl2pPr marL="0" indent="228600">
              <a:buSzTx/>
              <a:buNone/>
              <a:defRPr>
                <a:solidFill>
                  <a:srgbClr val="757575"/>
                </a:solidFill>
              </a:defRPr>
            </a:lvl2pPr>
            <a:lvl3pPr marL="0" indent="457200">
              <a:buSzTx/>
              <a:buNone/>
              <a:defRPr>
                <a:solidFill>
                  <a:srgbClr val="757575"/>
                </a:solidFill>
              </a:defRPr>
            </a:lvl3pPr>
            <a:lvl4pPr marL="0" indent="685800">
              <a:buSzTx/>
              <a:buNone/>
              <a:defRPr>
                <a:solidFill>
                  <a:srgbClr val="757575"/>
                </a:solidFill>
              </a:defRPr>
            </a:lvl4pPr>
            <a:lvl5pPr marL="0" indent="914400">
              <a:buSzTx/>
              <a:buNone/>
              <a:defRPr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757575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sz="quarter" idx="14"/>
          </p:nvPr>
        </p:nvSpPr>
        <p:spPr>
          <a:xfrm>
            <a:off x="2387600" y="5721350"/>
            <a:ext cx="19621500" cy="1536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72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78445" y="12430373"/>
            <a:ext cx="24540891" cy="1270001"/>
          </a:xfrm>
          <a:prstGeom prst="rect">
            <a:avLst/>
          </a:prstGeom>
          <a:solidFill>
            <a:srgbClr val="FFFFFF">
              <a:alpha val="45757"/>
            </a:srgbClr>
          </a:solidFill>
          <a:ln w="25400">
            <a:solidFill>
              <a:srgbClr val="85888D">
                <a:alpha val="4575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4300">
                <a:latin typeface="+mj-lt"/>
                <a:ea typeface="+mj-ea"/>
                <a:cs typeface="+mj-cs"/>
                <a:sym typeface="儷黑 Pro"/>
              </a:defRPr>
            </a:pPr>
            <a:r>
              <a:t>   多媒體安全實驗室 (MSLab)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1689100" y="123112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課堂練習 (2016/12/12)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638063" y="2128758"/>
            <a:ext cx="23477640" cy="61620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800100" indent="-800100" defTabSz="742950">
              <a:spcBef>
                <a:spcPts val="2500"/>
              </a:spcBef>
              <a:buSzPct val="100000"/>
              <a:buAutoNum type="arabicPeriod"/>
              <a:defRPr sz="4680">
                <a:solidFill>
                  <a:srgbClr val="FFFFFF"/>
                </a:solidFill>
              </a:defRPr>
            </a:pPr>
            <a:r>
              <a:rPr dirty="0"/>
              <a:t>公司尾牙預定購買一批獎品給員工抽獎，而且人人有獎。在有限的經費、固定員工數、每份獎品均不相同的限制下，該如何選購獎品，使得總花費最少且不超過預算?</a:t>
            </a:r>
          </a:p>
          <a:p>
            <a:pPr marL="1600200" lvl="1" indent="-800100" defTabSz="742950">
              <a:spcBef>
                <a:spcPts val="2500"/>
              </a:spcBef>
              <a:buSzPct val="100000"/>
              <a:buAutoNum type="arabicPeriod"/>
              <a:defRPr sz="4680">
                <a:solidFill>
                  <a:srgbClr val="FFFFFF"/>
                </a:solidFill>
              </a:defRPr>
            </a:pPr>
            <a:r>
              <a:rPr dirty="0"/>
              <a:t>說明: 程式輸入的第一行包含一個正整數 n ， 1 ≤ n ≤ 10 ，代表接下來有 n 筆測試資料。 每筆測試資料包含兩行數據，第一行包含三個正整數 T, m 和 k ， m ≤ k ≤ 100 ; T 代表總預算， m 代表員工數(禮物數量)， k 代表有 k 件物品可供選購。第二 行包含 k 個正整數，分別代表 k 種物品的售價，正整數間以空白隔開。</a:t>
            </a:r>
          </a:p>
          <a:p>
            <a:pPr marL="1600200" lvl="1" indent="-800100" defTabSz="742950">
              <a:spcBef>
                <a:spcPts val="2500"/>
              </a:spcBef>
              <a:buSzPct val="100000"/>
              <a:buAutoNum type="arabicPeriod"/>
              <a:defRPr sz="4680">
                <a:solidFill>
                  <a:srgbClr val="FFFFFF"/>
                </a:solidFill>
              </a:defRPr>
            </a:pPr>
            <a:r>
              <a:rPr dirty="0"/>
              <a:t>對於每一筆測試資料，輸出一行結果，該行結果列印禮品總花費。倘若預算內無法購 買足夠量的禮物，則列印 “Impossible”，最後必須有換行字元</a:t>
            </a: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92" name="Screen Shot 2016-12-12 at 9.05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5468" y="8047267"/>
            <a:ext cx="4318001" cy="4896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 Shot 2016-12-12 at 9.05.2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74791" y="8062384"/>
            <a:ext cx="3022503" cy="3200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1689100" y="123112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課堂練習 (2016/12/12)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638063" y="2128758"/>
            <a:ext cx="15861815" cy="10068021"/>
          </a:xfrm>
          <a:prstGeom prst="rect">
            <a:avLst/>
          </a:prstGeom>
        </p:spPr>
        <p:txBody>
          <a:bodyPr/>
          <a:lstStyle/>
          <a:p>
            <a:pPr marL="889000" indent="-889000">
              <a:spcBef>
                <a:spcPts val="2800"/>
              </a:spcBef>
              <a:buSzPct val="100000"/>
              <a:buAutoNum type="arabicPeriod" startAt="2"/>
              <a:defRPr>
                <a:solidFill>
                  <a:srgbClr val="FFFFFF"/>
                </a:solidFill>
              </a:defRPr>
            </a:pPr>
            <a:r>
              <a:t>寫一個程式求一整數序列所含之整數個數及平均值。一整數序列以空白鍵隔開數字。序列所含之整數個數及平均值。精確至小數點第 3 位(由小數點第 4 位四捨五入)</a:t>
            </a:r>
          </a:p>
          <a:p>
            <a:pPr marL="889000" indent="-889000">
              <a:spcBef>
                <a:spcPts val="2800"/>
              </a:spcBef>
              <a:buSzPct val="100000"/>
              <a:buAutoNum type="arabicPeriod" startAt="2"/>
              <a:defRPr>
                <a:solidFill>
                  <a:srgbClr val="FFFFFF"/>
                </a:solidFill>
              </a:defRPr>
            </a:pPr>
            <a:r>
              <a:t>請利用 class 概念製作一個鏈結串列，讓使用者可以輸入資料並尋找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98" name="Screen Shot 2016-12-12 at 9.10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21071" y="1778703"/>
            <a:ext cx="4058469" cy="3965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 Shot 2016-12-12 at 9.10.3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77753" y="1767776"/>
            <a:ext cx="3482397" cy="7831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689100" y="261343"/>
            <a:ext cx="21005800" cy="1651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作業 (2016/12/12)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379898" y="2216613"/>
            <a:ext cx="23732355" cy="89847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808990" indent="-808990" defTabSz="751205">
              <a:spcBef>
                <a:spcPts val="4000"/>
              </a:spcBef>
              <a:buSzPct val="100000"/>
              <a:buAutoNum type="arabicPeriod"/>
              <a:defRPr sz="5733">
                <a:solidFill>
                  <a:srgbClr val="FFFFFF"/>
                </a:solidFill>
              </a:defRPr>
            </a:lvl1pPr>
          </a:lstStyle>
          <a:p>
            <a:r>
              <a:t>志明跟春嬌是班上的一對情侶，他們有寫交換日記來打發時間的習慣，為了防止他們 寫的內容被幫忙傳的同學，或者是不小心被老師沒收，而曝光了裡面寫的東西，他們 想到了一個辦法，就是把內容的所有字母都往後數幾次的字母替代，而往後數幾次的 數目就寫在內容的下一行。但是，問題來了，春嬌覺得每次寫完都要在數來數去的轉 化成”加密”格式，實在是太麻煩了。但又礙於不想被輕易的看到內容，於是她拜託你 寫個程式幫忙她可以直接把寫好的內容轉化成”加密”的型態。加密結果不會影響原字 母的大小寫，且數字部分亦作相同處理，但不處理符號及特殊字元及中文。(第一行為想輸入的內容，不超過 100 個字，第二行為打完你想輸入的內容之後，換 行輸入你想要往後替代的數目)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04" name="Screen Shot 2016-12-12 at 9.14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228" y="10470891"/>
            <a:ext cx="3671473" cy="3245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creen Shot 2016-12-12 at 9.14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06479" y="10435071"/>
            <a:ext cx="4130139" cy="3245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1689100" y="261343"/>
            <a:ext cx="21005800" cy="1651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作業 (2016/12/12)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379898" y="2216614"/>
            <a:ext cx="23732355" cy="7657886"/>
          </a:xfrm>
          <a:prstGeom prst="rect">
            <a:avLst/>
          </a:prstGeom>
        </p:spPr>
        <p:txBody>
          <a:bodyPr/>
          <a:lstStyle/>
          <a:p>
            <a:pPr marL="889000" indent="-889000">
              <a:spcBef>
                <a:spcPts val="4400"/>
              </a:spcBef>
              <a:buSzPct val="100000"/>
              <a:buAutoNum type="arabicPeriod" startAt="2"/>
              <a:defRPr sz="6300">
                <a:solidFill>
                  <a:srgbClr val="FFFFFF"/>
                </a:solidFill>
              </a:defRPr>
            </a:pPr>
            <a:r>
              <a:t>一個含 N 個整數的序列中，出現頻率超過 N/2 的整數稱為『過半元素』。寫一個程式求一整數序列是否有過半元素(一整數序列以空白鍵隔開數字;0 &lt; N &lt; 11; 序列中的數字都是 integer; 輸入包含多 行，一行為一筆測資。若有 過半元素， 輸出該數; 否則輸出 NO)</a:t>
            </a:r>
          </a:p>
          <a:p>
            <a:pPr marL="889000" indent="-889000">
              <a:spcBef>
                <a:spcPts val="4400"/>
              </a:spcBef>
              <a:buSzPct val="100000"/>
              <a:buAutoNum type="arabicPeriod" startAt="2"/>
              <a:defRPr sz="6300">
                <a:solidFill>
                  <a:srgbClr val="FFFFFF"/>
                </a:solidFill>
              </a:defRPr>
            </a:pPr>
            <a:r>
              <a:t>請撰寫一個二元樹的程式，建立 BinTree class 及 Node class，並提供前序、中序及後序搜尋以顯示資料。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10" name="Screen Shot 2016-12-12 at 9.17.5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10691" y="8562173"/>
            <a:ext cx="3448771" cy="3831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 Shot 2016-12-12 at 9.17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40105" y="8526841"/>
            <a:ext cx="2616798" cy="4583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儷黑 Pro"/>
        <a:ea typeface="儷黑 Pro"/>
        <a:cs typeface="儷黑 Pro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儷黑 Pro"/>
        <a:ea typeface="儷黑 Pro"/>
        <a:cs typeface="儷黑 Pro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Macintosh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Apple Chancery</vt:lpstr>
      <vt:lpstr>Helvetica Light</vt:lpstr>
      <vt:lpstr>Helvetica Neue</vt:lpstr>
      <vt:lpstr>儷黑 Pro</vt:lpstr>
      <vt:lpstr>White</vt:lpstr>
      <vt:lpstr>課堂練習 (2016/12/12)</vt:lpstr>
      <vt:lpstr>課堂練習 (2016/12/12)</vt:lpstr>
      <vt:lpstr>作業 (2016/12/12)</vt:lpstr>
      <vt:lpstr>作業 (2016/12/12)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課堂練習 (2016/09/26)</dc:title>
  <cp:lastModifiedBy>周永振</cp:lastModifiedBy>
  <cp:revision>3</cp:revision>
  <dcterms:modified xsi:type="dcterms:W3CDTF">2016-12-12T03:20:00Z</dcterms:modified>
</cp:coreProperties>
</file>