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82" r:id="rId2"/>
    <p:sldId id="283" r:id="rId3"/>
    <p:sldId id="284" r:id="rId4"/>
    <p:sldId id="285" r:id="rId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1"/>
    <p:restoredTop sz="93146"/>
  </p:normalViewPr>
  <p:slideViewPr>
    <p:cSldViewPr snapToGrid="0" snapToObjects="1">
      <p:cViewPr varScale="1">
        <p:scale>
          <a:sx n="45" d="100"/>
          <a:sy n="45" d="100"/>
        </p:scale>
        <p:origin x="11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0" name="Shape 8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>
                <a:solidFill>
                  <a:srgbClr val="757575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4400">
                <a:solidFill>
                  <a:srgbClr val="757575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4400">
                <a:solidFill>
                  <a:srgbClr val="757575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4400">
                <a:solidFill>
                  <a:srgbClr val="757575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4400">
                <a:solidFill>
                  <a:srgbClr val="75757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bg>
      <p:bgPr>
        <a:solidFill>
          <a:srgbClr val="B2EB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>
                <a:solidFill>
                  <a:srgbClr val="757575"/>
                </a:solidFill>
              </a:defRPr>
            </a:lvl1pPr>
            <a:lvl2pPr marL="0" indent="228600">
              <a:buSzTx/>
              <a:buNone/>
              <a:defRPr>
                <a:solidFill>
                  <a:srgbClr val="757575"/>
                </a:solidFill>
              </a:defRPr>
            </a:lvl2pPr>
            <a:lvl3pPr marL="0" indent="457200">
              <a:buSzTx/>
              <a:buNone/>
              <a:defRPr>
                <a:solidFill>
                  <a:srgbClr val="757575"/>
                </a:solidFill>
              </a:defRPr>
            </a:lvl3pPr>
            <a:lvl4pPr marL="0" indent="685800">
              <a:buSzTx/>
              <a:buNone/>
              <a:defRPr>
                <a:solidFill>
                  <a:srgbClr val="757575"/>
                </a:solidFill>
              </a:defRPr>
            </a:lvl4pPr>
            <a:lvl5pPr marL="0" indent="914400">
              <a:buSzTx/>
              <a:buNone/>
              <a:defRPr>
                <a:solidFill>
                  <a:srgbClr val="75757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500"/>
              </a:spcBef>
              <a:buSzTx/>
              <a:buNone/>
              <a:defRPr sz="4500">
                <a:solidFill>
                  <a:srgbClr val="757575"/>
                </a:solidFill>
              </a:defRPr>
            </a:lvl1pPr>
            <a:lvl2pPr marL="0" indent="228600">
              <a:spcBef>
                <a:spcPts val="4500"/>
              </a:spcBef>
              <a:buSzTx/>
              <a:buNone/>
              <a:defRPr sz="4500">
                <a:solidFill>
                  <a:srgbClr val="757575"/>
                </a:solidFill>
              </a:defRPr>
            </a:lvl2pPr>
            <a:lvl3pPr marL="0" indent="457200">
              <a:spcBef>
                <a:spcPts val="4500"/>
              </a:spcBef>
              <a:buSzTx/>
              <a:buNone/>
              <a:defRPr sz="4500">
                <a:solidFill>
                  <a:srgbClr val="757575"/>
                </a:solidFill>
              </a:defRPr>
            </a:lvl3pPr>
            <a:lvl4pPr marL="0" indent="685800">
              <a:spcBef>
                <a:spcPts val="4500"/>
              </a:spcBef>
              <a:buSzTx/>
              <a:buNone/>
              <a:defRPr sz="4500">
                <a:solidFill>
                  <a:srgbClr val="757575"/>
                </a:solidFill>
              </a:defRPr>
            </a:lvl4pPr>
            <a:lvl5pPr marL="0" indent="914400">
              <a:spcBef>
                <a:spcPts val="4500"/>
              </a:spcBef>
              <a:buSzTx/>
              <a:buNone/>
              <a:defRPr sz="4500">
                <a:solidFill>
                  <a:srgbClr val="75757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>
                <a:solidFill>
                  <a:srgbClr val="757575"/>
                </a:solidFill>
              </a:defRPr>
            </a:lvl1pPr>
            <a:lvl2pPr marL="0" indent="228600">
              <a:buSzTx/>
              <a:buNone/>
              <a:defRPr>
                <a:solidFill>
                  <a:srgbClr val="757575"/>
                </a:solidFill>
              </a:defRPr>
            </a:lvl2pPr>
            <a:lvl3pPr marL="0" indent="457200">
              <a:buSzTx/>
              <a:buNone/>
              <a:defRPr>
                <a:solidFill>
                  <a:srgbClr val="757575"/>
                </a:solidFill>
              </a:defRPr>
            </a:lvl3pPr>
            <a:lvl4pPr marL="0" indent="685800">
              <a:buSzTx/>
              <a:buNone/>
              <a:defRPr>
                <a:solidFill>
                  <a:srgbClr val="757575"/>
                </a:solidFill>
              </a:defRPr>
            </a:lvl4pPr>
            <a:lvl5pPr marL="0" indent="914400">
              <a:buSzTx/>
              <a:buNone/>
              <a:defRPr>
                <a:solidFill>
                  <a:srgbClr val="75757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hape 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solidFill>
                  <a:srgbClr val="757575"/>
                </a:solidFill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65" name="Shape 65"/>
          <p:cNvSpPr>
            <a:spLocks noGrp="1"/>
          </p:cNvSpPr>
          <p:nvPr>
            <p:ph type="body" sz="quarter" idx="14"/>
          </p:nvPr>
        </p:nvSpPr>
        <p:spPr>
          <a:xfrm>
            <a:off x="2387600" y="5721350"/>
            <a:ext cx="19621500" cy="1536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7200">
                <a:latin typeface="Apple Chancery"/>
                <a:ea typeface="Apple Chancery"/>
                <a:cs typeface="Apple Chancery"/>
                <a:sym typeface="Apple Chancery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66" name="Shape 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78445" y="12430373"/>
            <a:ext cx="24540891" cy="1270001"/>
          </a:xfrm>
          <a:prstGeom prst="rect">
            <a:avLst/>
          </a:prstGeom>
          <a:solidFill>
            <a:srgbClr val="FFFFFF">
              <a:alpha val="45757"/>
            </a:srgbClr>
          </a:solidFill>
          <a:ln w="25400">
            <a:solidFill>
              <a:srgbClr val="85888D">
                <a:alpha val="45757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4300">
                <a:latin typeface="+mj-lt"/>
                <a:ea typeface="+mj-ea"/>
                <a:cs typeface="+mj-cs"/>
                <a:sym typeface="儷黑 Pro"/>
              </a:defRPr>
            </a:pPr>
            <a:r>
              <a:t>   多媒體安全實驗室 (MSLab)</a:t>
            </a:r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212121"/>
          </a:solidFill>
          <a:uFillTx/>
          <a:latin typeface="+mj-lt"/>
          <a:ea typeface="+mj-ea"/>
          <a:cs typeface="+mj-cs"/>
          <a:sym typeface="儷黑 Pro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212121"/>
          </a:solidFill>
          <a:uFillTx/>
          <a:latin typeface="+mj-lt"/>
          <a:ea typeface="+mj-ea"/>
          <a:cs typeface="+mj-cs"/>
          <a:sym typeface="儷黑 Pro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212121"/>
          </a:solidFill>
          <a:uFillTx/>
          <a:latin typeface="+mj-lt"/>
          <a:ea typeface="+mj-ea"/>
          <a:cs typeface="+mj-cs"/>
          <a:sym typeface="儷黑 Pro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212121"/>
          </a:solidFill>
          <a:uFillTx/>
          <a:latin typeface="+mj-lt"/>
          <a:ea typeface="+mj-ea"/>
          <a:cs typeface="+mj-cs"/>
          <a:sym typeface="儷黑 Pro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212121"/>
          </a:solidFill>
          <a:uFillTx/>
          <a:latin typeface="+mj-lt"/>
          <a:ea typeface="+mj-ea"/>
          <a:cs typeface="+mj-cs"/>
          <a:sym typeface="儷黑 Pro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212121"/>
          </a:solidFill>
          <a:uFillTx/>
          <a:latin typeface="+mj-lt"/>
          <a:ea typeface="+mj-ea"/>
          <a:cs typeface="+mj-cs"/>
          <a:sym typeface="儷黑 Pro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212121"/>
          </a:solidFill>
          <a:uFillTx/>
          <a:latin typeface="+mj-lt"/>
          <a:ea typeface="+mj-ea"/>
          <a:cs typeface="+mj-cs"/>
          <a:sym typeface="儷黑 Pro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212121"/>
          </a:solidFill>
          <a:uFillTx/>
          <a:latin typeface="+mj-lt"/>
          <a:ea typeface="+mj-ea"/>
          <a:cs typeface="+mj-cs"/>
          <a:sym typeface="儷黑 Pro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212121"/>
          </a:solidFill>
          <a:uFillTx/>
          <a:latin typeface="+mj-lt"/>
          <a:ea typeface="+mj-ea"/>
          <a:cs typeface="+mj-cs"/>
          <a:sym typeface="儷黑 Pro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儷黑 Pro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儷黑 Pro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儷黑 Pro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儷黑 Pro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儷黑 Pro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儷黑 Pro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儷黑 Pro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儷黑 Pro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儷黑 Pro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/>
          </p:cNvSpPr>
          <p:nvPr>
            <p:ph type="title"/>
          </p:nvPr>
        </p:nvSpPr>
        <p:spPr>
          <a:xfrm>
            <a:off x="1689100" y="123112"/>
            <a:ext cx="21005800" cy="2286001"/>
          </a:xfrm>
          <a:prstGeom prst="rect">
            <a:avLst/>
          </a:prstGeom>
        </p:spPr>
        <p:txBody>
          <a:bodyPr/>
          <a:lstStyle/>
          <a:p>
            <a:r>
              <a:t>課堂練習 (2016/12/26)</a:t>
            </a:r>
          </a:p>
        </p:txBody>
      </p:sp>
      <p:sp>
        <p:nvSpPr>
          <p:cNvPr id="214" name="Shape 214"/>
          <p:cNvSpPr>
            <a:spLocks noGrp="1"/>
          </p:cNvSpPr>
          <p:nvPr>
            <p:ph type="body" idx="1"/>
          </p:nvPr>
        </p:nvSpPr>
        <p:spPr>
          <a:xfrm>
            <a:off x="638063" y="2128758"/>
            <a:ext cx="22865931" cy="10068021"/>
          </a:xfrm>
          <a:prstGeom prst="rect">
            <a:avLst/>
          </a:prstGeom>
        </p:spPr>
        <p:txBody>
          <a:bodyPr/>
          <a:lstStyle>
            <a:lvl1pPr marL="889000" indent="-889000">
              <a:spcBef>
                <a:spcPts val="2800"/>
              </a:spcBef>
              <a:buSzPct val="100000"/>
              <a:buAutoNum type="arabicPeriod"/>
              <a:defRPr>
                <a:solidFill>
                  <a:srgbClr val="FFFFFF"/>
                </a:solidFill>
              </a:defRPr>
            </a:lvl1pPr>
          </a:lstStyle>
          <a:p>
            <a:r>
              <a:t>輸入一整數 N 及 N 個整數，請依照十進位中各位數字和由小到大排序輸出。如果各位數字和相等則比較數值由小到大排列。例如: 9122 的各位數字和為 9+1+2+2=14、3128 的各位數字和為 3+1+2+8=14 而 5112 的各位數字和為 5+1+1+2=9。所以輸入 9122 3128 5112 需輸出 5112 3128 9122 ，這是因為 5112(9) &lt; 3128(14) &lt; 9122(14)，其中又因為 3128 與 9122 兩者的各位數字和都是 14，所以將 數值小的 3128 放前面。</a:t>
            </a:r>
          </a:p>
        </p:txBody>
      </p:sp>
      <p:sp>
        <p:nvSpPr>
          <p:cNvPr id="215" name="Shape 2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pic>
        <p:nvPicPr>
          <p:cNvPr id="216" name="Screen Shot 2016-12-26 at 9.40.22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21830" y="7255589"/>
            <a:ext cx="5537201" cy="5613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Screen Shot 2016-12-26 at 9.40.31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989571" y="7230189"/>
            <a:ext cx="5511801" cy="5435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/>
          </p:cNvSpPr>
          <p:nvPr>
            <p:ph type="title"/>
          </p:nvPr>
        </p:nvSpPr>
        <p:spPr>
          <a:xfrm>
            <a:off x="1689100" y="123112"/>
            <a:ext cx="21005800" cy="2286001"/>
          </a:xfrm>
          <a:prstGeom prst="rect">
            <a:avLst/>
          </a:prstGeom>
        </p:spPr>
        <p:txBody>
          <a:bodyPr/>
          <a:lstStyle/>
          <a:p>
            <a:r>
              <a:t>課堂練習 (2016/12/26)</a:t>
            </a:r>
          </a:p>
        </p:txBody>
      </p:sp>
      <p:sp>
        <p:nvSpPr>
          <p:cNvPr id="220" name="Shape 220"/>
          <p:cNvSpPr>
            <a:spLocks noGrp="1"/>
          </p:cNvSpPr>
          <p:nvPr>
            <p:ph type="body" idx="1"/>
          </p:nvPr>
        </p:nvSpPr>
        <p:spPr>
          <a:xfrm>
            <a:off x="638063" y="2128758"/>
            <a:ext cx="17421337" cy="10068021"/>
          </a:xfrm>
          <a:prstGeom prst="rect">
            <a:avLst/>
          </a:prstGeom>
        </p:spPr>
        <p:txBody>
          <a:bodyPr/>
          <a:lstStyle/>
          <a:p>
            <a:pPr marL="889000" indent="-889000">
              <a:spcBef>
                <a:spcPts val="2800"/>
              </a:spcBef>
              <a:buSzPct val="100000"/>
              <a:buAutoNum type="arabicPeriod" startAt="2"/>
              <a:defRPr>
                <a:solidFill>
                  <a:srgbClr val="FFFFFF"/>
                </a:solidFill>
              </a:defRPr>
            </a:pPr>
            <a:r>
              <a:rPr dirty="0"/>
              <a:t>給定一字串，請將此字串中，每個字元的 ASCII 編碼數值進行加總，輸出其編碼數 值總和。舉例來說，若輸入之字串為 “abcdefghij” 共 10 個字元，其 ASCII 編碼依序為 “97 98 99 100 101 102 103 104 105 106” ，則編碼總和輸出為 1015 。</a:t>
            </a:r>
          </a:p>
          <a:p>
            <a:pPr marL="889000" indent="-889000">
              <a:spcBef>
                <a:spcPts val="2800"/>
              </a:spcBef>
              <a:buSzPct val="100000"/>
              <a:buAutoNum type="arabicPeriod" startAt="2"/>
              <a:defRPr>
                <a:solidFill>
                  <a:srgbClr val="FFFFFF"/>
                </a:solidFill>
              </a:defRPr>
            </a:pPr>
            <a:r>
              <a:rPr dirty="0"/>
              <a:t>OX 遊戲是大家小時候的童年記憶，甚至在長大後，無聊時還是會玩一下呢 ! 但當 你一個人時，是否也能讓電腦跟你玩呢 ?</a:t>
            </a:r>
          </a:p>
        </p:txBody>
      </p:sp>
      <p:sp>
        <p:nvSpPr>
          <p:cNvPr id="221" name="Shape 2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pic>
        <p:nvPicPr>
          <p:cNvPr id="222" name="Screen Shot 2016-12-26 at 9.42.44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55017" y="2006292"/>
            <a:ext cx="2548525" cy="29149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Screen Shot 2016-12-26 at 9.42.53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80779" y="2006292"/>
            <a:ext cx="2758819" cy="29149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Screen Shot 2016-12-26 at 9.44.45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434760" y="6702171"/>
            <a:ext cx="2701746" cy="551528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Screen Shot 2016-12-26 at 9.44.52 A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1148532" y="6732386"/>
            <a:ext cx="3053509" cy="46361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/>
          </p:cNvSpPr>
          <p:nvPr>
            <p:ph type="title"/>
          </p:nvPr>
        </p:nvSpPr>
        <p:spPr>
          <a:xfrm>
            <a:off x="1689100" y="261343"/>
            <a:ext cx="21005800" cy="165100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作業 (2016/12/26)</a:t>
            </a:r>
          </a:p>
        </p:txBody>
      </p:sp>
      <p:sp>
        <p:nvSpPr>
          <p:cNvPr id="228" name="Shape 228"/>
          <p:cNvSpPr>
            <a:spLocks noGrp="1"/>
          </p:cNvSpPr>
          <p:nvPr>
            <p:ph type="body" idx="1"/>
          </p:nvPr>
        </p:nvSpPr>
        <p:spPr>
          <a:xfrm>
            <a:off x="379898" y="2216614"/>
            <a:ext cx="18493166" cy="10864386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826770" indent="-826770" defTabSz="767715">
              <a:spcBef>
                <a:spcPts val="4000"/>
              </a:spcBef>
              <a:buSzPct val="100000"/>
              <a:buAutoNum type="arabicPeriod"/>
              <a:defRPr sz="5859">
                <a:solidFill>
                  <a:srgbClr val="FFFFFF"/>
                </a:solidFill>
              </a:defRPr>
            </a:pPr>
            <a:r>
              <a:rPr dirty="0"/>
              <a:t>某遊覽車派遣公司共收到 n 筆任務訂單，訂單中詳細記載發車時間 s 和返回時間 d。 每一輛遊覽車只要任務時間不衝突，可立即更換司機繼續上路執行任務。請問該公司 至少需要調遣多少車輛才足以應付需求</a:t>
            </a:r>
            <a:r>
              <a:rPr dirty="0" smtClean="0"/>
              <a:t>?</a:t>
            </a:r>
            <a:r>
              <a:rPr lang="zh-TW" altLang="en-US" dirty="0"/>
              <a:t> 程式的輸入包含兩行數字，第一行包含一個正整數 </a:t>
            </a:r>
            <a:r>
              <a:rPr lang="en-US" altLang="zh-TW" dirty="0"/>
              <a:t>n</a:t>
            </a:r>
            <a:r>
              <a:rPr lang="zh-TW" altLang="en-US" dirty="0"/>
              <a:t>，</a:t>
            </a:r>
            <a:r>
              <a:rPr lang="en-US" altLang="zh-TW" dirty="0"/>
              <a:t>1 ≤ n ≤ 30</a:t>
            </a:r>
            <a:r>
              <a:rPr lang="zh-TW" altLang="en-US" dirty="0"/>
              <a:t>，代表第二行有 </a:t>
            </a:r>
            <a:r>
              <a:rPr lang="en-US" altLang="zh-TW" dirty="0"/>
              <a:t>n </a:t>
            </a:r>
            <a:r>
              <a:rPr lang="zh-TW" altLang="en-US" dirty="0"/>
              <a:t>筆 訂單的出發時間和返回時間 </a:t>
            </a:r>
            <a:r>
              <a:rPr lang="en-US" altLang="zh-TW" dirty="0"/>
              <a:t>s1, d1, s2, d2, ..., </a:t>
            </a:r>
            <a:r>
              <a:rPr lang="en-US" altLang="zh-TW" dirty="0" err="1"/>
              <a:t>sn</a:t>
            </a:r>
            <a:r>
              <a:rPr lang="en-US" altLang="zh-TW" dirty="0"/>
              <a:t>, </a:t>
            </a:r>
            <a:r>
              <a:rPr lang="en-US" altLang="zh-TW" dirty="0" err="1"/>
              <a:t>dn</a:t>
            </a:r>
            <a:r>
              <a:rPr lang="zh-TW" altLang="en-US" dirty="0"/>
              <a:t>，</a:t>
            </a:r>
            <a:r>
              <a:rPr lang="en-US" altLang="zh-TW" dirty="0"/>
              <a:t>0 &lt; </a:t>
            </a:r>
            <a:r>
              <a:rPr lang="en-US" altLang="zh-TW" dirty="0" err="1"/>
              <a:t>si</a:t>
            </a:r>
            <a:r>
              <a:rPr lang="en-US" altLang="zh-TW" dirty="0"/>
              <a:t> &lt; di ≤ 24</a:t>
            </a:r>
            <a:r>
              <a:rPr lang="zh-TW" altLang="en-US" dirty="0"/>
              <a:t>，而此 </a:t>
            </a:r>
            <a:r>
              <a:rPr lang="en-US" altLang="zh-TW" dirty="0"/>
              <a:t>2n </a:t>
            </a:r>
            <a:r>
              <a:rPr lang="zh-TW" altLang="en-US" dirty="0"/>
              <a:t>個正整 數間以空格隔開。</a:t>
            </a:r>
            <a:endParaRPr dirty="0"/>
          </a:p>
          <a:p>
            <a:pPr marL="826770" indent="-826770" defTabSz="767715">
              <a:spcBef>
                <a:spcPts val="4000"/>
              </a:spcBef>
              <a:buSzPct val="100000"/>
              <a:buAutoNum type="arabicPeriod"/>
              <a:defRPr sz="5859">
                <a:solidFill>
                  <a:srgbClr val="FFFFFF"/>
                </a:solidFill>
              </a:defRPr>
            </a:pPr>
            <a:r>
              <a:rPr dirty="0"/>
              <a:t>輸入一段文字 ( 限制為 ASCII 表中，編號 32 至 125 之字元 ) ，將它們每個字元 依照鍵盤的位置，印出它們右邊的字元，若右邊按鍵有兩層字元 ( 如 : 和 ; 位於同 一按鍵上 ) ，則輸出下層字元，即 ”;” ，若該按鍵為上層字元 ( 如 !) 則輸出其右 邊按鍵之上層字元 ( 如 @) ，若輸入的字元右邊的鍵為不可視按鍵，如 shift, enter,backspace 或右邊已無按鍵，如不做更動，照樣輸出。</a:t>
            </a:r>
          </a:p>
        </p:txBody>
      </p:sp>
      <p:sp>
        <p:nvSpPr>
          <p:cNvPr id="229" name="Shape 2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230" name="Screen Shot 2016-12-26 at 9.47.19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649756" y="771491"/>
            <a:ext cx="2881665" cy="2648018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pic>
        <p:nvPicPr>
          <p:cNvPr id="231" name="Screen Shot 2016-12-26 at 9.47.29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203160" y="3490478"/>
            <a:ext cx="2881666" cy="2352752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pic>
        <p:nvPicPr>
          <p:cNvPr id="232" name="Screen Shot 2016-12-26 at 9.50.29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983319" y="5928636"/>
            <a:ext cx="2372958" cy="4449295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pic>
        <p:nvPicPr>
          <p:cNvPr id="233" name="Screen Shot 2016-12-26 at 9.50.36 A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1466532" y="8291940"/>
            <a:ext cx="2740767" cy="5175113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/>
          </p:cNvSpPr>
          <p:nvPr>
            <p:ph type="title"/>
          </p:nvPr>
        </p:nvSpPr>
        <p:spPr>
          <a:xfrm>
            <a:off x="1689100" y="261343"/>
            <a:ext cx="21005800" cy="165100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作業 (2016/12/26)</a:t>
            </a:r>
          </a:p>
        </p:txBody>
      </p:sp>
      <p:sp>
        <p:nvSpPr>
          <p:cNvPr id="236" name="Shape 236"/>
          <p:cNvSpPr>
            <a:spLocks noGrp="1"/>
          </p:cNvSpPr>
          <p:nvPr>
            <p:ph type="body" idx="1"/>
          </p:nvPr>
        </p:nvSpPr>
        <p:spPr>
          <a:xfrm>
            <a:off x="379898" y="2216614"/>
            <a:ext cx="23494945" cy="9533334"/>
          </a:xfrm>
          <a:prstGeom prst="rect">
            <a:avLst/>
          </a:prstGeom>
        </p:spPr>
        <p:txBody>
          <a:bodyPr/>
          <a:lstStyle>
            <a:lvl1pPr marL="889000" indent="-889000">
              <a:spcBef>
                <a:spcPts val="4400"/>
              </a:spcBef>
              <a:buSzPct val="100000"/>
              <a:buAutoNum type="arabicPeriod" startAt="3"/>
              <a:defRPr sz="6300">
                <a:solidFill>
                  <a:srgbClr val="FFFFFF"/>
                </a:solidFill>
              </a:defRPr>
            </a:lvl1pPr>
          </a:lstStyle>
          <a:p>
            <a:r>
              <a:t>斷詞在自然語言的研究上是個很重要的步驟，主要就是將關鍵字從句子中斷出，英文的斷詞較為簡單，就根據句子中的空格將英文字隔開。將輸入的句子進行斷詞，將斷出的關鍵字依照句子中的出現排序列印出。全部轉成小 寫，列印出的關鍵字不得重複，關鍵字間以一個空格隔開，最後一個關鍵字後面進行 換行。例如輸入 How do you do ，則輸出 how do you</a:t>
            </a:r>
          </a:p>
        </p:txBody>
      </p:sp>
      <p:sp>
        <p:nvSpPr>
          <p:cNvPr id="237" name="Shape 2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238" name="Screen Shot 2016-12-26 at 9.55.21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81089" y="8126868"/>
            <a:ext cx="4165601" cy="2336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Screen Shot 2016-12-26 at 9.55.30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432425" y="8206759"/>
            <a:ext cx="4241801" cy="330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儷黑 Pro"/>
        <a:ea typeface="儷黑 Pro"/>
        <a:cs typeface="儷黑 Pro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儷黑 Pro"/>
        <a:ea typeface="儷黑 Pro"/>
        <a:cs typeface="儷黑 Pro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295</Words>
  <Application>Microsoft Macintosh PowerPoint</Application>
  <PresentationFormat>Custom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Apple Chancery</vt:lpstr>
      <vt:lpstr>Helvetica Light</vt:lpstr>
      <vt:lpstr>Helvetica Neue</vt:lpstr>
      <vt:lpstr>儷黑 Pro</vt:lpstr>
      <vt:lpstr>White</vt:lpstr>
      <vt:lpstr>課堂練習 (2016/12/26)</vt:lpstr>
      <vt:lpstr>課堂練習 (2016/12/26)</vt:lpstr>
      <vt:lpstr>作業 (2016/12/26)</vt:lpstr>
      <vt:lpstr>作業 (2016/12/26)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課堂練習 (2016/12/26)</dc:title>
  <cp:lastModifiedBy>周永振</cp:lastModifiedBy>
  <cp:revision>3</cp:revision>
  <dcterms:modified xsi:type="dcterms:W3CDTF">2016-12-26T06:08:41Z</dcterms:modified>
</cp:coreProperties>
</file>