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364EA1"/>
    <a:srgbClr val="6AAEDC"/>
    <a:srgbClr val="F5F3F1"/>
    <a:srgbClr val="ADADA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660"/>
  </p:normalViewPr>
  <p:slideViewPr>
    <p:cSldViewPr snapToGrid="0">
      <p:cViewPr varScale="1">
        <p:scale>
          <a:sx n="98" d="100"/>
          <a:sy n="98" d="100"/>
        </p:scale>
        <p:origin x="7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6F0117-1561-4EEF-8B3B-E2D12359BF00}" type="datetimeFigureOut">
              <a:rPr lang="en-US" smtClean="0"/>
              <a:t>1/31/18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E3A2A-F9AB-4B12-95FD-72F8757E5020}" type="slidenum">
              <a:rPr lang="en-US" smtClean="0"/>
              <a:t>‹#›</a:t>
            </a:fld>
            <a:endParaRPr lang="en-US"/>
          </a:p>
        </p:txBody>
      </p:sp>
    </p:spTree>
    <p:extLst>
      <p:ext uri="{BB962C8B-B14F-4D97-AF65-F5344CB8AC3E}">
        <p14:creationId xmlns:p14="http://schemas.microsoft.com/office/powerpoint/2010/main" val="4129545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F0117-1561-4EEF-8B3B-E2D12359BF00}" type="datetimeFigureOut">
              <a:rPr lang="en-US" smtClean="0"/>
              <a:t>1/31/18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E3A2A-F9AB-4B12-95FD-72F8757E5020}" type="slidenum">
              <a:rPr lang="en-US" smtClean="0"/>
              <a:t>‹#›</a:t>
            </a:fld>
            <a:endParaRPr lang="en-US"/>
          </a:p>
        </p:txBody>
      </p:sp>
    </p:spTree>
    <p:extLst>
      <p:ext uri="{BB962C8B-B14F-4D97-AF65-F5344CB8AC3E}">
        <p14:creationId xmlns:p14="http://schemas.microsoft.com/office/powerpoint/2010/main" val="306463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F0117-1561-4EEF-8B3B-E2D12359BF00}" type="datetimeFigureOut">
              <a:rPr lang="en-US" smtClean="0"/>
              <a:t>1/31/18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E3A2A-F9AB-4B12-95FD-72F8757E5020}" type="slidenum">
              <a:rPr lang="en-US" smtClean="0"/>
              <a:t>‹#›</a:t>
            </a:fld>
            <a:endParaRPr lang="en-US"/>
          </a:p>
        </p:txBody>
      </p:sp>
    </p:spTree>
    <p:extLst>
      <p:ext uri="{BB962C8B-B14F-4D97-AF65-F5344CB8AC3E}">
        <p14:creationId xmlns:p14="http://schemas.microsoft.com/office/powerpoint/2010/main" val="169549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F0117-1561-4EEF-8B3B-E2D12359BF00}" type="datetimeFigureOut">
              <a:rPr lang="en-US" smtClean="0"/>
              <a:t>1/31/18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E3A2A-F9AB-4B12-95FD-72F8757E5020}" type="slidenum">
              <a:rPr lang="en-US" smtClean="0"/>
              <a:t>‹#›</a:t>
            </a:fld>
            <a:endParaRPr lang="en-US"/>
          </a:p>
        </p:txBody>
      </p:sp>
    </p:spTree>
    <p:extLst>
      <p:ext uri="{BB962C8B-B14F-4D97-AF65-F5344CB8AC3E}">
        <p14:creationId xmlns:p14="http://schemas.microsoft.com/office/powerpoint/2010/main" val="2564234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6F0117-1561-4EEF-8B3B-E2D12359BF00}" type="datetimeFigureOut">
              <a:rPr lang="en-US" smtClean="0"/>
              <a:t>1/31/18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E3A2A-F9AB-4B12-95FD-72F8757E5020}" type="slidenum">
              <a:rPr lang="en-US" smtClean="0"/>
              <a:t>‹#›</a:t>
            </a:fld>
            <a:endParaRPr lang="en-US"/>
          </a:p>
        </p:txBody>
      </p:sp>
    </p:spTree>
    <p:extLst>
      <p:ext uri="{BB962C8B-B14F-4D97-AF65-F5344CB8AC3E}">
        <p14:creationId xmlns:p14="http://schemas.microsoft.com/office/powerpoint/2010/main" val="329318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6F0117-1561-4EEF-8B3B-E2D12359BF00}" type="datetimeFigureOut">
              <a:rPr lang="en-US" smtClean="0"/>
              <a:t>1/31/18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E3A2A-F9AB-4B12-95FD-72F8757E5020}" type="slidenum">
              <a:rPr lang="en-US" smtClean="0"/>
              <a:t>‹#›</a:t>
            </a:fld>
            <a:endParaRPr lang="en-US"/>
          </a:p>
        </p:txBody>
      </p:sp>
    </p:spTree>
    <p:extLst>
      <p:ext uri="{BB962C8B-B14F-4D97-AF65-F5344CB8AC3E}">
        <p14:creationId xmlns:p14="http://schemas.microsoft.com/office/powerpoint/2010/main" val="254991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6F0117-1561-4EEF-8B3B-E2D12359BF00}" type="datetimeFigureOut">
              <a:rPr lang="en-US" smtClean="0"/>
              <a:t>1/31/18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AE3A2A-F9AB-4B12-95FD-72F8757E5020}" type="slidenum">
              <a:rPr lang="en-US" smtClean="0"/>
              <a:t>‹#›</a:t>
            </a:fld>
            <a:endParaRPr lang="en-US"/>
          </a:p>
        </p:txBody>
      </p:sp>
    </p:spTree>
    <p:extLst>
      <p:ext uri="{BB962C8B-B14F-4D97-AF65-F5344CB8AC3E}">
        <p14:creationId xmlns:p14="http://schemas.microsoft.com/office/powerpoint/2010/main" val="110347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6F0117-1561-4EEF-8B3B-E2D12359BF00}" type="datetimeFigureOut">
              <a:rPr lang="en-US" smtClean="0"/>
              <a:t>1/31/18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AE3A2A-F9AB-4B12-95FD-72F8757E5020}" type="slidenum">
              <a:rPr lang="en-US" smtClean="0"/>
              <a:t>‹#›</a:t>
            </a:fld>
            <a:endParaRPr lang="en-US"/>
          </a:p>
        </p:txBody>
      </p:sp>
    </p:spTree>
    <p:extLst>
      <p:ext uri="{BB962C8B-B14F-4D97-AF65-F5344CB8AC3E}">
        <p14:creationId xmlns:p14="http://schemas.microsoft.com/office/powerpoint/2010/main" val="136235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F0117-1561-4EEF-8B3B-E2D12359BF00}" type="datetimeFigureOut">
              <a:rPr lang="en-US" smtClean="0"/>
              <a:t>1/31/18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AE3A2A-F9AB-4B12-95FD-72F8757E5020}" type="slidenum">
              <a:rPr lang="en-US" smtClean="0"/>
              <a:t>‹#›</a:t>
            </a:fld>
            <a:endParaRPr lang="en-US"/>
          </a:p>
        </p:txBody>
      </p:sp>
    </p:spTree>
    <p:extLst>
      <p:ext uri="{BB962C8B-B14F-4D97-AF65-F5344CB8AC3E}">
        <p14:creationId xmlns:p14="http://schemas.microsoft.com/office/powerpoint/2010/main" val="3570664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F0117-1561-4EEF-8B3B-E2D12359BF00}" type="datetimeFigureOut">
              <a:rPr lang="en-US" smtClean="0"/>
              <a:t>1/31/18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E3A2A-F9AB-4B12-95FD-72F8757E5020}" type="slidenum">
              <a:rPr lang="en-US" smtClean="0"/>
              <a:t>‹#›</a:t>
            </a:fld>
            <a:endParaRPr lang="en-US"/>
          </a:p>
        </p:txBody>
      </p:sp>
    </p:spTree>
    <p:extLst>
      <p:ext uri="{BB962C8B-B14F-4D97-AF65-F5344CB8AC3E}">
        <p14:creationId xmlns:p14="http://schemas.microsoft.com/office/powerpoint/2010/main" val="272360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F0117-1561-4EEF-8B3B-E2D12359BF00}" type="datetimeFigureOut">
              <a:rPr lang="en-US" smtClean="0"/>
              <a:t>1/31/18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E3A2A-F9AB-4B12-95FD-72F8757E5020}" type="slidenum">
              <a:rPr lang="en-US" smtClean="0"/>
              <a:t>‹#›</a:t>
            </a:fld>
            <a:endParaRPr lang="en-US"/>
          </a:p>
        </p:txBody>
      </p:sp>
    </p:spTree>
    <p:extLst>
      <p:ext uri="{BB962C8B-B14F-4D97-AF65-F5344CB8AC3E}">
        <p14:creationId xmlns:p14="http://schemas.microsoft.com/office/powerpoint/2010/main" val="20838835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F0117-1561-4EEF-8B3B-E2D12359BF00}" type="datetimeFigureOut">
              <a:rPr lang="en-US" smtClean="0"/>
              <a:t>1/31/18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E3A2A-F9AB-4B12-95FD-72F8757E5020}" type="slidenum">
              <a:rPr lang="en-US" smtClean="0"/>
              <a:t>‹#›</a:t>
            </a:fld>
            <a:endParaRPr lang="en-US"/>
          </a:p>
        </p:txBody>
      </p:sp>
    </p:spTree>
    <p:extLst>
      <p:ext uri="{BB962C8B-B14F-4D97-AF65-F5344CB8AC3E}">
        <p14:creationId xmlns:p14="http://schemas.microsoft.com/office/powerpoint/2010/main" val="3526788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3F1"/>
        </a:solidFill>
        <a:effectLst/>
      </p:bgPr>
    </p:bg>
    <p:spTree>
      <p:nvGrpSpPr>
        <p:cNvPr id="1" name=""/>
        <p:cNvGrpSpPr/>
        <p:nvPr/>
      </p:nvGrpSpPr>
      <p:grpSpPr>
        <a:xfrm>
          <a:off x="0" y="0"/>
          <a:ext cx="0" cy="0"/>
          <a:chOff x="0" y="0"/>
          <a:chExt cx="0" cy="0"/>
        </a:xfrm>
      </p:grpSpPr>
      <p:sp>
        <p:nvSpPr>
          <p:cNvPr id="8" name="Right Triangle 7"/>
          <p:cNvSpPr/>
          <p:nvPr/>
        </p:nvSpPr>
        <p:spPr>
          <a:xfrm rot="5400000">
            <a:off x="288922" y="-288923"/>
            <a:ext cx="1503369" cy="2081214"/>
          </a:xfrm>
          <a:prstGeom prst="rtTriangle">
            <a:avLst/>
          </a:prstGeom>
          <a:solidFill>
            <a:srgbClr val="ADA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rot="5400000">
            <a:off x="221455" y="-221457"/>
            <a:ext cx="1304927" cy="1747838"/>
          </a:xfrm>
          <a:prstGeom prst="rtTriangle">
            <a:avLst/>
          </a:prstGeom>
          <a:solidFill>
            <a:srgbClr val="364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484188"/>
            <a:ext cx="9144000" cy="4564062"/>
          </a:xfrm>
        </p:spPr>
        <p:txBody>
          <a:bodyPr>
            <a:normAutofit/>
          </a:bodyPr>
          <a:lstStyle/>
          <a:p>
            <a:r>
              <a:rPr lang="en-US" dirty="0" smtClean="0">
                <a:latin typeface="Rockwell" panose="02060603020205020403" pitchFamily="18" charset="0"/>
              </a:rPr>
              <a:t>SaniPath Tool:</a:t>
            </a:r>
            <a:br>
              <a:rPr lang="en-US" dirty="0" smtClean="0">
                <a:latin typeface="Rockwell" panose="02060603020205020403" pitchFamily="18" charset="0"/>
              </a:rPr>
            </a:br>
            <a:r>
              <a:rPr lang="en-US" dirty="0" smtClean="0">
                <a:latin typeface="Rockwell" panose="02060603020205020403" pitchFamily="18" charset="0"/>
              </a:rPr>
              <a:t/>
            </a:r>
            <a:br>
              <a:rPr lang="en-US" dirty="0" smtClean="0">
                <a:latin typeface="Rockwell" panose="02060603020205020403" pitchFamily="18" charset="0"/>
              </a:rPr>
            </a:br>
            <a:r>
              <a:rPr lang="en-US" dirty="0" smtClean="0">
                <a:latin typeface="Rockwell" panose="02060603020205020403" pitchFamily="18" charset="0"/>
              </a:rPr>
              <a:t>Automated Final Report Logic</a:t>
            </a:r>
            <a:endParaRPr lang="en-US" dirty="0">
              <a:latin typeface="Rockwell" panose="02060603020205020403" pitchFamily="18" charset="0"/>
            </a:endParaRPr>
          </a:p>
        </p:txBody>
      </p:sp>
      <p:sp>
        <p:nvSpPr>
          <p:cNvPr id="4" name="Parallelogram 3"/>
          <p:cNvSpPr/>
          <p:nvPr/>
        </p:nvSpPr>
        <p:spPr>
          <a:xfrm>
            <a:off x="966788" y="2798763"/>
            <a:ext cx="10258425" cy="152400"/>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5400000">
            <a:off x="85724" y="-85726"/>
            <a:ext cx="1019176" cy="1190627"/>
          </a:xfrm>
          <a:prstGeom prst="rtTriangle">
            <a:avLst/>
          </a:prstGeom>
          <a:solidFill>
            <a:srgbClr val="6AAE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1323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3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225" y="69849"/>
            <a:ext cx="10515600" cy="1577975"/>
          </a:xfrm>
        </p:spPr>
        <p:txBody>
          <a:bodyPr>
            <a:normAutofit fontScale="90000"/>
          </a:bodyPr>
          <a:lstStyle/>
          <a:p>
            <a:r>
              <a:rPr lang="en-US" dirty="0" smtClean="0">
                <a:latin typeface="Rockwell" panose="02060603020205020403" pitchFamily="18" charset="0"/>
              </a:rPr>
              <a:t>Results and Discussion – Results Part 2: Dominant pathways for all age groups and neighborhoods</a:t>
            </a:r>
            <a:endParaRPr lang="en-US" dirty="0">
              <a:latin typeface="Rockwell" panose="02060603020205020403" pitchFamily="18" charset="0"/>
            </a:endParaRPr>
          </a:p>
        </p:txBody>
      </p:sp>
      <p:sp>
        <p:nvSpPr>
          <p:cNvPr id="4" name="Content Placeholder 3"/>
          <p:cNvSpPr>
            <a:spLocks noGrp="1"/>
          </p:cNvSpPr>
          <p:nvPr>
            <p:ph idx="1"/>
          </p:nvPr>
        </p:nvSpPr>
        <p:spPr>
          <a:xfrm>
            <a:off x="449581" y="1730375"/>
            <a:ext cx="10515600" cy="4351338"/>
          </a:xfrm>
        </p:spPr>
        <p:txBody>
          <a:bodyPr/>
          <a:lstStyle/>
          <a:p>
            <a:r>
              <a:rPr lang="en-US" dirty="0" smtClean="0"/>
              <a:t>A table will be generated showing the names of dominant pathways within each neighborhood for both adults and children (if possible)</a:t>
            </a:r>
            <a:endParaRPr lang="en-US" dirty="0" smtClean="0">
              <a:solidFill>
                <a:srgbClr val="A50021"/>
              </a:solidFill>
            </a:endParaRPr>
          </a:p>
          <a:p>
            <a:pPr marL="0" indent="0">
              <a:buNone/>
            </a:pPr>
            <a:endParaRPr lang="en-US" dirty="0"/>
          </a:p>
        </p:txBody>
      </p:sp>
      <p:sp>
        <p:nvSpPr>
          <p:cNvPr id="5" name="TextBox 4"/>
          <p:cNvSpPr txBox="1"/>
          <p:nvPr/>
        </p:nvSpPr>
        <p:spPr>
          <a:xfrm>
            <a:off x="10420350" y="69849"/>
            <a:ext cx="1638301" cy="646331"/>
          </a:xfrm>
          <a:prstGeom prst="rect">
            <a:avLst/>
          </a:prstGeom>
          <a:noFill/>
          <a:ln w="28575">
            <a:solidFill>
              <a:srgbClr val="A50021"/>
            </a:solidFill>
          </a:ln>
        </p:spPr>
        <p:txBody>
          <a:bodyPr wrap="square" rtlCol="0">
            <a:spAutoFit/>
          </a:bodyPr>
          <a:lstStyle/>
          <a:p>
            <a:pPr algn="ctr"/>
            <a:r>
              <a:rPr lang="en-US" dirty="0" smtClean="0">
                <a:solidFill>
                  <a:srgbClr val="A50021"/>
                </a:solidFill>
              </a:rPr>
              <a:t>All Neighborhoods</a:t>
            </a:r>
            <a:endParaRPr lang="en-US" dirty="0">
              <a:solidFill>
                <a:srgbClr val="A5002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134293968"/>
              </p:ext>
            </p:extLst>
          </p:nvPr>
        </p:nvGraphicFramePr>
        <p:xfrm>
          <a:off x="2984182" y="2905125"/>
          <a:ext cx="6223635" cy="2374456"/>
        </p:xfrm>
        <a:graphic>
          <a:graphicData uri="http://schemas.openxmlformats.org/drawingml/2006/table">
            <a:tbl>
              <a:tblPr firstRow="1" firstCol="1" bandRow="1">
                <a:tableStyleId>{5C22544A-7EE6-4342-B048-85BDC9FD1C3A}</a:tableStyleId>
              </a:tblPr>
              <a:tblGrid>
                <a:gridCol w="1891665"/>
                <a:gridCol w="2165985"/>
                <a:gridCol w="2165985"/>
              </a:tblGrid>
              <a:tr h="304800">
                <a:tc>
                  <a:txBody>
                    <a:bodyPr/>
                    <a:lstStyle/>
                    <a:p>
                      <a:pPr marL="0" marR="0" algn="ctr">
                        <a:lnSpc>
                          <a:spcPct val="107000"/>
                        </a:lnSpc>
                        <a:spcBef>
                          <a:spcPts val="0"/>
                        </a:spcBef>
                        <a:spcAft>
                          <a:spcPts val="0"/>
                        </a:spcAft>
                      </a:pPr>
                      <a:r>
                        <a:rPr lang="en-US" sz="1150" b="1" kern="1200" dirty="0">
                          <a:solidFill>
                            <a:schemeClr val="lt1"/>
                          </a:solidFill>
                          <a:effectLst/>
                          <a:latin typeface="+mn-lt"/>
                          <a:ea typeface="+mn-ea"/>
                          <a:cs typeface="+mn-cs"/>
                        </a:rPr>
                        <a:t>Neighborhood</a:t>
                      </a:r>
                    </a:p>
                  </a:txBody>
                  <a:tcPr marL="68580" marR="68580" marT="0" marB="0" anchor="ctr">
                    <a:solidFill>
                      <a:srgbClr val="ADADAF"/>
                    </a:solidFill>
                  </a:tcPr>
                </a:tc>
                <a:tc>
                  <a:txBody>
                    <a:bodyPr/>
                    <a:lstStyle/>
                    <a:p>
                      <a:pPr marL="0" marR="0" algn="ctr">
                        <a:lnSpc>
                          <a:spcPct val="107000"/>
                        </a:lnSpc>
                        <a:spcBef>
                          <a:spcPts val="0"/>
                        </a:spcBef>
                        <a:spcAft>
                          <a:spcPts val="0"/>
                        </a:spcAft>
                      </a:pPr>
                      <a:r>
                        <a:rPr lang="en-US" sz="1150" dirty="0">
                          <a:effectLst/>
                        </a:rPr>
                        <a:t>Dominant Pathways for Adults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ADADAF"/>
                    </a:solidFill>
                  </a:tcPr>
                </a:tc>
                <a:tc>
                  <a:txBody>
                    <a:bodyPr/>
                    <a:lstStyle/>
                    <a:p>
                      <a:pPr marL="0" marR="0" algn="ctr">
                        <a:lnSpc>
                          <a:spcPct val="107000"/>
                        </a:lnSpc>
                        <a:spcBef>
                          <a:spcPts val="0"/>
                        </a:spcBef>
                        <a:spcAft>
                          <a:spcPts val="0"/>
                        </a:spcAft>
                      </a:pPr>
                      <a:r>
                        <a:rPr lang="en-US" sz="1150" dirty="0">
                          <a:effectLst/>
                        </a:rPr>
                        <a:t>Dominant Pathways for Children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ADADAF"/>
                    </a:solidFill>
                  </a:tcPr>
                </a:tc>
              </a:tr>
              <a:tr h="506730">
                <a:tc>
                  <a:txBody>
                    <a:bodyPr/>
                    <a:lstStyle/>
                    <a:p>
                      <a:pPr marL="0" marR="0" algn="ctr">
                        <a:lnSpc>
                          <a:spcPct val="107000"/>
                        </a:lnSpc>
                        <a:spcBef>
                          <a:spcPts val="0"/>
                        </a:spcBef>
                        <a:spcAft>
                          <a:spcPts val="0"/>
                        </a:spcAft>
                      </a:pPr>
                      <a:r>
                        <a:rPr lang="en-US" sz="1150" dirty="0">
                          <a:effectLst/>
                        </a:rPr>
                        <a:t>Chong </a:t>
                      </a:r>
                      <a:r>
                        <a:rPr lang="en-US" sz="1150" dirty="0" err="1">
                          <a:effectLst/>
                        </a:rPr>
                        <a:t>Kaosou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6AAEDC"/>
                    </a:solidFill>
                  </a:tcPr>
                </a:tc>
                <a:tc>
                  <a:txBody>
                    <a:bodyPr/>
                    <a:lstStyle/>
                    <a:p>
                      <a:pPr marL="0" marR="0" algn="ctr">
                        <a:lnSpc>
                          <a:spcPct val="107000"/>
                        </a:lnSpc>
                        <a:spcBef>
                          <a:spcPts val="0"/>
                        </a:spcBef>
                        <a:spcAft>
                          <a:spcPts val="0"/>
                        </a:spcAft>
                      </a:pPr>
                      <a:r>
                        <a:rPr lang="en-US" sz="1150" dirty="0">
                          <a:effectLst/>
                        </a:rPr>
                        <a:t>Produce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50" dirty="0">
                          <a:effectLst/>
                        </a:rPr>
                        <a:t>Produce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ctr">
                        <a:lnSpc>
                          <a:spcPct val="107000"/>
                        </a:lnSpc>
                        <a:spcBef>
                          <a:spcPts val="0"/>
                        </a:spcBef>
                        <a:spcAft>
                          <a:spcPts val="0"/>
                        </a:spcAft>
                      </a:pPr>
                      <a:r>
                        <a:rPr lang="en-US" sz="1150" dirty="0" err="1">
                          <a:effectLst/>
                        </a:rPr>
                        <a:t>Kumruthemey</a:t>
                      </a:r>
                      <a:r>
                        <a:rPr lang="en-US" sz="1150" dirty="0">
                          <a:effectLst/>
                        </a:rPr>
                        <a:t>, Informal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6AAEDC"/>
                    </a:solidFill>
                  </a:tcPr>
                </a:tc>
                <a:tc>
                  <a:txBody>
                    <a:bodyPr/>
                    <a:lstStyle/>
                    <a:p>
                      <a:pPr marL="0" marR="0" algn="ctr">
                        <a:lnSpc>
                          <a:spcPct val="107000"/>
                        </a:lnSpc>
                        <a:spcBef>
                          <a:spcPts val="0"/>
                        </a:spcBef>
                        <a:spcAft>
                          <a:spcPts val="0"/>
                        </a:spcAft>
                      </a:pPr>
                      <a:r>
                        <a:rPr lang="en-US" sz="1150">
                          <a:effectLst/>
                        </a:rPr>
                        <a:t>Produce, Well Water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50">
                          <a:effectLst/>
                        </a:rPr>
                        <a:t>Produce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62280">
                <a:tc>
                  <a:txBody>
                    <a:bodyPr/>
                    <a:lstStyle/>
                    <a:p>
                      <a:pPr marL="0" marR="0" algn="ctr">
                        <a:lnSpc>
                          <a:spcPct val="107000"/>
                        </a:lnSpc>
                        <a:spcBef>
                          <a:spcPts val="0"/>
                        </a:spcBef>
                        <a:spcAft>
                          <a:spcPts val="0"/>
                        </a:spcAft>
                      </a:pPr>
                      <a:r>
                        <a:rPr lang="en-US" sz="1150" dirty="0" err="1">
                          <a:effectLst/>
                        </a:rPr>
                        <a:t>Kumruthemey</a:t>
                      </a:r>
                      <a:r>
                        <a:rPr lang="en-US" sz="1150" dirty="0">
                          <a:effectLst/>
                        </a:rPr>
                        <a:t>, Formal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6AAEDC"/>
                    </a:solidFill>
                  </a:tcPr>
                </a:tc>
                <a:tc>
                  <a:txBody>
                    <a:bodyPr/>
                    <a:lstStyle/>
                    <a:p>
                      <a:pPr marL="0" marR="0" algn="ctr">
                        <a:lnSpc>
                          <a:spcPct val="107000"/>
                        </a:lnSpc>
                        <a:spcBef>
                          <a:spcPts val="0"/>
                        </a:spcBef>
                        <a:spcAft>
                          <a:spcPts val="0"/>
                        </a:spcAft>
                      </a:pPr>
                      <a:r>
                        <a:rPr lang="en-US" sz="1150">
                          <a:effectLst/>
                        </a:rPr>
                        <a:t>Produce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50">
                          <a:effectLst/>
                        </a:rPr>
                        <a:t>Produce, Flood Water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50850">
                <a:tc>
                  <a:txBody>
                    <a:bodyPr/>
                    <a:lstStyle/>
                    <a:p>
                      <a:pPr marL="0" marR="0" algn="ctr">
                        <a:lnSpc>
                          <a:spcPct val="107000"/>
                        </a:lnSpc>
                        <a:spcBef>
                          <a:spcPts val="0"/>
                        </a:spcBef>
                        <a:spcAft>
                          <a:spcPts val="0"/>
                        </a:spcAft>
                      </a:pPr>
                      <a:r>
                        <a:rPr lang="en-US" sz="1150" dirty="0">
                          <a:effectLst/>
                        </a:rPr>
                        <a:t>Veal/</a:t>
                      </a:r>
                      <a:r>
                        <a:rPr lang="en-US" sz="1150" dirty="0" err="1">
                          <a:effectLst/>
                        </a:rPr>
                        <a:t>Trapangses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6AAEDC"/>
                    </a:solidFill>
                  </a:tcPr>
                </a:tc>
                <a:tc>
                  <a:txBody>
                    <a:bodyPr/>
                    <a:lstStyle/>
                    <a:p>
                      <a:pPr marL="0" marR="0" algn="ctr">
                        <a:lnSpc>
                          <a:spcPct val="107000"/>
                        </a:lnSpc>
                        <a:spcBef>
                          <a:spcPts val="0"/>
                        </a:spcBef>
                        <a:spcAft>
                          <a:spcPts val="0"/>
                        </a:spcAft>
                      </a:pPr>
                      <a:r>
                        <a:rPr lang="en-US" sz="1150">
                          <a:effectLst/>
                        </a:rPr>
                        <a:t>Produce, Flood Water, Bottled Water, Well Water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50">
                          <a:effectLst/>
                        </a:rPr>
                        <a:t>Produce, Flood Water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62280">
                <a:tc>
                  <a:txBody>
                    <a:bodyPr/>
                    <a:lstStyle/>
                    <a:p>
                      <a:pPr marL="0" marR="0" algn="ctr">
                        <a:lnSpc>
                          <a:spcPct val="107000"/>
                        </a:lnSpc>
                        <a:spcBef>
                          <a:spcPts val="0"/>
                        </a:spcBef>
                        <a:spcAft>
                          <a:spcPts val="0"/>
                        </a:spcAft>
                      </a:pPr>
                      <a:r>
                        <a:rPr lang="en-US" sz="1150" dirty="0" err="1">
                          <a:effectLst/>
                        </a:rPr>
                        <a:t>Steung</a:t>
                      </a:r>
                      <a:r>
                        <a:rPr lang="en-US" sz="1150" dirty="0">
                          <a:effectLst/>
                        </a:rPr>
                        <a:t> </a:t>
                      </a:r>
                      <a:r>
                        <a:rPr lang="en-US" sz="1150" dirty="0" err="1">
                          <a:effectLst/>
                        </a:rPr>
                        <a:t>Thumey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6AAEDC"/>
                    </a:solidFill>
                  </a:tcPr>
                </a:tc>
                <a:tc>
                  <a:txBody>
                    <a:bodyPr/>
                    <a:lstStyle/>
                    <a:p>
                      <a:pPr marL="0" marR="0" algn="ctr">
                        <a:lnSpc>
                          <a:spcPct val="107000"/>
                        </a:lnSpc>
                        <a:spcBef>
                          <a:spcPts val="0"/>
                        </a:spcBef>
                        <a:spcAft>
                          <a:spcPts val="0"/>
                        </a:spcAft>
                      </a:pPr>
                      <a:r>
                        <a:rPr lang="en-US" sz="1150">
                          <a:effectLst/>
                        </a:rPr>
                        <a:t>Produce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50" dirty="0">
                          <a:effectLst/>
                        </a:rPr>
                        <a:t>Produce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856541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3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225" y="69849"/>
            <a:ext cx="10515600" cy="1577975"/>
          </a:xfrm>
        </p:spPr>
        <p:txBody>
          <a:bodyPr>
            <a:normAutofit/>
          </a:bodyPr>
          <a:lstStyle/>
          <a:p>
            <a:r>
              <a:rPr lang="en-US" dirty="0" smtClean="0">
                <a:latin typeface="Rockwell" panose="02060603020205020403" pitchFamily="18" charset="0"/>
              </a:rPr>
              <a:t>Results and Discussion – Discussion: Auto-Generated Discussion Paragraphs</a:t>
            </a:r>
            <a:endParaRPr lang="en-US" dirty="0">
              <a:latin typeface="Rockwell" panose="02060603020205020403" pitchFamily="18" charset="0"/>
            </a:endParaRPr>
          </a:p>
        </p:txBody>
      </p:sp>
      <p:sp>
        <p:nvSpPr>
          <p:cNvPr id="4" name="Content Placeholder 3"/>
          <p:cNvSpPr>
            <a:spLocks noGrp="1"/>
          </p:cNvSpPr>
          <p:nvPr>
            <p:ph idx="1"/>
          </p:nvPr>
        </p:nvSpPr>
        <p:spPr>
          <a:xfrm>
            <a:off x="449581" y="1730375"/>
            <a:ext cx="10515600" cy="4351338"/>
          </a:xfrm>
        </p:spPr>
        <p:txBody>
          <a:bodyPr/>
          <a:lstStyle/>
          <a:p>
            <a:r>
              <a:rPr lang="en-US" dirty="0" smtClean="0"/>
              <a:t>Following the results output, the discussion section will be generated for the </a:t>
            </a:r>
            <a:r>
              <a:rPr lang="en-US" dirty="0" smtClean="0">
                <a:solidFill>
                  <a:srgbClr val="A50021"/>
                </a:solidFill>
              </a:rPr>
              <a:t>selected age group</a:t>
            </a:r>
            <a:r>
              <a:rPr lang="en-US" dirty="0" smtClean="0"/>
              <a:t> and only for the </a:t>
            </a:r>
            <a:r>
              <a:rPr lang="en-US" dirty="0" smtClean="0">
                <a:solidFill>
                  <a:srgbClr val="A50021"/>
                </a:solidFill>
              </a:rPr>
              <a:t>Top 3 Dominant Pathways</a:t>
            </a:r>
          </a:p>
          <a:p>
            <a:r>
              <a:rPr lang="en-US" dirty="0" smtClean="0"/>
              <a:t>Discussion text is based on the high/low dose and frequency calculations with different text showing up based on the different possible combinations of dose and frequency</a:t>
            </a:r>
          </a:p>
          <a:p>
            <a:endParaRPr lang="en-US" dirty="0"/>
          </a:p>
          <a:p>
            <a:r>
              <a:rPr lang="en-US" dirty="0" smtClean="0"/>
              <a:t>See next slide for classification scheme…</a:t>
            </a:r>
          </a:p>
          <a:p>
            <a:pPr marL="0" indent="0">
              <a:buNone/>
            </a:pPr>
            <a:endParaRPr lang="en-US" dirty="0"/>
          </a:p>
        </p:txBody>
      </p:sp>
      <p:sp>
        <p:nvSpPr>
          <p:cNvPr id="5" name="TextBox 4"/>
          <p:cNvSpPr txBox="1"/>
          <p:nvPr/>
        </p:nvSpPr>
        <p:spPr>
          <a:xfrm>
            <a:off x="10029826" y="69849"/>
            <a:ext cx="2028826" cy="923330"/>
          </a:xfrm>
          <a:prstGeom prst="rect">
            <a:avLst/>
          </a:prstGeom>
          <a:noFill/>
          <a:ln w="28575">
            <a:solidFill>
              <a:srgbClr val="A50021"/>
            </a:solidFill>
          </a:ln>
        </p:spPr>
        <p:txBody>
          <a:bodyPr wrap="square" rtlCol="0">
            <a:spAutoFit/>
          </a:bodyPr>
          <a:lstStyle/>
          <a:p>
            <a:pPr algn="ctr"/>
            <a:r>
              <a:rPr lang="en-US" dirty="0" smtClean="0">
                <a:solidFill>
                  <a:srgbClr val="A50021"/>
                </a:solidFill>
              </a:rPr>
              <a:t>Top 3 Dominant Pathways – Dose and Frequency</a:t>
            </a:r>
            <a:endParaRPr lang="en-US" dirty="0">
              <a:solidFill>
                <a:srgbClr val="A50021"/>
              </a:solidFill>
            </a:endParaRPr>
          </a:p>
        </p:txBody>
      </p:sp>
    </p:spTree>
    <p:extLst>
      <p:ext uri="{BB962C8B-B14F-4D97-AF65-F5344CB8AC3E}">
        <p14:creationId xmlns:p14="http://schemas.microsoft.com/office/powerpoint/2010/main" val="2373224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3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675" y="31749"/>
            <a:ext cx="10515600" cy="1577975"/>
          </a:xfrm>
        </p:spPr>
        <p:txBody>
          <a:bodyPr>
            <a:normAutofit/>
          </a:bodyPr>
          <a:lstStyle/>
          <a:p>
            <a:r>
              <a:rPr lang="en-US" dirty="0" smtClean="0">
                <a:latin typeface="Rockwell" panose="02060603020205020403" pitchFamily="18" charset="0"/>
              </a:rPr>
              <a:t>Results and Discussion – Discussion: Auto-Generated Discussion Paragraphs</a:t>
            </a:r>
            <a:endParaRPr lang="en-US" dirty="0">
              <a:latin typeface="Rockwell" panose="02060603020205020403" pitchFamily="18" charset="0"/>
            </a:endParaRPr>
          </a:p>
        </p:txBody>
      </p:sp>
      <p:sp>
        <p:nvSpPr>
          <p:cNvPr id="5" name="TextBox 4"/>
          <p:cNvSpPr txBox="1"/>
          <p:nvPr/>
        </p:nvSpPr>
        <p:spPr>
          <a:xfrm>
            <a:off x="10029826" y="69849"/>
            <a:ext cx="2028826" cy="923330"/>
          </a:xfrm>
          <a:prstGeom prst="rect">
            <a:avLst/>
          </a:prstGeom>
          <a:noFill/>
          <a:ln w="28575">
            <a:solidFill>
              <a:srgbClr val="A50021"/>
            </a:solidFill>
          </a:ln>
        </p:spPr>
        <p:txBody>
          <a:bodyPr wrap="square" rtlCol="0">
            <a:spAutoFit/>
          </a:bodyPr>
          <a:lstStyle/>
          <a:p>
            <a:pPr algn="ctr"/>
            <a:r>
              <a:rPr lang="en-US" dirty="0">
                <a:solidFill>
                  <a:srgbClr val="A50021"/>
                </a:solidFill>
              </a:rPr>
              <a:t>Top 3 Dominant Pathways – Dose and Frequency</a:t>
            </a:r>
          </a:p>
        </p:txBody>
      </p:sp>
      <p:graphicFrame>
        <p:nvGraphicFramePr>
          <p:cNvPr id="6" name="Table 5"/>
          <p:cNvGraphicFramePr>
            <a:graphicFrameLocks noGrp="1"/>
          </p:cNvGraphicFramePr>
          <p:nvPr>
            <p:extLst>
              <p:ext uri="{D42A27DB-BD31-4B8C-83A1-F6EECF244321}">
                <p14:modId xmlns:p14="http://schemas.microsoft.com/office/powerpoint/2010/main" val="786407867"/>
              </p:ext>
            </p:extLst>
          </p:nvPr>
        </p:nvGraphicFramePr>
        <p:xfrm>
          <a:off x="200027" y="1720850"/>
          <a:ext cx="11658598" cy="4668303"/>
        </p:xfrm>
        <a:graphic>
          <a:graphicData uri="http://schemas.openxmlformats.org/drawingml/2006/table">
            <a:tbl>
              <a:tblPr>
                <a:tableStyleId>{5C22544A-7EE6-4342-B048-85BDC9FD1C3A}</a:tableStyleId>
              </a:tblPr>
              <a:tblGrid>
                <a:gridCol w="820314"/>
                <a:gridCol w="534722"/>
                <a:gridCol w="480291"/>
                <a:gridCol w="8255559"/>
                <a:gridCol w="1567712"/>
              </a:tblGrid>
              <a:tr h="540101">
                <a:tc rowSpan="8">
                  <a:txBody>
                    <a:bodyPr/>
                    <a:lstStyle/>
                    <a:p>
                      <a:pPr algn="ctr" fontAlgn="ctr"/>
                      <a:r>
                        <a:rPr lang="en-US" sz="3100" u="none" strike="noStrike" dirty="0">
                          <a:effectLst/>
                        </a:rPr>
                        <a:t>Public Latrine</a:t>
                      </a:r>
                      <a:endParaRPr lang="en-US" sz="3100" b="1" i="1" u="none" strike="noStrike" dirty="0">
                        <a:solidFill>
                          <a:srgbClr val="000000"/>
                        </a:solidFill>
                        <a:effectLst/>
                        <a:latin typeface="Arial" panose="020B0604020202020204" pitchFamily="34" charset="0"/>
                      </a:endParaRPr>
                    </a:p>
                  </a:txBody>
                  <a:tcPr marL="0" marR="0" marT="0" marB="0" vert="vert270" anchor="ctr"/>
                </a:tc>
                <a:tc gridSpan="4">
                  <a:txBody>
                    <a:bodyPr/>
                    <a:lstStyle/>
                    <a:p>
                      <a:pPr algn="ctr" fontAlgn="ctr"/>
                      <a:r>
                        <a:rPr lang="en-US" sz="1000" u="none" strike="noStrike" dirty="0">
                          <a:effectLst/>
                        </a:rPr>
                        <a:t>Public latrines are an important factor in urban sanitation, especially when private household latrines are unavailable or where populations are mobile and away from home during the day. Public latrines, as with household latrines, can come in a variety of designs, all of which have implications on potential public health impact if not properly used and managed. In [city name], public latrines were reported to have been used by [% of respondents that use public latrines (total survey respondents - # who never use public latrines)] % of survey participants. Public latrines were determined to be a dominant pathway of exposure to fecal contamination for [adults/children] by this study in [number of neighborhoods where public latrines is dominant pathway] neighborhoods.</a:t>
                      </a:r>
                      <a:endParaRPr lang="en-US" sz="1000" b="0" i="0" u="none" strike="noStrike" dirty="0">
                        <a:solidFill>
                          <a:srgbClr val="000000"/>
                        </a:solidFill>
                        <a:effectLst/>
                        <a:latin typeface="Calibri" panose="020F0502020204030204" pitchFamily="34" charset="0"/>
                      </a:endParaRPr>
                    </a:p>
                  </a:txBody>
                  <a:tcPr marL="0" marR="0" marT="0" marB="0" anchor="ctr">
                    <a:solidFill>
                      <a:srgbClr val="6AAEDC"/>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40101">
                <a:tc vMerge="1">
                  <a:txBody>
                    <a:bodyPr/>
                    <a:lstStyle/>
                    <a:p>
                      <a:endParaRPr lang="en-US"/>
                    </a:p>
                  </a:txBody>
                  <a:tcPr/>
                </a:tc>
                <a:tc>
                  <a:txBody>
                    <a:bodyPr/>
                    <a:lstStyle/>
                    <a:p>
                      <a:pPr algn="ctr" fontAlgn="ctr"/>
                      <a:r>
                        <a:rPr lang="en-US" sz="1000" u="none" strike="noStrike" dirty="0">
                          <a:effectLst/>
                        </a:rPr>
                        <a:t>High</a:t>
                      </a:r>
                      <a:endParaRPr lang="en-US" sz="1000" b="0" i="0" u="none" strike="noStrike" dirty="0">
                        <a:solidFill>
                          <a:srgbClr val="000000"/>
                        </a:solidFill>
                        <a:effectLst/>
                        <a:latin typeface="Calibri" panose="020F0502020204030204" pitchFamily="34" charset="0"/>
                      </a:endParaRPr>
                    </a:p>
                  </a:txBody>
                  <a:tcPr marL="0" marR="0" marT="0" marB="0" anchor="ctr">
                    <a:solidFill>
                      <a:srgbClr val="FF0000"/>
                    </a:solidFill>
                  </a:tcPr>
                </a:tc>
                <a:tc>
                  <a:txBody>
                    <a:bodyPr/>
                    <a:lstStyle/>
                    <a:p>
                      <a:pPr algn="ctr" fontAlgn="ctr"/>
                      <a:r>
                        <a:rPr lang="en-US" sz="1000" u="none" strike="noStrike" dirty="0">
                          <a:effectLst/>
                        </a:rPr>
                        <a:t>High</a:t>
                      </a:r>
                      <a:endParaRPr lang="en-US" sz="1000" b="0" i="0" u="none" strike="noStrike" dirty="0">
                        <a:solidFill>
                          <a:srgbClr val="000000"/>
                        </a:solidFill>
                        <a:effectLst/>
                        <a:latin typeface="Calibri" panose="020F0502020204030204" pitchFamily="34" charset="0"/>
                      </a:endParaRPr>
                    </a:p>
                  </a:txBody>
                  <a:tcPr marL="0" marR="0" marT="0" marB="0" anchor="ctr">
                    <a:solidFill>
                      <a:srgbClr val="FF0000"/>
                    </a:solidFill>
                  </a:tcPr>
                </a:tc>
                <a:tc>
                  <a:txBody>
                    <a:bodyPr/>
                    <a:lstStyle/>
                    <a:p>
                      <a:pPr algn="l" fontAlgn="ctr"/>
                      <a:r>
                        <a:rPr lang="en-US" sz="1000" u="none" strike="noStrike" dirty="0">
                          <a:effectLst/>
                        </a:rPr>
                        <a:t>Public latrine surfaces were swabbed and levels of E. coli observed contributed to relatively high ingested dose.  Self-reported behaviors of [adults/children] in [count of neighborhoods with high frequency] neighborhood(s) indicated increased frequency of use of public latrines and potential exposure to fecal contamination via ingestion.</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5">
                        <a:lumMod val="20000"/>
                        <a:lumOff val="80000"/>
                      </a:schemeClr>
                    </a:solidFill>
                  </a:tcPr>
                </a:tc>
                <a:tc>
                  <a:txBody>
                    <a:bodyPr/>
                    <a:lstStyle/>
                    <a:p>
                      <a:pPr algn="l" fontAlgn="ctr"/>
                      <a:r>
                        <a:rPr lang="en-US" sz="1000" u="none" strike="noStrike" dirty="0">
                          <a:effectLst/>
                        </a:rPr>
                        <a:t>if(</a:t>
                      </a:r>
                      <a:r>
                        <a:rPr lang="en-US" sz="1000" u="none" strike="noStrike" dirty="0" err="1">
                          <a:effectLst/>
                        </a:rPr>
                        <a:t>countLowDose</a:t>
                      </a:r>
                      <a:r>
                        <a:rPr lang="en-US" sz="1000" u="none" strike="noStrike" dirty="0">
                          <a:effectLst/>
                        </a:rPr>
                        <a:t>==0 &amp;&amp; </a:t>
                      </a:r>
                      <a:r>
                        <a:rPr lang="en-US" sz="1000" u="none" strike="noStrike" dirty="0" err="1">
                          <a:effectLst/>
                        </a:rPr>
                        <a:t>countLowFreq</a:t>
                      </a:r>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5">
                        <a:lumMod val="20000"/>
                        <a:lumOff val="80000"/>
                      </a:schemeClr>
                    </a:solidFill>
                  </a:tcPr>
                </a:tc>
              </a:tr>
              <a:tr h="540101">
                <a:tc vMerge="1">
                  <a:txBody>
                    <a:bodyPr/>
                    <a:lstStyle/>
                    <a:p>
                      <a:endParaRPr lang="en-US"/>
                    </a:p>
                  </a:txBody>
                  <a:tcPr/>
                </a:tc>
                <a:tc>
                  <a:txBody>
                    <a:bodyPr/>
                    <a:lstStyle/>
                    <a:p>
                      <a:pPr algn="ctr" fontAlgn="ctr"/>
                      <a:r>
                        <a:rPr lang="en-US" sz="1000" u="none" strike="noStrike" dirty="0">
                          <a:effectLst/>
                        </a:rPr>
                        <a:t>High</a:t>
                      </a:r>
                      <a:endParaRPr lang="en-US" sz="1000" b="0" i="0" u="none" strike="noStrike" dirty="0">
                        <a:solidFill>
                          <a:srgbClr val="000000"/>
                        </a:solidFill>
                        <a:effectLst/>
                        <a:latin typeface="Calibri" panose="020F0502020204030204" pitchFamily="34" charset="0"/>
                      </a:endParaRPr>
                    </a:p>
                  </a:txBody>
                  <a:tcPr marL="0" marR="0" marT="0" marB="0" anchor="ctr">
                    <a:solidFill>
                      <a:srgbClr val="FF0000"/>
                    </a:solidFill>
                  </a:tcPr>
                </a:tc>
                <a:tc>
                  <a:txBody>
                    <a:bodyPr/>
                    <a:lstStyle/>
                    <a:p>
                      <a:pPr algn="ctr" fontAlgn="ctr"/>
                      <a:r>
                        <a:rPr lang="en-US" sz="1000" u="none" strike="noStrike" dirty="0">
                          <a:effectLst/>
                        </a:rPr>
                        <a:t>Low</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l" fontAlgn="ctr"/>
                      <a:r>
                        <a:rPr lang="en-US" sz="1000" u="none" strike="noStrike" dirty="0">
                          <a:effectLst/>
                        </a:rPr>
                        <a:t>Public latrine surfaces were swabbed and levels of E. coli observed contributed to relatively high ingested dose.  Self-reported behaviors of [adults/children] in [count of neighborhoods with low frequency] neighborhood(s) indicated low frequency of use of public latrines.</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5">
                        <a:lumMod val="20000"/>
                        <a:lumOff val="80000"/>
                      </a:schemeClr>
                    </a:solidFill>
                  </a:tcPr>
                </a:tc>
                <a:tc>
                  <a:txBody>
                    <a:bodyPr/>
                    <a:lstStyle/>
                    <a:p>
                      <a:pPr algn="l" fontAlgn="ctr"/>
                      <a:r>
                        <a:rPr lang="en-US" sz="1000" u="none" strike="noStrike" dirty="0">
                          <a:effectLst/>
                        </a:rPr>
                        <a:t>if(</a:t>
                      </a:r>
                      <a:r>
                        <a:rPr lang="en-US" sz="1000" u="none" strike="noStrike" dirty="0" err="1">
                          <a:effectLst/>
                        </a:rPr>
                        <a:t>countLowDose</a:t>
                      </a:r>
                      <a:r>
                        <a:rPr lang="en-US" sz="1000" u="none" strike="noStrike" dirty="0">
                          <a:effectLst/>
                        </a:rPr>
                        <a:t>==0 &amp;&amp; </a:t>
                      </a:r>
                      <a:r>
                        <a:rPr lang="en-US" sz="1000" u="none" strike="noStrike" dirty="0" err="1">
                          <a:effectLst/>
                        </a:rPr>
                        <a:t>countHighFreq</a:t>
                      </a:r>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5">
                        <a:lumMod val="20000"/>
                        <a:lumOff val="80000"/>
                      </a:schemeClr>
                    </a:solidFill>
                  </a:tcPr>
                </a:tc>
              </a:tr>
              <a:tr h="540101">
                <a:tc vMerge="1">
                  <a:txBody>
                    <a:bodyPr/>
                    <a:lstStyle/>
                    <a:p>
                      <a:endParaRPr lang="en-US"/>
                    </a:p>
                  </a:txBody>
                  <a:tcPr/>
                </a:tc>
                <a:tc>
                  <a:txBody>
                    <a:bodyPr/>
                    <a:lstStyle/>
                    <a:p>
                      <a:pPr algn="ctr" fontAlgn="ctr"/>
                      <a:r>
                        <a:rPr lang="en-US" sz="1000" u="none" strike="noStrike" dirty="0">
                          <a:effectLst/>
                        </a:rPr>
                        <a:t>High</a:t>
                      </a:r>
                      <a:endParaRPr lang="en-US" sz="1000" b="0" i="0" u="none" strike="noStrike" dirty="0">
                        <a:solidFill>
                          <a:srgbClr val="000000"/>
                        </a:solidFill>
                        <a:effectLst/>
                        <a:latin typeface="Calibri" panose="020F0502020204030204" pitchFamily="34" charset="0"/>
                      </a:endParaRPr>
                    </a:p>
                  </a:txBody>
                  <a:tcPr marL="0" marR="0" marT="0" marB="0" anchor="ctr">
                    <a:solidFill>
                      <a:srgbClr val="FF0000"/>
                    </a:solidFill>
                  </a:tcPr>
                </a:tc>
                <a:tc>
                  <a:txBody>
                    <a:bodyPr/>
                    <a:lstStyle/>
                    <a:p>
                      <a:pPr algn="ctr" fontAlgn="ctr"/>
                      <a:r>
                        <a:rPr lang="en-US" sz="1000" u="none" strike="noStrike" dirty="0">
                          <a:effectLst/>
                        </a:rPr>
                        <a:t>High and Low</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en-US" sz="1000" u="none" strike="noStrike" dirty="0">
                          <a:effectLst/>
                        </a:rPr>
                        <a:t>Public latrine surfaces were swabbed and levels of E. coli observed contributed to relatively high ingested dose.  Self-reported behaviors of [adults/children] in [count of neighborhoods with high frequency] neighborhood(s) indicated increased frequency of use of public latrines and potential exposure to fecal contamination via ingestion, where [adults/children] in [count of neighborhoods with low frequency] neighborhood(s) had low frequency of use of public latrines.</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5">
                        <a:lumMod val="20000"/>
                        <a:lumOff val="80000"/>
                      </a:schemeClr>
                    </a:solidFill>
                  </a:tcPr>
                </a:tc>
                <a:tc>
                  <a:txBody>
                    <a:bodyPr/>
                    <a:lstStyle/>
                    <a:p>
                      <a:pPr algn="l" fontAlgn="ctr"/>
                      <a:r>
                        <a:rPr lang="en-US" sz="1000" u="none" strike="noStrike" dirty="0">
                          <a:effectLst/>
                        </a:rPr>
                        <a:t>if(</a:t>
                      </a:r>
                      <a:r>
                        <a:rPr lang="en-US" sz="1000" u="none" strike="noStrike" dirty="0" err="1">
                          <a:effectLst/>
                        </a:rPr>
                        <a:t>countLowDose</a:t>
                      </a:r>
                      <a:r>
                        <a:rPr lang="en-US" sz="1000" u="none" strike="noStrike" dirty="0">
                          <a:effectLst/>
                        </a:rPr>
                        <a:t>==0 &amp;&amp; </a:t>
                      </a:r>
                      <a:r>
                        <a:rPr lang="en-US" sz="1000" u="none" strike="noStrike" dirty="0" err="1">
                          <a:effectLst/>
                        </a:rPr>
                        <a:t>countLowFreq</a:t>
                      </a:r>
                      <a:r>
                        <a:rPr lang="en-US" sz="1000" u="none" strike="noStrike" dirty="0">
                          <a:effectLst/>
                        </a:rPr>
                        <a:t>&gt;0 &amp;&amp; </a:t>
                      </a:r>
                      <a:r>
                        <a:rPr lang="en-US" sz="1000" u="none" strike="noStrike" dirty="0" err="1">
                          <a:effectLst/>
                        </a:rPr>
                        <a:t>countHighFreq</a:t>
                      </a:r>
                      <a:r>
                        <a:rPr lang="en-US" sz="1000" u="none" strike="noStrike" dirty="0">
                          <a:effectLst/>
                        </a:rPr>
                        <a:t>&gt;0)</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5">
                        <a:lumMod val="20000"/>
                        <a:lumOff val="80000"/>
                      </a:schemeClr>
                    </a:solidFill>
                  </a:tcPr>
                </a:tc>
              </a:tr>
              <a:tr h="540101">
                <a:tc vMerge="1">
                  <a:txBody>
                    <a:bodyPr/>
                    <a:lstStyle/>
                    <a:p>
                      <a:endParaRPr lang="en-US"/>
                    </a:p>
                  </a:txBody>
                  <a:tcPr/>
                </a:tc>
                <a:tc>
                  <a:txBody>
                    <a:bodyPr/>
                    <a:lstStyle/>
                    <a:p>
                      <a:pPr algn="ctr" fontAlgn="ctr"/>
                      <a:r>
                        <a:rPr lang="en-US" sz="1000" u="none" strike="noStrike" dirty="0">
                          <a:effectLst/>
                        </a:rPr>
                        <a:t>Low</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fontAlgn="ctr"/>
                      <a:r>
                        <a:rPr lang="en-US" sz="1000" u="none" strike="noStrike" dirty="0">
                          <a:effectLst/>
                        </a:rPr>
                        <a:t>High</a:t>
                      </a:r>
                      <a:endParaRPr lang="en-US" sz="1000" b="0" i="0" u="none" strike="noStrike" dirty="0">
                        <a:solidFill>
                          <a:srgbClr val="000000"/>
                        </a:solidFill>
                        <a:effectLst/>
                        <a:latin typeface="Calibri" panose="020F0502020204030204" pitchFamily="34" charset="0"/>
                      </a:endParaRPr>
                    </a:p>
                  </a:txBody>
                  <a:tcPr marL="0" marR="0" marT="0" marB="0" anchor="ctr">
                    <a:solidFill>
                      <a:srgbClr val="FF0000"/>
                    </a:solidFill>
                  </a:tcPr>
                </a:tc>
                <a:tc>
                  <a:txBody>
                    <a:bodyPr/>
                    <a:lstStyle/>
                    <a:p>
                      <a:pPr algn="l" fontAlgn="ctr"/>
                      <a:r>
                        <a:rPr lang="en-US" sz="1000" u="none" strike="noStrike" dirty="0">
                          <a:effectLst/>
                        </a:rPr>
                        <a:t>Public latrine surfaces were swabbed and levels of E. coli observed contributed to relatively low ingested dose.  Self-reported behaviors of [adults/children] in [count of neighborhoods with high frequency] neighborhood(s) indicated increased frequency of use of public latrines and potential exposure to fecal contamination via ingestion.</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5">
                        <a:lumMod val="20000"/>
                        <a:lumOff val="80000"/>
                      </a:schemeClr>
                    </a:solidFill>
                  </a:tcPr>
                </a:tc>
                <a:tc>
                  <a:txBody>
                    <a:bodyPr/>
                    <a:lstStyle/>
                    <a:p>
                      <a:pPr algn="l" fontAlgn="ctr"/>
                      <a:r>
                        <a:rPr lang="en-US" sz="1000" u="none" strike="noStrike" dirty="0">
                          <a:effectLst/>
                        </a:rPr>
                        <a:t>if(</a:t>
                      </a:r>
                      <a:r>
                        <a:rPr lang="en-US" sz="1000" u="none" strike="noStrike" dirty="0" err="1">
                          <a:effectLst/>
                        </a:rPr>
                        <a:t>countHighDose</a:t>
                      </a:r>
                      <a:r>
                        <a:rPr lang="en-US" sz="1000" u="none" strike="noStrike" dirty="0">
                          <a:effectLst/>
                        </a:rPr>
                        <a:t>==0 &amp;&amp; </a:t>
                      </a:r>
                      <a:r>
                        <a:rPr lang="en-US" sz="1000" u="none" strike="noStrike" dirty="0" err="1">
                          <a:effectLst/>
                        </a:rPr>
                        <a:t>countLowFreq</a:t>
                      </a:r>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5">
                        <a:lumMod val="20000"/>
                        <a:lumOff val="80000"/>
                      </a:schemeClr>
                    </a:solidFill>
                  </a:tcPr>
                </a:tc>
              </a:tr>
              <a:tr h="570632">
                <a:tc vMerge="1">
                  <a:txBody>
                    <a:bodyPr/>
                    <a:lstStyle/>
                    <a:p>
                      <a:endParaRPr lang="en-US"/>
                    </a:p>
                  </a:txBody>
                  <a:tcPr/>
                </a:tc>
                <a:tc>
                  <a:txBody>
                    <a:bodyPr/>
                    <a:lstStyle/>
                    <a:p>
                      <a:pPr algn="ctr" fontAlgn="ctr"/>
                      <a:r>
                        <a:rPr lang="en-US" sz="1000" u="none" strike="noStrike" dirty="0">
                          <a:effectLst/>
                        </a:rPr>
                        <a:t>High and Low</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dirty="0">
                          <a:effectLst/>
                        </a:rPr>
                        <a:t>High and Low</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en-US" sz="1000" u="none" strike="noStrike" dirty="0">
                          <a:effectLst/>
                        </a:rPr>
                        <a:t> Contamination of public latrines varied across the study neighborhoods in [city name] with [count of neighborhoods with low dose] neighborhoods having relatively low ingested dose and [count of neighborhoods with high dose] having relatively high ingested dose. Reported behaviors of [adults/children]  also varied across neighborhoods, where [adults/children] in [count of neighborhoods with high frequency] neighborhood(s) had high reported frequency of use and [count of neighborhoods with low frequency] neighborhood(s) had low reported frequency of use.</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5">
                        <a:lumMod val="20000"/>
                        <a:lumOff val="80000"/>
                      </a:schemeClr>
                    </a:solidFill>
                  </a:tcPr>
                </a:tc>
                <a:tc>
                  <a:txBody>
                    <a:bodyPr/>
                    <a:lstStyle/>
                    <a:p>
                      <a:pPr algn="l" fontAlgn="ctr"/>
                      <a:r>
                        <a:rPr lang="en-US" sz="1000" u="none" strike="noStrike" dirty="0">
                          <a:effectLst/>
                        </a:rPr>
                        <a:t>if(</a:t>
                      </a:r>
                      <a:r>
                        <a:rPr lang="en-US" sz="1000" u="none" strike="noStrike" dirty="0" err="1">
                          <a:effectLst/>
                        </a:rPr>
                        <a:t>countLowDose</a:t>
                      </a:r>
                      <a:r>
                        <a:rPr lang="en-US" sz="1000" u="none" strike="noStrike" dirty="0">
                          <a:effectLst/>
                        </a:rPr>
                        <a:t>&gt;0 &amp;&amp; </a:t>
                      </a:r>
                      <a:r>
                        <a:rPr lang="en-US" sz="1000" u="none" strike="noStrike" dirty="0" err="1">
                          <a:effectLst/>
                        </a:rPr>
                        <a:t>countHighDose</a:t>
                      </a:r>
                      <a:r>
                        <a:rPr lang="en-US" sz="1000" u="none" strike="noStrike" dirty="0">
                          <a:effectLst/>
                        </a:rPr>
                        <a:t>&gt;0 &amp;&amp; </a:t>
                      </a:r>
                      <a:r>
                        <a:rPr lang="en-US" sz="1000" u="none" strike="noStrike" dirty="0" err="1">
                          <a:effectLst/>
                        </a:rPr>
                        <a:t>countLowFreq</a:t>
                      </a:r>
                      <a:r>
                        <a:rPr lang="en-US" sz="1000" u="none" strike="noStrike" dirty="0">
                          <a:effectLst/>
                        </a:rPr>
                        <a:t>&gt;0 &amp;&amp; </a:t>
                      </a:r>
                      <a:r>
                        <a:rPr lang="en-US" sz="1000" u="none" strike="noStrike" dirty="0" err="1">
                          <a:effectLst/>
                        </a:rPr>
                        <a:t>countHighFreq</a:t>
                      </a:r>
                      <a:r>
                        <a:rPr lang="en-US" sz="1000" u="none" strike="noStrike" dirty="0">
                          <a:effectLst/>
                        </a:rPr>
                        <a:t>&gt;0)</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5">
                        <a:lumMod val="20000"/>
                        <a:lumOff val="80000"/>
                      </a:schemeClr>
                    </a:solidFill>
                  </a:tcPr>
                </a:tc>
              </a:tr>
              <a:tr h="540101">
                <a:tc vMerge="1">
                  <a:txBody>
                    <a:bodyPr/>
                    <a:lstStyle/>
                    <a:p>
                      <a:endParaRPr lang="en-US"/>
                    </a:p>
                  </a:txBody>
                  <a:tcPr/>
                </a:tc>
                <a:tc>
                  <a:txBody>
                    <a:bodyPr/>
                    <a:lstStyle/>
                    <a:p>
                      <a:pPr algn="ctr" fontAlgn="ctr"/>
                      <a:r>
                        <a:rPr lang="en-US" sz="1000" u="none" strike="noStrike" dirty="0">
                          <a:effectLst/>
                        </a:rPr>
                        <a:t>High and Low</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dirty="0">
                          <a:effectLst/>
                        </a:rPr>
                        <a:t>High</a:t>
                      </a:r>
                      <a:endParaRPr lang="en-US" sz="1000" b="0" i="0" u="none" strike="noStrike" dirty="0">
                        <a:solidFill>
                          <a:srgbClr val="000000"/>
                        </a:solidFill>
                        <a:effectLst/>
                        <a:latin typeface="Calibri" panose="020F0502020204030204" pitchFamily="34" charset="0"/>
                      </a:endParaRPr>
                    </a:p>
                  </a:txBody>
                  <a:tcPr marL="0" marR="0" marT="0" marB="0" anchor="ctr">
                    <a:solidFill>
                      <a:srgbClr val="FF0000"/>
                    </a:solidFill>
                  </a:tcPr>
                </a:tc>
                <a:tc>
                  <a:txBody>
                    <a:bodyPr/>
                    <a:lstStyle/>
                    <a:p>
                      <a:pPr algn="l" fontAlgn="ctr"/>
                      <a:r>
                        <a:rPr lang="en-US" sz="1000" u="none" strike="noStrike" dirty="0">
                          <a:effectLst/>
                        </a:rPr>
                        <a:t> Contamination of public latrines varied across the study neighborhoods in [city name] with [count of neighborhoods with low dose] neighborhoods having relatively low ingested dose and [count of neighborhoods with high dose] having relatively high ingested dose. Self-reported behaviors of [adults/children] in [count of neighborhoods with high frequency] neighborhood(s) indicated high frequency of use of public latrines and potential exposure to fecal contamination via ingestion.</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5">
                        <a:lumMod val="20000"/>
                        <a:lumOff val="80000"/>
                      </a:schemeClr>
                    </a:solidFill>
                  </a:tcPr>
                </a:tc>
                <a:tc>
                  <a:txBody>
                    <a:bodyPr/>
                    <a:lstStyle/>
                    <a:p>
                      <a:pPr algn="l" fontAlgn="ctr"/>
                      <a:r>
                        <a:rPr lang="en-US" sz="1000" u="none" strike="noStrike" dirty="0">
                          <a:effectLst/>
                        </a:rPr>
                        <a:t>if(</a:t>
                      </a:r>
                      <a:r>
                        <a:rPr lang="en-US" sz="1000" u="none" strike="noStrike" dirty="0" err="1">
                          <a:effectLst/>
                        </a:rPr>
                        <a:t>countLowDose</a:t>
                      </a:r>
                      <a:r>
                        <a:rPr lang="en-US" sz="1000" u="none" strike="noStrike" dirty="0">
                          <a:effectLst/>
                        </a:rPr>
                        <a:t>&gt;0 &amp;&amp; </a:t>
                      </a:r>
                      <a:r>
                        <a:rPr lang="en-US" sz="1000" u="none" strike="noStrike" dirty="0" err="1">
                          <a:effectLst/>
                        </a:rPr>
                        <a:t>countHighDose</a:t>
                      </a:r>
                      <a:r>
                        <a:rPr lang="en-US" sz="1000" u="none" strike="noStrike" dirty="0">
                          <a:effectLst/>
                        </a:rPr>
                        <a:t>&gt;0 &amp;&amp; </a:t>
                      </a:r>
                      <a:r>
                        <a:rPr lang="en-US" sz="1000" u="none" strike="noStrike" dirty="0" err="1">
                          <a:effectLst/>
                        </a:rPr>
                        <a:t>countLowFreq</a:t>
                      </a:r>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5">
                        <a:lumMod val="20000"/>
                        <a:lumOff val="80000"/>
                      </a:schemeClr>
                    </a:solidFill>
                  </a:tcPr>
                </a:tc>
              </a:tr>
              <a:tr h="540101">
                <a:tc vMerge="1">
                  <a:txBody>
                    <a:bodyPr/>
                    <a:lstStyle/>
                    <a:p>
                      <a:endParaRPr lang="en-US"/>
                    </a:p>
                  </a:txBody>
                  <a:tcPr/>
                </a:tc>
                <a:tc gridSpan="4">
                  <a:txBody>
                    <a:bodyPr/>
                    <a:lstStyle/>
                    <a:p>
                      <a:pPr algn="ctr" fontAlgn="ctr"/>
                      <a:r>
                        <a:rPr lang="en-US" sz="1000" u="none" strike="noStrike" dirty="0">
                          <a:effectLst/>
                        </a:rPr>
                        <a:t> Public latrines can become contaminated due to unhygienic use, contamination from hands that are transferred onto surfaces, improper cleaning and maintenance practices, and from flies transferring fecal matter. Behaviors that can contribute to exposure include use and frequency of use of public latrines, contact with surfaces within the latrine structure, hand hygiene, and from cleaning latrines. </a:t>
                      </a:r>
                      <a:r>
                        <a:rPr lang="en-US" sz="1000" u="none" strike="noStrike" dirty="0" err="1">
                          <a:effectLst/>
                        </a:rPr>
                        <a:t>Handwashing</a:t>
                      </a:r>
                      <a:r>
                        <a:rPr lang="en-US" sz="1000" u="none" strike="noStrike" dirty="0">
                          <a:effectLst/>
                        </a:rPr>
                        <a:t> can be an important measure to reduce hand contamination after latrine use and throughout the study area [% of toilets with </a:t>
                      </a:r>
                      <a:r>
                        <a:rPr lang="en-US" sz="1000" u="none" strike="noStrike" dirty="0" err="1">
                          <a:effectLst/>
                        </a:rPr>
                        <a:t>handwashing</a:t>
                      </a:r>
                      <a:r>
                        <a:rPr lang="en-US" sz="1000" u="none" strike="noStrike" dirty="0">
                          <a:effectLst/>
                        </a:rPr>
                        <a:t> station present ((#</a:t>
                      </a:r>
                      <a:r>
                        <a:rPr lang="en-US" sz="1000" u="none" strike="noStrike" dirty="0" err="1">
                          <a:effectLst/>
                        </a:rPr>
                        <a:t>col_l_toilet_hw</a:t>
                      </a:r>
                      <a:r>
                        <a:rPr lang="en-US" sz="1000" u="none" strike="noStrike" dirty="0">
                          <a:effectLst/>
                        </a:rPr>
                        <a:t>==1/count(</a:t>
                      </a:r>
                      <a:r>
                        <a:rPr lang="en-US" sz="1000" u="none" strike="noStrike" dirty="0" err="1">
                          <a:effectLst/>
                        </a:rPr>
                        <a:t>col_sample_type</a:t>
                      </a:r>
                      <a:r>
                        <a:rPr lang="en-US" sz="1000" u="none" strike="noStrike" dirty="0">
                          <a:effectLst/>
                        </a:rPr>
                        <a:t>==7))*100)] % of public latrines had </a:t>
                      </a:r>
                      <a:r>
                        <a:rPr lang="en-US" sz="1000" u="none" strike="noStrike" dirty="0" err="1">
                          <a:effectLst/>
                        </a:rPr>
                        <a:t>handwashing</a:t>
                      </a:r>
                      <a:r>
                        <a:rPr lang="en-US" sz="1000" u="none" strike="noStrike" dirty="0">
                          <a:effectLst/>
                        </a:rPr>
                        <a:t> stations present. </a:t>
                      </a:r>
                      <a:endParaRPr lang="en-US" sz="1000" b="0" i="0" u="none" strike="noStrike" dirty="0">
                        <a:solidFill>
                          <a:srgbClr val="000000"/>
                        </a:solidFill>
                        <a:effectLst/>
                        <a:latin typeface="Calibri" panose="020F0502020204030204" pitchFamily="34" charset="0"/>
                      </a:endParaRPr>
                    </a:p>
                  </a:txBody>
                  <a:tcPr marL="0" marR="0" marT="0" marB="0" anchor="ctr">
                    <a:solidFill>
                      <a:srgbClr val="6AAEDC"/>
                    </a:solid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7" name="TextBox 6"/>
          <p:cNvSpPr txBox="1"/>
          <p:nvPr/>
        </p:nvSpPr>
        <p:spPr>
          <a:xfrm>
            <a:off x="1028701" y="1385499"/>
            <a:ext cx="495299" cy="276999"/>
          </a:xfrm>
          <a:prstGeom prst="rect">
            <a:avLst/>
          </a:prstGeom>
          <a:noFill/>
          <a:ln w="28575">
            <a:solidFill>
              <a:srgbClr val="A50021"/>
            </a:solidFill>
          </a:ln>
        </p:spPr>
        <p:txBody>
          <a:bodyPr wrap="square" rtlCol="0">
            <a:spAutoFit/>
          </a:bodyPr>
          <a:lstStyle/>
          <a:p>
            <a:pPr algn="ctr"/>
            <a:r>
              <a:rPr lang="en-US" sz="1200" dirty="0" smtClean="0">
                <a:solidFill>
                  <a:srgbClr val="A50021"/>
                </a:solidFill>
              </a:rPr>
              <a:t>Dose</a:t>
            </a:r>
            <a:endParaRPr lang="en-US" sz="1200" dirty="0">
              <a:solidFill>
                <a:srgbClr val="A50021"/>
              </a:solidFill>
            </a:endParaRPr>
          </a:p>
        </p:txBody>
      </p:sp>
      <p:sp>
        <p:nvSpPr>
          <p:cNvPr id="8" name="TextBox 7"/>
          <p:cNvSpPr txBox="1"/>
          <p:nvPr/>
        </p:nvSpPr>
        <p:spPr>
          <a:xfrm>
            <a:off x="1524000" y="1385498"/>
            <a:ext cx="495299" cy="276999"/>
          </a:xfrm>
          <a:prstGeom prst="rect">
            <a:avLst/>
          </a:prstGeom>
          <a:noFill/>
          <a:ln w="28575">
            <a:solidFill>
              <a:srgbClr val="A50021"/>
            </a:solidFill>
          </a:ln>
        </p:spPr>
        <p:txBody>
          <a:bodyPr wrap="square" rtlCol="0">
            <a:spAutoFit/>
          </a:bodyPr>
          <a:lstStyle/>
          <a:p>
            <a:pPr algn="ctr"/>
            <a:r>
              <a:rPr lang="en-US" sz="1200" dirty="0" err="1" smtClean="0">
                <a:solidFill>
                  <a:srgbClr val="A50021"/>
                </a:solidFill>
              </a:rPr>
              <a:t>Freq</a:t>
            </a:r>
            <a:endParaRPr lang="en-US" sz="1200" dirty="0">
              <a:solidFill>
                <a:srgbClr val="A50021"/>
              </a:solidFill>
            </a:endParaRPr>
          </a:p>
        </p:txBody>
      </p:sp>
      <p:sp>
        <p:nvSpPr>
          <p:cNvPr id="9" name="TextBox 8"/>
          <p:cNvSpPr txBox="1"/>
          <p:nvPr/>
        </p:nvSpPr>
        <p:spPr>
          <a:xfrm>
            <a:off x="266700" y="1756974"/>
            <a:ext cx="762001" cy="461665"/>
          </a:xfrm>
          <a:prstGeom prst="rect">
            <a:avLst/>
          </a:prstGeom>
          <a:noFill/>
          <a:ln w="28575">
            <a:solidFill>
              <a:srgbClr val="A50021"/>
            </a:solidFill>
          </a:ln>
        </p:spPr>
        <p:txBody>
          <a:bodyPr wrap="square" rtlCol="0">
            <a:spAutoFit/>
          </a:bodyPr>
          <a:lstStyle/>
          <a:p>
            <a:pPr algn="ctr"/>
            <a:r>
              <a:rPr lang="en-US" sz="1200" dirty="0" smtClean="0">
                <a:solidFill>
                  <a:srgbClr val="A50021"/>
                </a:solidFill>
              </a:rPr>
              <a:t>Canned Text</a:t>
            </a:r>
            <a:endParaRPr lang="en-US" sz="1200" dirty="0">
              <a:solidFill>
                <a:srgbClr val="A50021"/>
              </a:solidFill>
            </a:endParaRPr>
          </a:p>
        </p:txBody>
      </p:sp>
      <p:sp>
        <p:nvSpPr>
          <p:cNvPr id="10" name="TextBox 9"/>
          <p:cNvSpPr txBox="1"/>
          <p:nvPr/>
        </p:nvSpPr>
        <p:spPr>
          <a:xfrm>
            <a:off x="266699" y="5871774"/>
            <a:ext cx="762001" cy="461665"/>
          </a:xfrm>
          <a:prstGeom prst="rect">
            <a:avLst/>
          </a:prstGeom>
          <a:noFill/>
          <a:ln w="28575">
            <a:solidFill>
              <a:srgbClr val="A50021"/>
            </a:solidFill>
          </a:ln>
        </p:spPr>
        <p:txBody>
          <a:bodyPr wrap="square" rtlCol="0">
            <a:spAutoFit/>
          </a:bodyPr>
          <a:lstStyle/>
          <a:p>
            <a:pPr algn="ctr"/>
            <a:r>
              <a:rPr lang="en-US" sz="1200" dirty="0" smtClean="0">
                <a:solidFill>
                  <a:srgbClr val="A50021"/>
                </a:solidFill>
              </a:rPr>
              <a:t>Canned Text</a:t>
            </a:r>
            <a:endParaRPr lang="en-US" sz="1200" dirty="0">
              <a:solidFill>
                <a:srgbClr val="A50021"/>
              </a:solidFill>
            </a:endParaRPr>
          </a:p>
        </p:txBody>
      </p:sp>
      <p:sp>
        <p:nvSpPr>
          <p:cNvPr id="11" name="TextBox 10"/>
          <p:cNvSpPr txBox="1"/>
          <p:nvPr/>
        </p:nvSpPr>
        <p:spPr>
          <a:xfrm rot="16200000">
            <a:off x="-385079" y="3894911"/>
            <a:ext cx="2550556" cy="276999"/>
          </a:xfrm>
          <a:prstGeom prst="rect">
            <a:avLst/>
          </a:prstGeom>
          <a:noFill/>
          <a:ln w="28575">
            <a:solidFill>
              <a:srgbClr val="A50021"/>
            </a:solidFill>
          </a:ln>
        </p:spPr>
        <p:txBody>
          <a:bodyPr wrap="square" rtlCol="0">
            <a:spAutoFit/>
          </a:bodyPr>
          <a:lstStyle/>
          <a:p>
            <a:pPr algn="ctr"/>
            <a:r>
              <a:rPr lang="en-US" sz="1200" dirty="0" smtClean="0">
                <a:solidFill>
                  <a:srgbClr val="A50021"/>
                </a:solidFill>
              </a:rPr>
              <a:t>Automated based on classification</a:t>
            </a:r>
            <a:endParaRPr lang="en-US" sz="1200" dirty="0">
              <a:solidFill>
                <a:srgbClr val="A50021"/>
              </a:solidFill>
            </a:endParaRPr>
          </a:p>
        </p:txBody>
      </p:sp>
    </p:spTree>
    <p:extLst>
      <p:ext uri="{BB962C8B-B14F-4D97-AF65-F5344CB8AC3E}">
        <p14:creationId xmlns:p14="http://schemas.microsoft.com/office/powerpoint/2010/main" val="327647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3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0975" y="-120650"/>
            <a:ext cx="10515600" cy="873126"/>
          </a:xfrm>
        </p:spPr>
        <p:txBody>
          <a:bodyPr>
            <a:normAutofit/>
          </a:bodyPr>
          <a:lstStyle/>
          <a:p>
            <a:r>
              <a:rPr lang="en-US" dirty="0" smtClean="0">
                <a:latin typeface="Rockwell" panose="02060603020205020403" pitchFamily="18" charset="0"/>
              </a:rPr>
              <a:t>Discussion: Cambodia Example</a:t>
            </a:r>
            <a:endParaRPr lang="en-US" dirty="0">
              <a:latin typeface="Rockwell" panose="02060603020205020403" pitchFamily="18" charset="0"/>
            </a:endParaRPr>
          </a:p>
        </p:txBody>
      </p:sp>
      <p:sp>
        <p:nvSpPr>
          <p:cNvPr id="3" name="Content Placeholder 2"/>
          <p:cNvSpPr>
            <a:spLocks noGrp="1"/>
          </p:cNvSpPr>
          <p:nvPr>
            <p:ph idx="1"/>
          </p:nvPr>
        </p:nvSpPr>
        <p:spPr>
          <a:xfrm>
            <a:off x="180975" y="531514"/>
            <a:ext cx="10515600" cy="831850"/>
          </a:xfrm>
        </p:spPr>
        <p:txBody>
          <a:bodyPr>
            <a:normAutofit fontScale="55000" lnSpcReduction="20000"/>
          </a:bodyPr>
          <a:lstStyle/>
          <a:p>
            <a:r>
              <a:rPr lang="en-US" dirty="0" smtClean="0">
                <a:solidFill>
                  <a:schemeClr val="tx1">
                    <a:lumMod val="65000"/>
                    <a:lumOff val="35000"/>
                  </a:schemeClr>
                </a:solidFill>
              </a:rPr>
              <a:t>3 most common dominant pathways: Produce, Municipal Water, Flood Water</a:t>
            </a:r>
          </a:p>
          <a:p>
            <a:r>
              <a:rPr lang="en-US" dirty="0" smtClean="0">
                <a:solidFill>
                  <a:schemeClr val="tx1">
                    <a:lumMod val="65000"/>
                    <a:lumOff val="35000"/>
                  </a:schemeClr>
                </a:solidFill>
              </a:rPr>
              <a:t>Selected Age Group: Adults</a:t>
            </a:r>
          </a:p>
          <a:p>
            <a:r>
              <a:rPr lang="en-US" dirty="0" smtClean="0">
                <a:solidFill>
                  <a:schemeClr val="tx1">
                    <a:lumMod val="65000"/>
                    <a:lumOff val="35000"/>
                  </a:schemeClr>
                </a:solidFill>
              </a:rPr>
              <a:t>Focusing on Well Water: All neighborhoods are </a:t>
            </a:r>
            <a:r>
              <a:rPr lang="en-US" dirty="0">
                <a:solidFill>
                  <a:srgbClr val="A50021"/>
                </a:solidFill>
              </a:rPr>
              <a:t>h</a:t>
            </a:r>
            <a:r>
              <a:rPr lang="en-US" dirty="0" smtClean="0">
                <a:solidFill>
                  <a:srgbClr val="A50021"/>
                </a:solidFill>
              </a:rPr>
              <a:t>igh </a:t>
            </a:r>
            <a:r>
              <a:rPr lang="en-US" dirty="0">
                <a:solidFill>
                  <a:srgbClr val="A50021"/>
                </a:solidFill>
              </a:rPr>
              <a:t>d</a:t>
            </a:r>
            <a:r>
              <a:rPr lang="en-US" dirty="0" smtClean="0">
                <a:solidFill>
                  <a:srgbClr val="A50021"/>
                </a:solidFill>
              </a:rPr>
              <a:t>ose, mix of high and low frequency</a:t>
            </a:r>
            <a:endParaRPr lang="en-US" dirty="0">
              <a:solidFill>
                <a:srgbClr val="A50021"/>
              </a:solidFill>
            </a:endParaRPr>
          </a:p>
        </p:txBody>
      </p:sp>
      <p:sp>
        <p:nvSpPr>
          <p:cNvPr id="14" name="TextBox 13"/>
          <p:cNvSpPr txBox="1"/>
          <p:nvPr/>
        </p:nvSpPr>
        <p:spPr>
          <a:xfrm>
            <a:off x="10029826" y="69849"/>
            <a:ext cx="2028826" cy="923330"/>
          </a:xfrm>
          <a:prstGeom prst="rect">
            <a:avLst/>
          </a:prstGeom>
          <a:noFill/>
          <a:ln w="28575">
            <a:solidFill>
              <a:srgbClr val="A50021"/>
            </a:solidFill>
          </a:ln>
        </p:spPr>
        <p:txBody>
          <a:bodyPr wrap="square" rtlCol="0">
            <a:spAutoFit/>
          </a:bodyPr>
          <a:lstStyle/>
          <a:p>
            <a:pPr algn="ctr"/>
            <a:r>
              <a:rPr lang="en-US" dirty="0">
                <a:solidFill>
                  <a:srgbClr val="A50021"/>
                </a:solidFill>
              </a:rPr>
              <a:t>Top 3 Dominant Pathways – Dose and Frequency</a:t>
            </a:r>
          </a:p>
        </p:txBody>
      </p:sp>
      <p:graphicFrame>
        <p:nvGraphicFramePr>
          <p:cNvPr id="4" name="Table 3"/>
          <p:cNvGraphicFramePr>
            <a:graphicFrameLocks noGrp="1"/>
          </p:cNvGraphicFramePr>
          <p:nvPr>
            <p:extLst>
              <p:ext uri="{D42A27DB-BD31-4B8C-83A1-F6EECF244321}">
                <p14:modId xmlns:p14="http://schemas.microsoft.com/office/powerpoint/2010/main" val="1686190389"/>
              </p:ext>
            </p:extLst>
          </p:nvPr>
        </p:nvGraphicFramePr>
        <p:xfrm>
          <a:off x="276225" y="1673225"/>
          <a:ext cx="11668126" cy="4612206"/>
        </p:xfrm>
        <a:graphic>
          <a:graphicData uri="http://schemas.openxmlformats.org/drawingml/2006/table">
            <a:tbl>
              <a:tblPr>
                <a:tableStyleId>{5C22544A-7EE6-4342-B048-85BDC9FD1C3A}</a:tableStyleId>
              </a:tblPr>
              <a:tblGrid>
                <a:gridCol w="820985"/>
                <a:gridCol w="535159"/>
                <a:gridCol w="529807"/>
                <a:gridCol w="8213180"/>
                <a:gridCol w="1568995"/>
              </a:tblGrid>
              <a:tr h="540101">
                <a:tc rowSpan="8">
                  <a:txBody>
                    <a:bodyPr/>
                    <a:lstStyle/>
                    <a:p>
                      <a:pPr marL="0" algn="ctr" defTabSz="914400" rtl="0" eaLnBrk="1" fontAlgn="ctr" latinLnBrk="0" hangingPunct="1"/>
                      <a:r>
                        <a:rPr lang="en-US" sz="3100" u="none" strike="noStrike" kern="1200" dirty="0">
                          <a:solidFill>
                            <a:schemeClr val="dk1"/>
                          </a:solidFill>
                          <a:effectLst/>
                          <a:latin typeface="+mn-lt"/>
                          <a:ea typeface="+mn-ea"/>
                          <a:cs typeface="+mn-cs"/>
                        </a:rPr>
                        <a:t>Municipal Water</a:t>
                      </a:r>
                    </a:p>
                  </a:txBody>
                  <a:tcPr marL="0" marR="0" marT="0" marB="0" vert="vert270" anchor="ctr"/>
                </a:tc>
                <a:tc gridSpan="4">
                  <a:txBody>
                    <a:bodyPr/>
                    <a:lstStyle/>
                    <a:p>
                      <a:pPr algn="ctr" fontAlgn="ctr"/>
                      <a:r>
                        <a:rPr lang="en-US" sz="1000" u="none" strike="noStrike" dirty="0">
                          <a:effectLst/>
                        </a:rPr>
                        <a:t>Municipal drinking water is an important source of drinking water and water for other household needs in many places around the world, and the type of source and availability can vary dramatically from city-to-city or neighborhood-to-neighborhood. Drinking water quality can vary depending on how the water is sourced, if it is used directly from the source, or if it is stored in a container, and these have important implications for the risk of exposure to fecal contamination. In [city name], municipal drinking water came from [list drinking water sources (</a:t>
                      </a:r>
                      <a:r>
                        <a:rPr lang="en-US" sz="1000" u="none" strike="noStrike" dirty="0" err="1">
                          <a:effectLst/>
                        </a:rPr>
                        <a:t>col_dw_type</a:t>
                      </a:r>
                      <a:r>
                        <a:rPr lang="en-US" sz="1000" u="none" strike="noStrike" dirty="0">
                          <a:effectLst/>
                        </a:rPr>
                        <a:t> 1, 2, 3, 4, 5, 88)]. From the drinking water samples in [city name], [% of drinking water samples that are stored] % of the samples were stored and of those [% of drinking water samples stored in a covered container] % were in covered containers. Municipal drinking water is a dominant pathway of exposure for [adults/children] in [number of neighborhoods where drinking water is dominant pathway] neighborhoods.</a:t>
                      </a:r>
                      <a:endParaRPr lang="en-US" sz="1000" b="0" i="0" u="none" strike="noStrike" dirty="0">
                        <a:solidFill>
                          <a:srgbClr val="000000"/>
                        </a:solidFill>
                        <a:effectLst/>
                        <a:latin typeface="Calibri" panose="020F0502020204030204" pitchFamily="34" charset="0"/>
                      </a:endParaRPr>
                    </a:p>
                  </a:txBody>
                  <a:tcPr marL="0" marR="0" marT="0" marB="0" anchor="ctr">
                    <a:solidFill>
                      <a:srgbClr val="6AAEDC"/>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40101">
                <a:tc vMerge="1">
                  <a:txBody>
                    <a:bodyPr/>
                    <a:lstStyle/>
                    <a:p>
                      <a:endParaRPr lang="en-US"/>
                    </a:p>
                  </a:txBody>
                  <a:tcPr/>
                </a:tc>
                <a:tc>
                  <a:txBody>
                    <a:bodyPr/>
                    <a:lstStyle/>
                    <a:p>
                      <a:pPr algn="ctr" fontAlgn="ctr"/>
                      <a:r>
                        <a:rPr lang="en-US" sz="1000" u="none" strike="noStrike" dirty="0">
                          <a:effectLst/>
                        </a:rPr>
                        <a:t>High</a:t>
                      </a:r>
                      <a:endParaRPr lang="en-US" sz="1000" b="0" i="0" u="none" strike="noStrike" dirty="0">
                        <a:solidFill>
                          <a:srgbClr val="000000"/>
                        </a:solidFill>
                        <a:effectLst/>
                        <a:latin typeface="Calibri" panose="020F0502020204030204" pitchFamily="34" charset="0"/>
                      </a:endParaRPr>
                    </a:p>
                  </a:txBody>
                  <a:tcPr marL="0" marR="0" marT="0" marB="0" anchor="ctr">
                    <a:solidFill>
                      <a:srgbClr val="FF0000"/>
                    </a:solidFill>
                  </a:tcPr>
                </a:tc>
                <a:tc>
                  <a:txBody>
                    <a:bodyPr/>
                    <a:lstStyle/>
                    <a:p>
                      <a:pPr algn="ctr" fontAlgn="ctr"/>
                      <a:r>
                        <a:rPr lang="en-US" sz="1000" u="none" strike="noStrike" dirty="0">
                          <a:effectLst/>
                        </a:rPr>
                        <a:t>High</a:t>
                      </a:r>
                      <a:endParaRPr lang="en-US" sz="1000" b="0" i="0" u="none" strike="noStrike" dirty="0">
                        <a:solidFill>
                          <a:srgbClr val="000000"/>
                        </a:solidFill>
                        <a:effectLst/>
                        <a:latin typeface="Calibri" panose="020F0502020204030204" pitchFamily="34" charset="0"/>
                      </a:endParaRPr>
                    </a:p>
                  </a:txBody>
                  <a:tcPr marL="0" marR="0" marT="0" marB="0" anchor="ctr">
                    <a:solidFill>
                      <a:srgbClr val="FF0000"/>
                    </a:solidFill>
                  </a:tcPr>
                </a:tc>
                <a:tc>
                  <a:txBody>
                    <a:bodyPr/>
                    <a:lstStyle/>
                    <a:p>
                      <a:pPr algn="l" fontAlgn="ctr"/>
                      <a:r>
                        <a:rPr lang="en-US" sz="1000" u="none" strike="noStrike" dirty="0">
                          <a:effectLst/>
                        </a:rPr>
                        <a:t>Municipal drinking water was found to be relatively highly contaminated and the reported behavior of [adults/children] in [count of neighborhoods with high frequency] neighborhood(s) showed a high frequency of ingestion.</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l" fontAlgn="ctr"/>
                      <a:r>
                        <a:rPr lang="en-US" sz="1000" u="none" strike="noStrike">
                          <a:effectLst/>
                        </a:rPr>
                        <a:t>if(countLowDose==0 &amp;&amp; countLowFreq==0)</a:t>
                      </a:r>
                      <a:endParaRPr lang="en-US" sz="1000" b="0" i="0" u="none" strike="noStrike">
                        <a:solidFill>
                          <a:srgbClr val="000000"/>
                        </a:solidFill>
                        <a:effectLst/>
                        <a:latin typeface="Calibri" panose="020F0502020204030204" pitchFamily="34" charset="0"/>
                      </a:endParaRPr>
                    </a:p>
                  </a:txBody>
                  <a:tcPr marL="0" marR="0" marT="0" marB="0" anchor="ctr">
                    <a:solidFill>
                      <a:schemeClr val="accent1">
                        <a:lumMod val="20000"/>
                        <a:lumOff val="80000"/>
                      </a:schemeClr>
                    </a:solidFill>
                  </a:tcPr>
                </a:tc>
              </a:tr>
              <a:tr h="540101">
                <a:tc vMerge="1">
                  <a:txBody>
                    <a:bodyPr/>
                    <a:lstStyle/>
                    <a:p>
                      <a:endParaRPr lang="en-US"/>
                    </a:p>
                  </a:txBody>
                  <a:tcPr/>
                </a:tc>
                <a:tc>
                  <a:txBody>
                    <a:bodyPr/>
                    <a:lstStyle/>
                    <a:p>
                      <a:pPr algn="ctr" fontAlgn="ctr"/>
                      <a:r>
                        <a:rPr lang="en-US" sz="1000" u="none" strike="noStrike" dirty="0">
                          <a:effectLst/>
                        </a:rPr>
                        <a:t>High</a:t>
                      </a:r>
                      <a:endParaRPr lang="en-US" sz="1000" b="0" i="0" u="none" strike="noStrike" dirty="0">
                        <a:solidFill>
                          <a:srgbClr val="000000"/>
                        </a:solidFill>
                        <a:effectLst/>
                        <a:latin typeface="Calibri" panose="020F0502020204030204" pitchFamily="34" charset="0"/>
                      </a:endParaRPr>
                    </a:p>
                  </a:txBody>
                  <a:tcPr marL="0" marR="0" marT="0" marB="0" anchor="ctr">
                    <a:solidFill>
                      <a:srgbClr val="FF0000"/>
                    </a:solidFill>
                  </a:tcPr>
                </a:tc>
                <a:tc>
                  <a:txBody>
                    <a:bodyPr/>
                    <a:lstStyle/>
                    <a:p>
                      <a:pPr algn="ctr" fontAlgn="ctr"/>
                      <a:r>
                        <a:rPr lang="en-US" sz="1000" u="none" strike="noStrike" dirty="0">
                          <a:effectLst/>
                        </a:rPr>
                        <a:t>Low</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l" fontAlgn="ctr"/>
                      <a:r>
                        <a:rPr lang="en-US" sz="1000" u="none" strike="noStrike" dirty="0">
                          <a:effectLst/>
                        </a:rPr>
                        <a:t>Municipal drinking water was found to be relatively highly contaminated while the reported behavior of [adults/children] in [count of neighborhoods with low frequency] neighborhood(s) showed a low frequency of ingestion.</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l" fontAlgn="ctr"/>
                      <a:r>
                        <a:rPr lang="en-US" sz="1000" u="none" strike="noStrike">
                          <a:effectLst/>
                        </a:rPr>
                        <a:t>if(countLowDose==0 &amp;&amp; countHighFreq==0)</a:t>
                      </a:r>
                      <a:endParaRPr lang="en-US" sz="1000" b="0" i="0" u="none" strike="noStrike">
                        <a:solidFill>
                          <a:srgbClr val="000000"/>
                        </a:solidFill>
                        <a:effectLst/>
                        <a:latin typeface="Calibri" panose="020F0502020204030204" pitchFamily="34" charset="0"/>
                      </a:endParaRPr>
                    </a:p>
                  </a:txBody>
                  <a:tcPr marL="0" marR="0" marT="0" marB="0" anchor="ctr">
                    <a:solidFill>
                      <a:schemeClr val="accent1">
                        <a:lumMod val="20000"/>
                        <a:lumOff val="80000"/>
                      </a:schemeClr>
                    </a:solidFill>
                  </a:tcPr>
                </a:tc>
              </a:tr>
              <a:tr h="540101">
                <a:tc vMerge="1">
                  <a:txBody>
                    <a:bodyPr/>
                    <a:lstStyle/>
                    <a:p>
                      <a:endParaRPr lang="en-US"/>
                    </a:p>
                  </a:txBody>
                  <a:tcPr/>
                </a:tc>
                <a:tc>
                  <a:txBody>
                    <a:bodyPr/>
                    <a:lstStyle/>
                    <a:p>
                      <a:pPr algn="ctr" fontAlgn="ctr"/>
                      <a:r>
                        <a:rPr lang="en-US" sz="1000" u="none" strike="noStrike" dirty="0">
                          <a:effectLst/>
                        </a:rPr>
                        <a:t>High</a:t>
                      </a:r>
                      <a:endParaRPr lang="en-US" sz="1000" b="0" i="0" u="none" strike="noStrike" dirty="0">
                        <a:solidFill>
                          <a:srgbClr val="000000"/>
                        </a:solidFill>
                        <a:effectLst/>
                        <a:latin typeface="Calibri" panose="020F0502020204030204" pitchFamily="34" charset="0"/>
                      </a:endParaRPr>
                    </a:p>
                  </a:txBody>
                  <a:tcPr marL="0" marR="0" marT="0" marB="0" anchor="ctr">
                    <a:solidFill>
                      <a:srgbClr val="FF0000"/>
                    </a:solidFill>
                  </a:tcPr>
                </a:tc>
                <a:tc>
                  <a:txBody>
                    <a:bodyPr/>
                    <a:lstStyle/>
                    <a:p>
                      <a:pPr algn="ctr" fontAlgn="ctr"/>
                      <a:r>
                        <a:rPr lang="en-US" sz="1000" u="none" strike="noStrike" dirty="0">
                          <a:effectLst/>
                        </a:rPr>
                        <a:t>High and Low</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en-US" sz="1000" u="none" strike="noStrike" dirty="0">
                          <a:effectLst/>
                        </a:rPr>
                        <a:t>Municipal drinking water was found to be relatively highly contaminated and the reported behavior of [adults/children] in [count of neighborhoods with high frequency] neighborhood(s) showed a high frequency of ingestion, while in [count of neighborhoods with low frequency] neighborhood(s) there was a low frequency of ingestion.</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l" fontAlgn="ctr"/>
                      <a:r>
                        <a:rPr lang="en-US" sz="1000" u="none" strike="noStrike">
                          <a:effectLst/>
                        </a:rPr>
                        <a:t>if(countLowDose==0 &amp;&amp; countLowFreq&gt;0 &amp;&amp; countHighFreq&gt;0)</a:t>
                      </a:r>
                      <a:endParaRPr lang="en-US" sz="1000" b="0" i="0" u="none" strike="noStrike">
                        <a:solidFill>
                          <a:srgbClr val="000000"/>
                        </a:solidFill>
                        <a:effectLst/>
                        <a:latin typeface="Calibri" panose="020F0502020204030204" pitchFamily="34" charset="0"/>
                      </a:endParaRPr>
                    </a:p>
                  </a:txBody>
                  <a:tcPr marL="0" marR="0" marT="0" marB="0" anchor="ctr">
                    <a:solidFill>
                      <a:schemeClr val="accent1">
                        <a:lumMod val="20000"/>
                        <a:lumOff val="80000"/>
                      </a:schemeClr>
                    </a:solidFill>
                  </a:tcPr>
                </a:tc>
              </a:tr>
              <a:tr h="540101">
                <a:tc vMerge="1">
                  <a:txBody>
                    <a:bodyPr/>
                    <a:lstStyle/>
                    <a:p>
                      <a:endParaRPr lang="en-US"/>
                    </a:p>
                  </a:txBody>
                  <a:tcPr/>
                </a:tc>
                <a:tc>
                  <a:txBody>
                    <a:bodyPr/>
                    <a:lstStyle/>
                    <a:p>
                      <a:pPr algn="ctr" fontAlgn="ctr"/>
                      <a:r>
                        <a:rPr lang="en-US" sz="1000" u="none" strike="noStrike" dirty="0">
                          <a:effectLst/>
                        </a:rPr>
                        <a:t>Low</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6">
                        <a:lumMod val="40000"/>
                        <a:lumOff val="60000"/>
                      </a:schemeClr>
                    </a:solidFill>
                  </a:tcPr>
                </a:tc>
                <a:tc>
                  <a:txBody>
                    <a:bodyPr/>
                    <a:lstStyle/>
                    <a:p>
                      <a:pPr algn="ctr" fontAlgn="ctr"/>
                      <a:r>
                        <a:rPr lang="en-US" sz="1000" u="none" strike="noStrike" dirty="0">
                          <a:effectLst/>
                        </a:rPr>
                        <a:t>High</a:t>
                      </a:r>
                      <a:endParaRPr lang="en-US" sz="1000" b="0" i="0" u="none" strike="noStrike" dirty="0">
                        <a:solidFill>
                          <a:srgbClr val="000000"/>
                        </a:solidFill>
                        <a:effectLst/>
                        <a:latin typeface="Calibri" panose="020F0502020204030204" pitchFamily="34" charset="0"/>
                      </a:endParaRPr>
                    </a:p>
                  </a:txBody>
                  <a:tcPr marL="0" marR="0" marT="0" marB="0" anchor="ctr">
                    <a:solidFill>
                      <a:srgbClr val="FF0000"/>
                    </a:solidFill>
                  </a:tcPr>
                </a:tc>
                <a:tc>
                  <a:txBody>
                    <a:bodyPr/>
                    <a:lstStyle/>
                    <a:p>
                      <a:pPr algn="l" fontAlgn="ctr"/>
                      <a:r>
                        <a:rPr lang="en-US" sz="1000" u="none" strike="noStrike" dirty="0">
                          <a:effectLst/>
                        </a:rPr>
                        <a:t>Municipal drinking water had relatively low contamination but the reported behavior of [adults/children] in [count of neighborhoods with high frequency] neighborhood(s) showed a high frequency of ingestion.</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l" fontAlgn="ctr"/>
                      <a:r>
                        <a:rPr lang="en-US" sz="1000" u="none" strike="noStrike">
                          <a:effectLst/>
                        </a:rPr>
                        <a:t>if(countHighDose==0 &amp;&amp; countLowFreq==0)</a:t>
                      </a:r>
                      <a:endParaRPr lang="en-US" sz="1000" b="0" i="0" u="none" strike="noStrike">
                        <a:solidFill>
                          <a:srgbClr val="000000"/>
                        </a:solidFill>
                        <a:effectLst/>
                        <a:latin typeface="Calibri" panose="020F0502020204030204" pitchFamily="34" charset="0"/>
                      </a:endParaRPr>
                    </a:p>
                  </a:txBody>
                  <a:tcPr marL="0" marR="0" marT="0" marB="0" anchor="ctr">
                    <a:solidFill>
                      <a:schemeClr val="accent1">
                        <a:lumMod val="20000"/>
                        <a:lumOff val="80000"/>
                      </a:schemeClr>
                    </a:solidFill>
                  </a:tcPr>
                </a:tc>
              </a:tr>
              <a:tr h="570632">
                <a:tc vMerge="1">
                  <a:txBody>
                    <a:bodyPr/>
                    <a:lstStyle/>
                    <a:p>
                      <a:endParaRPr lang="en-US"/>
                    </a:p>
                  </a:txBody>
                  <a:tcPr/>
                </a:tc>
                <a:tc>
                  <a:txBody>
                    <a:bodyPr/>
                    <a:lstStyle/>
                    <a:p>
                      <a:pPr algn="ctr" fontAlgn="ctr"/>
                      <a:r>
                        <a:rPr lang="en-US" sz="1000" u="none" strike="noStrike" dirty="0">
                          <a:effectLst/>
                        </a:rPr>
                        <a:t>High and Low</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dirty="0">
                          <a:effectLst/>
                        </a:rPr>
                        <a:t>High and Low</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en-US" sz="1000" u="none" strike="noStrike" dirty="0">
                          <a:effectLst/>
                        </a:rPr>
                        <a:t> Contamination of municipal water varied across the study neighborhoods in [city name] with [count of neighborhoods with low dose] neighborhoods having relatively low contamination and [count of neighborhoods with high dose] having high contamination. Reported behaviors of [adults/children]  also varied across neighborhoods, where [adults/children] in [count of neighborhoods with high frequency] neighborhood(s) had high reported frequency of ingestion and [count of neighborhoods with low frequency] neighborhood(s) had low reported frequency of ingestion.</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l" fontAlgn="ctr"/>
                      <a:r>
                        <a:rPr lang="en-US" sz="1000" u="none" strike="noStrike" dirty="0">
                          <a:effectLst/>
                        </a:rPr>
                        <a:t>if(</a:t>
                      </a:r>
                      <a:r>
                        <a:rPr lang="en-US" sz="1000" u="none" strike="noStrike" dirty="0" err="1">
                          <a:effectLst/>
                        </a:rPr>
                        <a:t>countLowDose</a:t>
                      </a:r>
                      <a:r>
                        <a:rPr lang="en-US" sz="1000" u="none" strike="noStrike" dirty="0">
                          <a:effectLst/>
                        </a:rPr>
                        <a:t>&gt;0 &amp;&amp; </a:t>
                      </a:r>
                      <a:r>
                        <a:rPr lang="en-US" sz="1000" u="none" strike="noStrike" dirty="0" err="1">
                          <a:effectLst/>
                        </a:rPr>
                        <a:t>countHighDose</a:t>
                      </a:r>
                      <a:r>
                        <a:rPr lang="en-US" sz="1000" u="none" strike="noStrike" dirty="0">
                          <a:effectLst/>
                        </a:rPr>
                        <a:t>&gt;0 &amp;&amp; </a:t>
                      </a:r>
                      <a:r>
                        <a:rPr lang="en-US" sz="1000" u="none" strike="noStrike" dirty="0" err="1">
                          <a:effectLst/>
                        </a:rPr>
                        <a:t>countLowFreq</a:t>
                      </a:r>
                      <a:r>
                        <a:rPr lang="en-US" sz="1000" u="none" strike="noStrike" dirty="0">
                          <a:effectLst/>
                        </a:rPr>
                        <a:t>&gt;0 &amp;&amp; </a:t>
                      </a:r>
                      <a:r>
                        <a:rPr lang="en-US" sz="1000" u="none" strike="noStrike" dirty="0" err="1">
                          <a:effectLst/>
                        </a:rPr>
                        <a:t>countHighFreq</a:t>
                      </a:r>
                      <a:r>
                        <a:rPr lang="en-US" sz="1000" u="none" strike="noStrike" dirty="0">
                          <a:effectLst/>
                        </a:rPr>
                        <a:t>&gt;0)</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1">
                        <a:lumMod val="20000"/>
                        <a:lumOff val="80000"/>
                      </a:schemeClr>
                    </a:solidFill>
                  </a:tcPr>
                </a:tc>
              </a:tr>
              <a:tr h="540101">
                <a:tc vMerge="1">
                  <a:txBody>
                    <a:bodyPr/>
                    <a:lstStyle/>
                    <a:p>
                      <a:endParaRPr lang="en-US"/>
                    </a:p>
                  </a:txBody>
                  <a:tcPr/>
                </a:tc>
                <a:tc>
                  <a:txBody>
                    <a:bodyPr/>
                    <a:lstStyle/>
                    <a:p>
                      <a:pPr algn="ctr" fontAlgn="ctr"/>
                      <a:r>
                        <a:rPr lang="en-US" sz="1000" u="none" strike="noStrike" dirty="0">
                          <a:effectLst/>
                        </a:rPr>
                        <a:t>High and Low</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ctr" fontAlgn="ctr"/>
                      <a:r>
                        <a:rPr lang="en-US" sz="1000" u="none" strike="noStrike" dirty="0">
                          <a:effectLst/>
                        </a:rPr>
                        <a:t>High</a:t>
                      </a:r>
                      <a:endParaRPr lang="en-US" sz="1000" b="0" i="0" u="none" strike="noStrike" dirty="0">
                        <a:solidFill>
                          <a:srgbClr val="000000"/>
                        </a:solidFill>
                        <a:effectLst/>
                        <a:latin typeface="Calibri" panose="020F0502020204030204" pitchFamily="34" charset="0"/>
                      </a:endParaRPr>
                    </a:p>
                  </a:txBody>
                  <a:tcPr marL="0" marR="0" marT="0" marB="0" anchor="ctr">
                    <a:solidFill>
                      <a:srgbClr val="FF0000"/>
                    </a:solidFill>
                  </a:tcPr>
                </a:tc>
                <a:tc>
                  <a:txBody>
                    <a:bodyPr/>
                    <a:lstStyle/>
                    <a:p>
                      <a:pPr algn="l" fontAlgn="ctr"/>
                      <a:r>
                        <a:rPr lang="en-US" sz="1000" u="none" strike="noStrike">
                          <a:effectLst/>
                        </a:rPr>
                        <a:t> Contamination of municipal water varied across the study neighborhoods in [city name] with [count of neighborhoods with low dose] neighborhoods having relatively low contamination and [count of neighborhoods with high dose] having relatively high contamination. The reported behavior of [adults/children] in [count of neighborhoods with high frequency] neighborhood(s) showed a high frequency of ingestion.</a:t>
                      </a:r>
                      <a:endParaRPr lang="en-US" sz="1000" b="0" i="0" u="none" strike="noStrike">
                        <a:solidFill>
                          <a:srgbClr val="00000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l" fontAlgn="ctr"/>
                      <a:r>
                        <a:rPr lang="en-US" sz="1000" u="none" strike="noStrike" dirty="0">
                          <a:effectLst/>
                        </a:rPr>
                        <a:t>if(</a:t>
                      </a:r>
                      <a:r>
                        <a:rPr lang="en-US" sz="1000" u="none" strike="noStrike" dirty="0" err="1">
                          <a:effectLst/>
                        </a:rPr>
                        <a:t>countLowDose</a:t>
                      </a:r>
                      <a:r>
                        <a:rPr lang="en-US" sz="1000" u="none" strike="noStrike" dirty="0">
                          <a:effectLst/>
                        </a:rPr>
                        <a:t>&gt;0 &amp;&amp; </a:t>
                      </a:r>
                      <a:r>
                        <a:rPr lang="en-US" sz="1000" u="none" strike="noStrike" dirty="0" err="1">
                          <a:effectLst/>
                        </a:rPr>
                        <a:t>countHighDose</a:t>
                      </a:r>
                      <a:r>
                        <a:rPr lang="en-US" sz="1000" u="none" strike="noStrike" dirty="0">
                          <a:effectLst/>
                        </a:rPr>
                        <a:t>&gt;0 &amp;&amp; </a:t>
                      </a:r>
                      <a:r>
                        <a:rPr lang="en-US" sz="1000" u="none" strike="noStrike" dirty="0" err="1">
                          <a:effectLst/>
                        </a:rPr>
                        <a:t>countLowFreq</a:t>
                      </a:r>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1">
                        <a:lumMod val="20000"/>
                        <a:lumOff val="80000"/>
                      </a:schemeClr>
                    </a:solidFill>
                  </a:tcPr>
                </a:tc>
              </a:tr>
              <a:tr h="540101">
                <a:tc vMerge="1">
                  <a:txBody>
                    <a:bodyPr/>
                    <a:lstStyle/>
                    <a:p>
                      <a:endParaRPr lang="en-US"/>
                    </a:p>
                  </a:txBody>
                  <a:tcPr/>
                </a:tc>
                <a:tc gridSpan="4">
                  <a:txBody>
                    <a:bodyPr/>
                    <a:lstStyle/>
                    <a:p>
                      <a:pPr algn="ctr" fontAlgn="ctr"/>
                      <a:r>
                        <a:rPr lang="en-US" sz="1000" u="none" strike="noStrike" dirty="0">
                          <a:effectLst/>
                        </a:rPr>
                        <a:t>Drinking water can be contaminated directly from the source, during the distribution process through piping or from the tap, or during storage prior to use. Water treatment by chlorination, filtration, boiling and other means can reduce the contamination present in drinking water and in the study area, [% of respondents that treat water] % of survey respondents reported regularly treating drinking water.</a:t>
                      </a:r>
                      <a:endParaRPr lang="en-US" sz="1000" b="0" i="0" u="none" strike="noStrike" dirty="0">
                        <a:solidFill>
                          <a:srgbClr val="000000"/>
                        </a:solidFill>
                        <a:effectLst/>
                        <a:latin typeface="Calibri" panose="020F0502020204030204" pitchFamily="34" charset="0"/>
                      </a:endParaRPr>
                    </a:p>
                  </a:txBody>
                  <a:tcPr marL="0" marR="0" marT="0" marB="0" anchor="ctr">
                    <a:solidFill>
                      <a:srgbClr val="6AAEDC"/>
                    </a:solid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5" name="TextBox 14"/>
          <p:cNvSpPr txBox="1"/>
          <p:nvPr/>
        </p:nvSpPr>
        <p:spPr>
          <a:xfrm>
            <a:off x="1143001" y="1347399"/>
            <a:ext cx="495299" cy="276999"/>
          </a:xfrm>
          <a:prstGeom prst="rect">
            <a:avLst/>
          </a:prstGeom>
          <a:noFill/>
          <a:ln w="28575">
            <a:solidFill>
              <a:srgbClr val="A50021"/>
            </a:solidFill>
          </a:ln>
        </p:spPr>
        <p:txBody>
          <a:bodyPr wrap="square" rtlCol="0">
            <a:spAutoFit/>
          </a:bodyPr>
          <a:lstStyle/>
          <a:p>
            <a:pPr algn="ctr"/>
            <a:r>
              <a:rPr lang="en-US" sz="1200" dirty="0" smtClean="0">
                <a:solidFill>
                  <a:srgbClr val="A50021"/>
                </a:solidFill>
              </a:rPr>
              <a:t>Dose</a:t>
            </a:r>
            <a:endParaRPr lang="en-US" sz="1200" dirty="0">
              <a:solidFill>
                <a:srgbClr val="A50021"/>
              </a:solidFill>
            </a:endParaRPr>
          </a:p>
        </p:txBody>
      </p:sp>
      <p:sp>
        <p:nvSpPr>
          <p:cNvPr id="16" name="TextBox 15"/>
          <p:cNvSpPr txBox="1"/>
          <p:nvPr/>
        </p:nvSpPr>
        <p:spPr>
          <a:xfrm>
            <a:off x="1638300" y="1347398"/>
            <a:ext cx="495299" cy="276999"/>
          </a:xfrm>
          <a:prstGeom prst="rect">
            <a:avLst/>
          </a:prstGeom>
          <a:noFill/>
          <a:ln w="28575">
            <a:solidFill>
              <a:srgbClr val="A50021"/>
            </a:solidFill>
          </a:ln>
        </p:spPr>
        <p:txBody>
          <a:bodyPr wrap="square" rtlCol="0">
            <a:spAutoFit/>
          </a:bodyPr>
          <a:lstStyle/>
          <a:p>
            <a:pPr algn="ctr"/>
            <a:r>
              <a:rPr lang="en-US" sz="1200" dirty="0" err="1" smtClean="0">
                <a:solidFill>
                  <a:srgbClr val="A50021"/>
                </a:solidFill>
              </a:rPr>
              <a:t>Freq</a:t>
            </a:r>
            <a:endParaRPr lang="en-US" sz="1200" dirty="0">
              <a:solidFill>
                <a:srgbClr val="A50021"/>
              </a:solidFill>
            </a:endParaRPr>
          </a:p>
        </p:txBody>
      </p:sp>
      <p:sp>
        <p:nvSpPr>
          <p:cNvPr id="17" name="TextBox 16"/>
          <p:cNvSpPr txBox="1"/>
          <p:nvPr/>
        </p:nvSpPr>
        <p:spPr>
          <a:xfrm>
            <a:off x="1057276" y="1681288"/>
            <a:ext cx="10934699" cy="738062"/>
          </a:xfrm>
          <a:prstGeom prst="rect">
            <a:avLst/>
          </a:prstGeom>
          <a:noFill/>
          <a:ln w="28575">
            <a:solidFill>
              <a:srgbClr val="A50021"/>
            </a:solidFill>
          </a:ln>
        </p:spPr>
        <p:txBody>
          <a:bodyPr wrap="square" rtlCol="0">
            <a:spAutoFit/>
          </a:bodyPr>
          <a:lstStyle/>
          <a:p>
            <a:pPr algn="ctr"/>
            <a:endParaRPr lang="en-US" sz="1200" dirty="0">
              <a:solidFill>
                <a:srgbClr val="A50021"/>
              </a:solidFill>
            </a:endParaRPr>
          </a:p>
        </p:txBody>
      </p:sp>
      <p:sp>
        <p:nvSpPr>
          <p:cNvPr id="18" name="TextBox 17"/>
          <p:cNvSpPr txBox="1"/>
          <p:nvPr/>
        </p:nvSpPr>
        <p:spPr>
          <a:xfrm>
            <a:off x="1057276" y="5729413"/>
            <a:ext cx="10934699" cy="584775"/>
          </a:xfrm>
          <a:prstGeom prst="rect">
            <a:avLst/>
          </a:prstGeom>
          <a:noFill/>
          <a:ln w="28575">
            <a:solidFill>
              <a:srgbClr val="A50021"/>
            </a:solidFill>
          </a:ln>
        </p:spPr>
        <p:txBody>
          <a:bodyPr wrap="square" rtlCol="0">
            <a:spAutoFit/>
          </a:bodyPr>
          <a:lstStyle/>
          <a:p>
            <a:pPr algn="ctr"/>
            <a:endParaRPr lang="en-US" sz="3200" dirty="0">
              <a:solidFill>
                <a:srgbClr val="A50021"/>
              </a:solidFill>
            </a:endParaRPr>
          </a:p>
        </p:txBody>
      </p:sp>
      <p:sp>
        <p:nvSpPr>
          <p:cNvPr id="19" name="TextBox 18"/>
          <p:cNvSpPr txBox="1"/>
          <p:nvPr/>
        </p:nvSpPr>
        <p:spPr>
          <a:xfrm>
            <a:off x="1057275" y="3477764"/>
            <a:ext cx="10934699" cy="584775"/>
          </a:xfrm>
          <a:prstGeom prst="rect">
            <a:avLst/>
          </a:prstGeom>
          <a:noFill/>
          <a:ln w="28575">
            <a:solidFill>
              <a:srgbClr val="A50021"/>
            </a:solidFill>
          </a:ln>
        </p:spPr>
        <p:txBody>
          <a:bodyPr wrap="square" rtlCol="0">
            <a:spAutoFit/>
          </a:bodyPr>
          <a:lstStyle/>
          <a:p>
            <a:pPr algn="ctr"/>
            <a:endParaRPr lang="en-US" sz="3200" dirty="0">
              <a:solidFill>
                <a:srgbClr val="A50021"/>
              </a:solidFill>
            </a:endParaRPr>
          </a:p>
        </p:txBody>
      </p:sp>
      <p:sp>
        <p:nvSpPr>
          <p:cNvPr id="9" name="TextBox 8"/>
          <p:cNvSpPr txBox="1"/>
          <p:nvPr/>
        </p:nvSpPr>
        <p:spPr>
          <a:xfrm>
            <a:off x="299346" y="6400800"/>
            <a:ext cx="3668505" cy="369332"/>
          </a:xfrm>
          <a:prstGeom prst="rect">
            <a:avLst/>
          </a:prstGeom>
          <a:noFill/>
        </p:spPr>
        <p:txBody>
          <a:bodyPr wrap="none" rtlCol="0">
            <a:spAutoFit/>
          </a:bodyPr>
          <a:lstStyle/>
          <a:p>
            <a:r>
              <a:rPr lang="en-US" dirty="0" smtClean="0"/>
              <a:t>See next slide for paragraph output…</a:t>
            </a:r>
            <a:endParaRPr lang="en-US" dirty="0"/>
          </a:p>
        </p:txBody>
      </p:sp>
    </p:spTree>
    <p:extLst>
      <p:ext uri="{BB962C8B-B14F-4D97-AF65-F5344CB8AC3E}">
        <p14:creationId xmlns:p14="http://schemas.microsoft.com/office/powerpoint/2010/main" val="3845482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3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0975" y="-120650"/>
            <a:ext cx="10515600" cy="873126"/>
          </a:xfrm>
        </p:spPr>
        <p:txBody>
          <a:bodyPr>
            <a:normAutofit/>
          </a:bodyPr>
          <a:lstStyle/>
          <a:p>
            <a:r>
              <a:rPr lang="en-US" dirty="0" smtClean="0">
                <a:latin typeface="Rockwell" panose="02060603020205020403" pitchFamily="18" charset="0"/>
              </a:rPr>
              <a:t>Discussion: Cambodia Example</a:t>
            </a:r>
            <a:endParaRPr lang="en-US" dirty="0">
              <a:latin typeface="Rockwell" panose="02060603020205020403" pitchFamily="18" charset="0"/>
            </a:endParaRPr>
          </a:p>
        </p:txBody>
      </p:sp>
      <p:sp>
        <p:nvSpPr>
          <p:cNvPr id="3" name="Content Placeholder 2"/>
          <p:cNvSpPr>
            <a:spLocks noGrp="1"/>
          </p:cNvSpPr>
          <p:nvPr>
            <p:ph idx="1"/>
          </p:nvPr>
        </p:nvSpPr>
        <p:spPr>
          <a:xfrm>
            <a:off x="180975" y="531514"/>
            <a:ext cx="10515600" cy="831850"/>
          </a:xfrm>
        </p:spPr>
        <p:txBody>
          <a:bodyPr>
            <a:normAutofit fontScale="55000" lnSpcReduction="20000"/>
          </a:bodyPr>
          <a:lstStyle/>
          <a:p>
            <a:r>
              <a:rPr lang="en-US" dirty="0" smtClean="0">
                <a:solidFill>
                  <a:schemeClr val="tx1">
                    <a:lumMod val="65000"/>
                    <a:lumOff val="35000"/>
                  </a:schemeClr>
                </a:solidFill>
              </a:rPr>
              <a:t>3 most common dominant pathways: Produce, Municipal Water, Flood Water</a:t>
            </a:r>
          </a:p>
          <a:p>
            <a:r>
              <a:rPr lang="en-US" dirty="0" smtClean="0">
                <a:solidFill>
                  <a:schemeClr val="tx1">
                    <a:lumMod val="65000"/>
                    <a:lumOff val="35000"/>
                  </a:schemeClr>
                </a:solidFill>
              </a:rPr>
              <a:t>Selected Age Group: Adults</a:t>
            </a:r>
          </a:p>
          <a:p>
            <a:r>
              <a:rPr lang="en-US" dirty="0" smtClean="0">
                <a:solidFill>
                  <a:schemeClr val="tx1">
                    <a:lumMod val="65000"/>
                    <a:lumOff val="35000"/>
                  </a:schemeClr>
                </a:solidFill>
              </a:rPr>
              <a:t>Focusing on Well Water: All neighborhoods are </a:t>
            </a:r>
            <a:r>
              <a:rPr lang="en-US" dirty="0">
                <a:solidFill>
                  <a:srgbClr val="A50021"/>
                </a:solidFill>
              </a:rPr>
              <a:t>h</a:t>
            </a:r>
            <a:r>
              <a:rPr lang="en-US" dirty="0" smtClean="0">
                <a:solidFill>
                  <a:srgbClr val="A50021"/>
                </a:solidFill>
              </a:rPr>
              <a:t>igh </a:t>
            </a:r>
            <a:r>
              <a:rPr lang="en-US" dirty="0">
                <a:solidFill>
                  <a:srgbClr val="A50021"/>
                </a:solidFill>
              </a:rPr>
              <a:t>d</a:t>
            </a:r>
            <a:r>
              <a:rPr lang="en-US" dirty="0" smtClean="0">
                <a:solidFill>
                  <a:srgbClr val="A50021"/>
                </a:solidFill>
              </a:rPr>
              <a:t>ose, mix of high and low frequency</a:t>
            </a:r>
            <a:endParaRPr lang="en-US" dirty="0">
              <a:solidFill>
                <a:srgbClr val="A50021"/>
              </a:solidFill>
            </a:endParaRPr>
          </a:p>
        </p:txBody>
      </p:sp>
      <p:sp>
        <p:nvSpPr>
          <p:cNvPr id="14" name="TextBox 13"/>
          <p:cNvSpPr txBox="1"/>
          <p:nvPr/>
        </p:nvSpPr>
        <p:spPr>
          <a:xfrm>
            <a:off x="10029826" y="69849"/>
            <a:ext cx="2028826" cy="923330"/>
          </a:xfrm>
          <a:prstGeom prst="rect">
            <a:avLst/>
          </a:prstGeom>
          <a:noFill/>
          <a:ln w="28575">
            <a:solidFill>
              <a:srgbClr val="A50021"/>
            </a:solidFill>
          </a:ln>
        </p:spPr>
        <p:txBody>
          <a:bodyPr wrap="square" rtlCol="0">
            <a:spAutoFit/>
          </a:bodyPr>
          <a:lstStyle/>
          <a:p>
            <a:pPr algn="ctr"/>
            <a:r>
              <a:rPr lang="en-US" dirty="0">
                <a:solidFill>
                  <a:srgbClr val="A50021"/>
                </a:solidFill>
              </a:rPr>
              <a:t>Top 3 Dominant Pathways – Dose and Frequency</a:t>
            </a:r>
          </a:p>
        </p:txBody>
      </p:sp>
      <p:graphicFrame>
        <p:nvGraphicFramePr>
          <p:cNvPr id="4" name="Table 3"/>
          <p:cNvGraphicFramePr>
            <a:graphicFrameLocks noGrp="1"/>
          </p:cNvGraphicFramePr>
          <p:nvPr>
            <p:extLst>
              <p:ext uri="{D42A27DB-BD31-4B8C-83A1-F6EECF244321}">
                <p14:modId xmlns:p14="http://schemas.microsoft.com/office/powerpoint/2010/main" val="123481634"/>
              </p:ext>
            </p:extLst>
          </p:nvPr>
        </p:nvGraphicFramePr>
        <p:xfrm>
          <a:off x="276225" y="1673225"/>
          <a:ext cx="11668126" cy="1842202"/>
        </p:xfrm>
        <a:graphic>
          <a:graphicData uri="http://schemas.openxmlformats.org/drawingml/2006/table">
            <a:tbl>
              <a:tblPr>
                <a:tableStyleId>{5C22544A-7EE6-4342-B048-85BDC9FD1C3A}</a:tableStyleId>
              </a:tblPr>
              <a:tblGrid>
                <a:gridCol w="820985"/>
                <a:gridCol w="535159"/>
                <a:gridCol w="529807"/>
                <a:gridCol w="8213180"/>
                <a:gridCol w="1568995"/>
              </a:tblGrid>
              <a:tr h="540101">
                <a:tc rowSpan="3">
                  <a:txBody>
                    <a:bodyPr/>
                    <a:lstStyle/>
                    <a:p>
                      <a:pPr marL="0" algn="ctr" defTabSz="914400" rtl="0" eaLnBrk="1" fontAlgn="ctr" latinLnBrk="0" hangingPunct="1"/>
                      <a:r>
                        <a:rPr lang="en-US" sz="3100" u="none" strike="noStrike" kern="1200" dirty="0">
                          <a:solidFill>
                            <a:schemeClr val="dk1"/>
                          </a:solidFill>
                          <a:effectLst/>
                          <a:latin typeface="+mn-lt"/>
                          <a:ea typeface="+mn-ea"/>
                          <a:cs typeface="+mn-cs"/>
                        </a:rPr>
                        <a:t>Municipal Water</a:t>
                      </a:r>
                    </a:p>
                  </a:txBody>
                  <a:tcPr marL="0" marR="0" marT="0" marB="0" vert="vert270" anchor="ctr"/>
                </a:tc>
                <a:tc gridSpan="4">
                  <a:txBody>
                    <a:bodyPr/>
                    <a:lstStyle/>
                    <a:p>
                      <a:pPr algn="ctr" fontAlgn="ctr"/>
                      <a:r>
                        <a:rPr lang="en-US" sz="1000" u="none" strike="noStrike" dirty="0">
                          <a:effectLst/>
                        </a:rPr>
                        <a:t>Municipal drinking water is an important source of drinking water and water for other household needs in many places around the world, and the type of source and availability can vary dramatically from city-to-city or neighborhood-to-neighborhood. Drinking water quality can vary depending on how the water is sourced, if it is used directly from the source, or if it is stored in a container, and these have important implications for the risk of exposure to fecal contamination. In [city name], municipal drinking water came from [list drinking water sources (</a:t>
                      </a:r>
                      <a:r>
                        <a:rPr lang="en-US" sz="1000" u="none" strike="noStrike" dirty="0" err="1">
                          <a:effectLst/>
                        </a:rPr>
                        <a:t>col_dw_type</a:t>
                      </a:r>
                      <a:r>
                        <a:rPr lang="en-US" sz="1000" u="none" strike="noStrike" dirty="0">
                          <a:effectLst/>
                        </a:rPr>
                        <a:t> 1, 2, 3, 4, 5, 88)]. From the drinking water samples in [city name], [% of drinking water samples that are stored] % of the samples were stored and of those [% of drinking water samples stored in a covered container] % were in covered containers. Municipal drinking water is a dominant pathway of exposure for [adults/children] in [number of neighborhoods where drinking water is dominant pathway] neighborhoods.</a:t>
                      </a:r>
                      <a:endParaRPr lang="en-US" sz="1000" b="0" i="0" u="none" strike="noStrike" dirty="0">
                        <a:solidFill>
                          <a:srgbClr val="000000"/>
                        </a:solidFill>
                        <a:effectLst/>
                        <a:latin typeface="Calibri" panose="020F0502020204030204" pitchFamily="34" charset="0"/>
                      </a:endParaRPr>
                    </a:p>
                  </a:txBody>
                  <a:tcPr marL="0" marR="0" marT="0" marB="0" anchor="ctr">
                    <a:solidFill>
                      <a:srgbClr val="6AAEDC"/>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40101">
                <a:tc vMerge="1">
                  <a:txBody>
                    <a:bodyPr/>
                    <a:lstStyle/>
                    <a:p>
                      <a:endParaRPr lang="en-US"/>
                    </a:p>
                  </a:txBody>
                  <a:tcPr/>
                </a:tc>
                <a:tc>
                  <a:txBody>
                    <a:bodyPr/>
                    <a:lstStyle/>
                    <a:p>
                      <a:pPr algn="ctr" fontAlgn="ctr"/>
                      <a:r>
                        <a:rPr lang="en-US" sz="1000" u="none" strike="noStrike" dirty="0">
                          <a:effectLst/>
                        </a:rPr>
                        <a:t>High</a:t>
                      </a:r>
                      <a:endParaRPr lang="en-US" sz="1000" b="0" i="0" u="none" strike="noStrike" dirty="0">
                        <a:solidFill>
                          <a:srgbClr val="000000"/>
                        </a:solidFill>
                        <a:effectLst/>
                        <a:latin typeface="Calibri" panose="020F0502020204030204" pitchFamily="34" charset="0"/>
                      </a:endParaRPr>
                    </a:p>
                  </a:txBody>
                  <a:tcPr marL="0" marR="0" marT="0" marB="0" anchor="ctr">
                    <a:solidFill>
                      <a:srgbClr val="FF0000"/>
                    </a:solidFill>
                  </a:tcPr>
                </a:tc>
                <a:tc>
                  <a:txBody>
                    <a:bodyPr/>
                    <a:lstStyle/>
                    <a:p>
                      <a:pPr algn="ctr" fontAlgn="ctr"/>
                      <a:r>
                        <a:rPr lang="en-US" sz="1000" u="none" strike="noStrike" dirty="0">
                          <a:effectLst/>
                        </a:rPr>
                        <a:t>High and Low</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4">
                        <a:lumMod val="40000"/>
                        <a:lumOff val="60000"/>
                      </a:schemeClr>
                    </a:solidFill>
                  </a:tcPr>
                </a:tc>
                <a:tc>
                  <a:txBody>
                    <a:bodyPr/>
                    <a:lstStyle/>
                    <a:p>
                      <a:pPr algn="l" fontAlgn="ctr"/>
                      <a:r>
                        <a:rPr lang="en-US" sz="1000" u="none" strike="noStrike" dirty="0">
                          <a:effectLst/>
                        </a:rPr>
                        <a:t>Municipal drinking water was found to be relatively highly contaminated and the reported behavior of [adults/children] in [count of neighborhoods with high frequency] neighborhood(s) showed a high frequency of ingestion, while in [count of neighborhoods with low frequency] neighborhood(s) there was a low frequency of ingestion.</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pPr algn="l" fontAlgn="ctr"/>
                      <a:r>
                        <a:rPr lang="en-US" sz="1000" u="none" strike="noStrike" dirty="0">
                          <a:effectLst/>
                        </a:rPr>
                        <a:t>if(</a:t>
                      </a:r>
                      <a:r>
                        <a:rPr lang="en-US" sz="1000" u="none" strike="noStrike" dirty="0" err="1">
                          <a:effectLst/>
                        </a:rPr>
                        <a:t>countLowDose</a:t>
                      </a:r>
                      <a:r>
                        <a:rPr lang="en-US" sz="1000" u="none" strike="noStrike" dirty="0">
                          <a:effectLst/>
                        </a:rPr>
                        <a:t>==0 &amp;&amp; </a:t>
                      </a:r>
                      <a:r>
                        <a:rPr lang="en-US" sz="1000" u="none" strike="noStrike" dirty="0" err="1">
                          <a:effectLst/>
                        </a:rPr>
                        <a:t>countLowFreq</a:t>
                      </a:r>
                      <a:r>
                        <a:rPr lang="en-US" sz="1000" u="none" strike="noStrike" dirty="0">
                          <a:effectLst/>
                        </a:rPr>
                        <a:t>&gt;0 &amp;&amp; </a:t>
                      </a:r>
                      <a:r>
                        <a:rPr lang="en-US" sz="1000" u="none" strike="noStrike" dirty="0" err="1">
                          <a:effectLst/>
                        </a:rPr>
                        <a:t>countHighFreq</a:t>
                      </a:r>
                      <a:r>
                        <a:rPr lang="en-US" sz="1000" u="none" strike="noStrike" dirty="0">
                          <a:effectLst/>
                        </a:rPr>
                        <a:t>&gt;0)</a:t>
                      </a:r>
                      <a:endParaRPr lang="en-US" sz="1000" b="0" i="0" u="none" strike="noStrike" dirty="0">
                        <a:solidFill>
                          <a:srgbClr val="000000"/>
                        </a:solidFill>
                        <a:effectLst/>
                        <a:latin typeface="Calibri" panose="020F0502020204030204" pitchFamily="34" charset="0"/>
                      </a:endParaRPr>
                    </a:p>
                  </a:txBody>
                  <a:tcPr marL="0" marR="0" marT="0" marB="0" anchor="ctr">
                    <a:solidFill>
                      <a:schemeClr val="accent1">
                        <a:lumMod val="20000"/>
                        <a:lumOff val="80000"/>
                      </a:schemeClr>
                    </a:solidFill>
                  </a:tcPr>
                </a:tc>
              </a:tr>
              <a:tr h="540101">
                <a:tc vMerge="1">
                  <a:txBody>
                    <a:bodyPr/>
                    <a:lstStyle/>
                    <a:p>
                      <a:endParaRPr lang="en-US"/>
                    </a:p>
                  </a:txBody>
                  <a:tcPr/>
                </a:tc>
                <a:tc gridSpan="4">
                  <a:txBody>
                    <a:bodyPr/>
                    <a:lstStyle/>
                    <a:p>
                      <a:pPr algn="ctr" fontAlgn="ctr"/>
                      <a:r>
                        <a:rPr lang="en-US" sz="1000" u="none" strike="noStrike" dirty="0">
                          <a:effectLst/>
                        </a:rPr>
                        <a:t>Drinking water can be contaminated directly from the source, during the distribution process through piping or from the tap, or during storage prior to use. Water treatment by chlorination, filtration, boiling and other means can reduce the contamination present in drinking water and in the study area, [% of respondents that treat water] % of survey respondents reported regularly treating drinking water.</a:t>
                      </a:r>
                      <a:endParaRPr lang="en-US" sz="1000" b="0" i="0" u="none" strike="noStrike" dirty="0">
                        <a:solidFill>
                          <a:srgbClr val="000000"/>
                        </a:solidFill>
                        <a:effectLst/>
                        <a:latin typeface="Calibri" panose="020F0502020204030204" pitchFamily="34" charset="0"/>
                      </a:endParaRPr>
                    </a:p>
                  </a:txBody>
                  <a:tcPr marL="0" marR="0" marT="0" marB="0" anchor="ctr">
                    <a:solidFill>
                      <a:srgbClr val="6AAEDC"/>
                    </a:solid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5" name="TextBox 14"/>
          <p:cNvSpPr txBox="1"/>
          <p:nvPr/>
        </p:nvSpPr>
        <p:spPr>
          <a:xfrm>
            <a:off x="1143001" y="1347399"/>
            <a:ext cx="495299" cy="276999"/>
          </a:xfrm>
          <a:prstGeom prst="rect">
            <a:avLst/>
          </a:prstGeom>
          <a:noFill/>
          <a:ln w="28575">
            <a:solidFill>
              <a:srgbClr val="A50021"/>
            </a:solidFill>
          </a:ln>
        </p:spPr>
        <p:txBody>
          <a:bodyPr wrap="square" rtlCol="0">
            <a:spAutoFit/>
          </a:bodyPr>
          <a:lstStyle/>
          <a:p>
            <a:pPr algn="ctr"/>
            <a:r>
              <a:rPr lang="en-US" sz="1200" dirty="0">
                <a:solidFill>
                  <a:srgbClr val="A50021"/>
                </a:solidFill>
              </a:rPr>
              <a:t>Dose</a:t>
            </a:r>
          </a:p>
        </p:txBody>
      </p:sp>
      <p:sp>
        <p:nvSpPr>
          <p:cNvPr id="16" name="TextBox 15"/>
          <p:cNvSpPr txBox="1"/>
          <p:nvPr/>
        </p:nvSpPr>
        <p:spPr>
          <a:xfrm>
            <a:off x="1638300" y="1347398"/>
            <a:ext cx="495299" cy="276999"/>
          </a:xfrm>
          <a:prstGeom prst="rect">
            <a:avLst/>
          </a:prstGeom>
          <a:noFill/>
          <a:ln w="28575">
            <a:solidFill>
              <a:srgbClr val="A50021"/>
            </a:solidFill>
          </a:ln>
        </p:spPr>
        <p:txBody>
          <a:bodyPr wrap="square" rtlCol="0">
            <a:spAutoFit/>
          </a:bodyPr>
          <a:lstStyle/>
          <a:p>
            <a:pPr algn="ctr"/>
            <a:r>
              <a:rPr lang="en-US" sz="1200" dirty="0" err="1">
                <a:solidFill>
                  <a:srgbClr val="A50021"/>
                </a:solidFill>
              </a:rPr>
              <a:t>Freq</a:t>
            </a:r>
            <a:endParaRPr lang="en-US" sz="1200" dirty="0">
              <a:solidFill>
                <a:srgbClr val="A50021"/>
              </a:solidFill>
            </a:endParaRPr>
          </a:p>
        </p:txBody>
      </p:sp>
      <p:sp>
        <p:nvSpPr>
          <p:cNvPr id="11" name="Content Placeholder 2"/>
          <p:cNvSpPr txBox="1">
            <a:spLocks/>
          </p:cNvSpPr>
          <p:nvPr/>
        </p:nvSpPr>
        <p:spPr>
          <a:xfrm>
            <a:off x="180975" y="4074814"/>
            <a:ext cx="11877677" cy="264983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rgbClr val="A50021"/>
                </a:solidFill>
              </a:rPr>
              <a:t>Output:</a:t>
            </a:r>
          </a:p>
          <a:p>
            <a:pPr marL="0" indent="0">
              <a:buNone/>
            </a:pPr>
            <a:r>
              <a:rPr lang="en-US" sz="2700" dirty="0">
                <a:solidFill>
                  <a:schemeClr val="tx1">
                    <a:lumMod val="65000"/>
                    <a:lumOff val="35000"/>
                  </a:schemeClr>
                </a:solidFill>
              </a:rPr>
              <a:t>Municipal drinking water is an important source of drinking water and water for other household needs in many places around the world, and the type of source and availability can vary dramatically from city-to-city or neighborhood-to-neighborhood. Drinking water quality can vary depending on how the water is sourced, if it is used directly from the source, or if it is stored in a container, and these have important implications for the risk of exposure to fecal contamination. In [city name], municipal drinking water came from [list drinking water sources (</a:t>
            </a:r>
            <a:r>
              <a:rPr lang="en-US" sz="2700" dirty="0" err="1">
                <a:solidFill>
                  <a:schemeClr val="tx1">
                    <a:lumMod val="65000"/>
                    <a:lumOff val="35000"/>
                  </a:schemeClr>
                </a:solidFill>
              </a:rPr>
              <a:t>col_dw_type</a:t>
            </a:r>
            <a:r>
              <a:rPr lang="en-US" sz="2700" dirty="0">
                <a:solidFill>
                  <a:schemeClr val="tx1">
                    <a:lumMod val="65000"/>
                    <a:lumOff val="35000"/>
                  </a:schemeClr>
                </a:solidFill>
              </a:rPr>
              <a:t> 1, 2, 3, 4, 5, 88)]. From the drinking water samples in [city name], [% of drinking water samples that are stored] % of the samples were stored and of those [% of drinking water samples stored in a covered container] % were in covered containers. Municipal drinking water is a dominant pathway of exposure for [adults/children] in [number of neighborhoods where drinking water is dominant pathway] neighborhoods. Municipal drinking water was found to be relatively highly contaminated and the reported behavior of [adults/children] in [count of neighborhoods with high frequency] neighborhood(s) showed a high frequency of ingestion, while in [count of neighborhoods with low frequency] neighborhood(s) there was a low frequency of ingestion. Drinking water can be contaminated directly from the source, during the distribution process through piping or from the tap, or during storage prior to use. Water treatment by chlorination, filtration, boiling and other means can reduce the contamination present in drinking water and in the study area, [% of respondents that treat water] % of survey respondents reported regularly treating drinking water.</a:t>
            </a:r>
          </a:p>
        </p:txBody>
      </p:sp>
    </p:spTree>
    <p:extLst>
      <p:ext uri="{BB962C8B-B14F-4D97-AF65-F5344CB8AC3E}">
        <p14:creationId xmlns:p14="http://schemas.microsoft.com/office/powerpoint/2010/main" val="219229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3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225" y="69849"/>
            <a:ext cx="10515600" cy="1577975"/>
          </a:xfrm>
        </p:spPr>
        <p:txBody>
          <a:bodyPr>
            <a:normAutofit/>
          </a:bodyPr>
          <a:lstStyle/>
          <a:p>
            <a:r>
              <a:rPr lang="en-US" dirty="0" smtClean="0">
                <a:latin typeface="Rockwell" panose="02060603020205020403" pitchFamily="18" charset="0"/>
              </a:rPr>
              <a:t>Implications for Sanitation Investment: Auto-Generated Table</a:t>
            </a:r>
            <a:endParaRPr lang="en-US" dirty="0">
              <a:latin typeface="Rockwell" panose="02060603020205020403" pitchFamily="18" charset="0"/>
            </a:endParaRPr>
          </a:p>
        </p:txBody>
      </p:sp>
      <p:sp>
        <p:nvSpPr>
          <p:cNvPr id="4" name="Content Placeholder 3"/>
          <p:cNvSpPr>
            <a:spLocks noGrp="1"/>
          </p:cNvSpPr>
          <p:nvPr>
            <p:ph idx="1"/>
          </p:nvPr>
        </p:nvSpPr>
        <p:spPr>
          <a:xfrm>
            <a:off x="449580" y="1730375"/>
            <a:ext cx="11132819" cy="4351338"/>
          </a:xfrm>
        </p:spPr>
        <p:txBody>
          <a:bodyPr/>
          <a:lstStyle/>
          <a:p>
            <a:r>
              <a:rPr lang="en-US" dirty="0" smtClean="0"/>
              <a:t>Following the discussion, this section will begin with canned text about interpreting the results and the way that results can be used to provide recommendations – provides a few limitations that should be considered</a:t>
            </a:r>
            <a:endParaRPr lang="en-US" dirty="0" smtClean="0">
              <a:solidFill>
                <a:srgbClr val="A50021"/>
              </a:solidFill>
            </a:endParaRPr>
          </a:p>
          <a:p>
            <a:r>
              <a:rPr lang="en-US" dirty="0" smtClean="0"/>
              <a:t>Auto-generated text is provided based on the </a:t>
            </a:r>
            <a:r>
              <a:rPr lang="en-US" dirty="0" smtClean="0">
                <a:solidFill>
                  <a:srgbClr val="A50021"/>
                </a:solidFill>
              </a:rPr>
              <a:t>Top 3 Dominant Pathways </a:t>
            </a:r>
            <a:r>
              <a:rPr lang="en-US" dirty="0" smtClean="0"/>
              <a:t>and only for the </a:t>
            </a:r>
            <a:r>
              <a:rPr lang="en-US" dirty="0" smtClean="0">
                <a:solidFill>
                  <a:srgbClr val="A50021"/>
                </a:solidFill>
              </a:rPr>
              <a:t>selected age group</a:t>
            </a:r>
          </a:p>
          <a:p>
            <a:endParaRPr lang="en-US" dirty="0"/>
          </a:p>
          <a:p>
            <a:r>
              <a:rPr lang="en-US" dirty="0" smtClean="0"/>
              <a:t>See next slide for classification scheme…</a:t>
            </a:r>
          </a:p>
          <a:p>
            <a:pPr marL="0" indent="0">
              <a:buNone/>
            </a:pPr>
            <a:endParaRPr lang="en-US" dirty="0"/>
          </a:p>
        </p:txBody>
      </p:sp>
      <p:sp>
        <p:nvSpPr>
          <p:cNvPr id="5" name="TextBox 4"/>
          <p:cNvSpPr txBox="1"/>
          <p:nvPr/>
        </p:nvSpPr>
        <p:spPr>
          <a:xfrm>
            <a:off x="10315574" y="69849"/>
            <a:ext cx="1743077" cy="646331"/>
          </a:xfrm>
          <a:prstGeom prst="rect">
            <a:avLst/>
          </a:prstGeom>
          <a:noFill/>
          <a:ln w="28575">
            <a:solidFill>
              <a:srgbClr val="A50021"/>
            </a:solidFill>
          </a:ln>
        </p:spPr>
        <p:txBody>
          <a:bodyPr wrap="square" rtlCol="0">
            <a:spAutoFit/>
          </a:bodyPr>
          <a:lstStyle/>
          <a:p>
            <a:pPr algn="ctr"/>
            <a:r>
              <a:rPr lang="en-US" dirty="0">
                <a:solidFill>
                  <a:srgbClr val="A50021"/>
                </a:solidFill>
              </a:rPr>
              <a:t>Top 3 Dominant </a:t>
            </a:r>
            <a:r>
              <a:rPr lang="en-US" dirty="0" smtClean="0">
                <a:solidFill>
                  <a:srgbClr val="A50021"/>
                </a:solidFill>
              </a:rPr>
              <a:t>Pathways</a:t>
            </a:r>
            <a:endParaRPr lang="en-US" dirty="0">
              <a:solidFill>
                <a:srgbClr val="A50021"/>
              </a:solidFill>
            </a:endParaRPr>
          </a:p>
        </p:txBody>
      </p:sp>
    </p:spTree>
    <p:extLst>
      <p:ext uri="{BB962C8B-B14F-4D97-AF65-F5344CB8AC3E}">
        <p14:creationId xmlns:p14="http://schemas.microsoft.com/office/powerpoint/2010/main" val="2094899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F3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225" y="69849"/>
            <a:ext cx="10515600" cy="1577975"/>
          </a:xfrm>
        </p:spPr>
        <p:txBody>
          <a:bodyPr>
            <a:normAutofit/>
          </a:bodyPr>
          <a:lstStyle/>
          <a:p>
            <a:r>
              <a:rPr lang="en-US" dirty="0" smtClean="0">
                <a:latin typeface="Rockwell" panose="02060603020205020403" pitchFamily="18" charset="0"/>
              </a:rPr>
              <a:t>Implications for Sanitation Investment: Classification Scheme</a:t>
            </a:r>
            <a:endParaRPr lang="en-US" dirty="0">
              <a:latin typeface="Rockwell" panose="02060603020205020403" pitchFamily="18" charset="0"/>
            </a:endParaRPr>
          </a:p>
        </p:txBody>
      </p:sp>
      <p:sp>
        <p:nvSpPr>
          <p:cNvPr id="5" name="TextBox 4"/>
          <p:cNvSpPr txBox="1"/>
          <p:nvPr/>
        </p:nvSpPr>
        <p:spPr>
          <a:xfrm>
            <a:off x="10315574" y="69849"/>
            <a:ext cx="1743077" cy="646331"/>
          </a:xfrm>
          <a:prstGeom prst="rect">
            <a:avLst/>
          </a:prstGeom>
          <a:noFill/>
          <a:ln w="28575">
            <a:solidFill>
              <a:srgbClr val="A50021"/>
            </a:solidFill>
          </a:ln>
        </p:spPr>
        <p:txBody>
          <a:bodyPr wrap="square" rtlCol="0">
            <a:spAutoFit/>
          </a:bodyPr>
          <a:lstStyle/>
          <a:p>
            <a:pPr algn="ctr"/>
            <a:r>
              <a:rPr lang="en-US" dirty="0">
                <a:solidFill>
                  <a:srgbClr val="A50021"/>
                </a:solidFill>
              </a:rPr>
              <a:t>Top 3 Dominant Pathways</a:t>
            </a:r>
          </a:p>
        </p:txBody>
      </p:sp>
      <p:graphicFrame>
        <p:nvGraphicFramePr>
          <p:cNvPr id="3" name="Table 2"/>
          <p:cNvGraphicFramePr>
            <a:graphicFrameLocks noGrp="1"/>
          </p:cNvGraphicFramePr>
          <p:nvPr>
            <p:extLst>
              <p:ext uri="{D42A27DB-BD31-4B8C-83A1-F6EECF244321}">
                <p14:modId xmlns:p14="http://schemas.microsoft.com/office/powerpoint/2010/main" val="1341839425"/>
              </p:ext>
            </p:extLst>
          </p:nvPr>
        </p:nvGraphicFramePr>
        <p:xfrm>
          <a:off x="276225" y="1889125"/>
          <a:ext cx="11687175" cy="4419600"/>
        </p:xfrm>
        <a:graphic>
          <a:graphicData uri="http://schemas.openxmlformats.org/drawingml/2006/table">
            <a:tbl>
              <a:tblPr>
                <a:tableStyleId>{5C22544A-7EE6-4342-B048-85BDC9FD1C3A}</a:tableStyleId>
              </a:tblPr>
              <a:tblGrid>
                <a:gridCol w="1228725"/>
                <a:gridCol w="2765943"/>
                <a:gridCol w="2957507"/>
                <a:gridCol w="4735000"/>
              </a:tblGrid>
              <a:tr h="114818">
                <a:tc>
                  <a:txBody>
                    <a:bodyPr/>
                    <a:lstStyle/>
                    <a:p>
                      <a:pPr algn="ctr" fontAlgn="ctr"/>
                      <a:r>
                        <a:rPr lang="en-US" sz="1000" u="none" strike="noStrike" dirty="0">
                          <a:solidFill>
                            <a:schemeClr val="bg1"/>
                          </a:solidFill>
                          <a:effectLst/>
                        </a:rPr>
                        <a:t>Dominant Pathway</a:t>
                      </a:r>
                      <a:endParaRPr lang="en-US" sz="1000" b="1" i="0" u="none" strike="noStrike" dirty="0">
                        <a:solidFill>
                          <a:schemeClr val="bg1"/>
                        </a:solidFill>
                        <a:effectLst/>
                        <a:latin typeface="Franklin Gothic Medium" panose="020B0603020102020204" pitchFamily="34" charset="0"/>
                      </a:endParaRPr>
                    </a:p>
                  </a:txBody>
                  <a:tcPr marL="0" marR="0" marT="0" marB="0" anchor="ctr">
                    <a:solidFill>
                      <a:srgbClr val="364EA1"/>
                    </a:solidFill>
                  </a:tcPr>
                </a:tc>
                <a:tc>
                  <a:txBody>
                    <a:bodyPr/>
                    <a:lstStyle/>
                    <a:p>
                      <a:pPr algn="ctr" fontAlgn="ctr"/>
                      <a:r>
                        <a:rPr lang="en-US" sz="1000" u="none" strike="noStrike" dirty="0">
                          <a:solidFill>
                            <a:schemeClr val="bg1"/>
                          </a:solidFill>
                          <a:effectLst/>
                        </a:rPr>
                        <a:t>Intervention (Public Domain)</a:t>
                      </a:r>
                      <a:endParaRPr lang="en-US" sz="1000" b="1" i="0" u="none" strike="noStrike" dirty="0">
                        <a:solidFill>
                          <a:schemeClr val="bg1"/>
                        </a:solidFill>
                        <a:effectLst/>
                        <a:latin typeface="Franklin Gothic Medium" panose="020B0603020102020204" pitchFamily="34" charset="0"/>
                      </a:endParaRPr>
                    </a:p>
                  </a:txBody>
                  <a:tcPr marL="0" marR="0" marT="0" marB="0" anchor="ctr">
                    <a:solidFill>
                      <a:srgbClr val="364EA1"/>
                    </a:solidFill>
                  </a:tcPr>
                </a:tc>
                <a:tc>
                  <a:txBody>
                    <a:bodyPr/>
                    <a:lstStyle/>
                    <a:p>
                      <a:pPr algn="ctr" fontAlgn="ctr"/>
                      <a:r>
                        <a:rPr lang="en-US" sz="1000" u="none" strike="noStrike" dirty="0">
                          <a:solidFill>
                            <a:schemeClr val="bg1"/>
                          </a:solidFill>
                          <a:effectLst/>
                        </a:rPr>
                        <a:t>Intervention (Private Domain)</a:t>
                      </a:r>
                      <a:endParaRPr lang="en-US" sz="1000" b="1" i="0" u="none" strike="noStrike" dirty="0">
                        <a:solidFill>
                          <a:schemeClr val="bg1"/>
                        </a:solidFill>
                        <a:effectLst/>
                        <a:latin typeface="Franklin Gothic Medium" panose="020B0603020102020204" pitchFamily="34" charset="0"/>
                      </a:endParaRPr>
                    </a:p>
                  </a:txBody>
                  <a:tcPr marL="0" marR="0" marT="0" marB="0" anchor="ctr">
                    <a:solidFill>
                      <a:srgbClr val="364EA1"/>
                    </a:solidFill>
                  </a:tcPr>
                </a:tc>
                <a:tc>
                  <a:txBody>
                    <a:bodyPr/>
                    <a:lstStyle/>
                    <a:p>
                      <a:pPr algn="ctr" fontAlgn="ctr"/>
                      <a:r>
                        <a:rPr lang="en-US" sz="1000" u="none" strike="noStrike" dirty="0">
                          <a:solidFill>
                            <a:schemeClr val="bg1"/>
                          </a:solidFill>
                          <a:effectLst/>
                        </a:rPr>
                        <a:t>Intervention (combined version)</a:t>
                      </a:r>
                      <a:endParaRPr lang="en-US" sz="1000" b="1" i="0" u="none" strike="noStrike" dirty="0">
                        <a:solidFill>
                          <a:schemeClr val="bg1"/>
                        </a:solidFill>
                        <a:effectLst/>
                        <a:latin typeface="Franklin Gothic Medium" panose="020B0603020102020204" pitchFamily="34" charset="0"/>
                      </a:endParaRPr>
                    </a:p>
                  </a:txBody>
                  <a:tcPr marL="0" marR="0" marT="0" marB="0" anchor="ctr">
                    <a:solidFill>
                      <a:srgbClr val="364EA1"/>
                    </a:solidFill>
                  </a:tcPr>
                </a:tc>
              </a:tr>
              <a:tr h="918547">
                <a:tc>
                  <a:txBody>
                    <a:bodyPr/>
                    <a:lstStyle/>
                    <a:p>
                      <a:pPr algn="ctr" fontAlgn="ctr"/>
                      <a:r>
                        <a:rPr lang="en-US" sz="1000" u="none" strike="noStrike">
                          <a:effectLst/>
                        </a:rPr>
                        <a:t>Open Drains</a:t>
                      </a:r>
                      <a:endParaRPr lang="en-US" sz="1000" b="1" i="1"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en-US" sz="1000" u="none" strike="noStrike" dirty="0">
                          <a:effectLst/>
                        </a:rPr>
                        <a:t>Better FSM (liquid/solid waste management);</a:t>
                      </a:r>
                      <a:br>
                        <a:rPr lang="en-US" sz="1000" u="none" strike="noStrike" dirty="0">
                          <a:effectLst/>
                        </a:rPr>
                      </a:br>
                      <a:r>
                        <a:rPr lang="en-US" sz="1000" u="none" strike="noStrike" dirty="0">
                          <a:effectLst/>
                        </a:rPr>
                        <a:t>Improve drainage system;</a:t>
                      </a:r>
                      <a:br>
                        <a:rPr lang="en-US" sz="1000" u="none" strike="noStrike" dirty="0">
                          <a:effectLst/>
                        </a:rPr>
                      </a:br>
                      <a:r>
                        <a:rPr lang="en-US" sz="1000" u="none" strike="noStrike" dirty="0">
                          <a:effectLst/>
                        </a:rPr>
                        <a:t>Cover the open drain;</a:t>
                      </a:r>
                      <a:br>
                        <a:rPr lang="en-US" sz="1000" u="none" strike="noStrike" dirty="0">
                          <a:effectLst/>
                        </a:rPr>
                      </a:br>
                      <a:r>
                        <a:rPr lang="en-US" sz="1000" u="none" strike="noStrike" dirty="0">
                          <a:effectLst/>
                        </a:rPr>
                        <a:t>Reduce open defecation;</a:t>
                      </a:r>
                      <a:br>
                        <a:rPr lang="en-US" sz="1000" u="none" strike="noStrike" dirty="0">
                          <a:effectLst/>
                        </a:rPr>
                      </a:br>
                      <a:r>
                        <a:rPr lang="en-US" sz="1000" u="none" strike="noStrike" dirty="0">
                          <a:effectLst/>
                        </a:rPr>
                        <a:t>Improve animal husbandry/control to reduce animal feces;</a:t>
                      </a:r>
                      <a:br>
                        <a:rPr lang="en-US" sz="1000" u="none" strike="noStrike" dirty="0">
                          <a:effectLst/>
                        </a:rPr>
                      </a:br>
                      <a:r>
                        <a:rPr lang="en-US" sz="1000" u="none" strike="noStrike" dirty="0">
                          <a:effectLst/>
                        </a:rPr>
                        <a:t>Increase access to quality, affordable public latrines that safely contain feces;</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Education about the risk of contact with open drain;</a:t>
                      </a:r>
                      <a:br>
                        <a:rPr lang="en-US" sz="1000" u="none" strike="noStrike" dirty="0">
                          <a:effectLst/>
                        </a:rPr>
                      </a:br>
                      <a:r>
                        <a:rPr lang="en-US" sz="1000" u="none" strike="noStrike" dirty="0">
                          <a:effectLst/>
                        </a:rPr>
                        <a:t>Better hand hygiene practice (education);</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 Improve drainage systems and provide covers for open drains</a:t>
                      </a:r>
                      <a:br>
                        <a:rPr lang="en-US" sz="1000" u="none" strike="noStrike">
                          <a:effectLst/>
                        </a:rPr>
                      </a:br>
                      <a:r>
                        <a:rPr lang="en-US" sz="1000" u="none" strike="noStrike">
                          <a:effectLst/>
                        </a:rPr>
                        <a:t>• Reduce environmental contamination by controlling open defecation, animal husbandry practices, and by improving access to and quality of public latrines</a:t>
                      </a:r>
                      <a:br>
                        <a:rPr lang="en-US" sz="1000" u="none" strike="noStrike">
                          <a:effectLst/>
                        </a:rPr>
                      </a:br>
                      <a:r>
                        <a:rPr lang="en-US" sz="1000" u="none" strike="noStrike">
                          <a:effectLst/>
                        </a:rPr>
                        <a:t>• Educate communities on risk associated with open drains and proper hand hygiene practices</a:t>
                      </a:r>
                      <a:endParaRPr lang="en-US" sz="1000" b="0" i="0" u="none" strike="noStrike">
                        <a:solidFill>
                          <a:srgbClr val="000000"/>
                        </a:solidFill>
                        <a:effectLst/>
                        <a:latin typeface="Calibri" panose="020F0502020204030204" pitchFamily="34" charset="0"/>
                      </a:endParaRPr>
                    </a:p>
                  </a:txBody>
                  <a:tcPr marL="0" marR="0" marT="0" marB="0" anchor="ctr"/>
                </a:tc>
              </a:tr>
              <a:tr h="803729">
                <a:tc>
                  <a:txBody>
                    <a:bodyPr/>
                    <a:lstStyle/>
                    <a:p>
                      <a:pPr algn="ctr" fontAlgn="ctr"/>
                      <a:r>
                        <a:rPr lang="en-US" sz="1000" u="none" strike="noStrike" dirty="0">
                          <a:effectLst/>
                        </a:rPr>
                        <a:t>Produce</a:t>
                      </a:r>
                      <a:endParaRPr lang="en-US" sz="1000" b="1" i="1"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US" sz="1000" u="none" strike="noStrike">
                          <a:effectLst/>
                        </a:rPr>
                        <a:t>Increase regulation of wastewater reuse and quality standards; Provide an enabling environment for formalized markets for safe wastewater reuse in farming; Increased regulation of produce quality and transport; </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Better food hygiene practice (education);</a:t>
                      </a:r>
                      <a:br>
                        <a:rPr lang="en-US" sz="1000" u="none" strike="noStrike">
                          <a:effectLst/>
                        </a:rPr>
                      </a:br>
                      <a:r>
                        <a:rPr lang="en-US" sz="1000" u="none" strike="noStrike">
                          <a:effectLst/>
                        </a:rPr>
                        <a:t>Better hand hygiene practice (education for shop keepers and consumers);</a:t>
                      </a:r>
                      <a:br>
                        <a:rPr lang="en-US" sz="1000" u="none" strike="noStrike">
                          <a:effectLst/>
                        </a:rPr>
                      </a:br>
                      <a:r>
                        <a:rPr lang="en-US" sz="1000" u="none" strike="noStrike">
                          <a:effectLst/>
                        </a:rPr>
                        <a:t>Education for farmers on safe wastewater reuse practices and on crops at greater risk of contamination;</a:t>
                      </a:r>
                      <a:br>
                        <a:rPr lang="en-US" sz="1000" u="none" strike="noStrike">
                          <a:effectLst/>
                        </a:rPr>
                      </a:br>
                      <a:r>
                        <a:rPr lang="en-US" sz="1000" u="none" strike="noStrike">
                          <a:effectLst/>
                        </a:rPr>
                        <a:t>Promote breastfeeding;</a:t>
                      </a:r>
                      <a:br>
                        <a:rPr lang="en-US" sz="1000" u="none" strike="noStrike">
                          <a:effectLst/>
                        </a:rPr>
                      </a:br>
                      <a:r>
                        <a:rPr lang="en-US" sz="1000" u="none" strike="noStrike">
                          <a:effectLst/>
                        </a:rPr>
                        <a:t>Avoid highly contaminated food (e.g. street food);</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 Increase regulation of wastewater reuse quality and produce quality and transport </a:t>
                      </a:r>
                      <a:br>
                        <a:rPr lang="en-US" sz="1000" u="none" strike="noStrike" dirty="0">
                          <a:effectLst/>
                        </a:rPr>
                      </a:br>
                      <a:r>
                        <a:rPr lang="en-US" sz="1000" u="none" strike="noStrike" dirty="0">
                          <a:effectLst/>
                        </a:rPr>
                        <a:t>• Provide education for shopkeepers and consumers on proper food and hand hygiene practices</a:t>
                      </a:r>
                      <a:br>
                        <a:rPr lang="en-US" sz="1000" u="none" strike="noStrike" dirty="0">
                          <a:effectLst/>
                        </a:rPr>
                      </a:br>
                      <a:r>
                        <a:rPr lang="en-US" sz="1000" u="none" strike="noStrike" dirty="0">
                          <a:effectLst/>
                        </a:rPr>
                        <a:t>• Educate farmers on safe wastewater reuse practices and risk of contamination for crops</a:t>
                      </a:r>
                      <a:endParaRPr lang="en-US" sz="1000" b="0" i="0" u="none" strike="noStrike" dirty="0">
                        <a:solidFill>
                          <a:srgbClr val="000000"/>
                        </a:solidFill>
                        <a:effectLst/>
                        <a:latin typeface="Calibri" panose="020F0502020204030204" pitchFamily="34" charset="0"/>
                      </a:endParaRPr>
                    </a:p>
                  </a:txBody>
                  <a:tcPr marL="0" marR="0" marT="0" marB="0" anchor="ctr"/>
                </a:tc>
              </a:tr>
              <a:tr h="688910">
                <a:tc>
                  <a:txBody>
                    <a:bodyPr/>
                    <a:lstStyle/>
                    <a:p>
                      <a:pPr algn="ctr" fontAlgn="ctr"/>
                      <a:r>
                        <a:rPr lang="en-US" sz="1000" u="none" strike="noStrike" dirty="0">
                          <a:effectLst/>
                        </a:rPr>
                        <a:t>Municipal Water</a:t>
                      </a:r>
                      <a:endParaRPr lang="en-US" sz="1000" b="1" i="1"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US" sz="1000" u="none" strike="noStrike">
                          <a:effectLst/>
                        </a:rPr>
                        <a:t>Improve regulation and quality (safety, taste, smell) of municipal water;</a:t>
                      </a:r>
                      <a:br>
                        <a:rPr lang="en-US" sz="1000" u="none" strike="noStrike">
                          <a:effectLst/>
                        </a:rPr>
                      </a:br>
                      <a:r>
                        <a:rPr lang="en-US" sz="1000" u="none" strike="noStrike">
                          <a:effectLst/>
                        </a:rPr>
                        <a:t>Water treatment (chlorine);</a:t>
                      </a:r>
                      <a:br>
                        <a:rPr lang="en-US" sz="1000" u="none" strike="noStrike">
                          <a:effectLst/>
                        </a:rPr>
                      </a:br>
                      <a:r>
                        <a:rPr lang="en-US" sz="1000" u="none" strike="noStrike">
                          <a:effectLst/>
                        </a:rPr>
                        <a:t>Improve water distribution system (no leaks); Improve access to drinking water (reduce number of illegal connections)</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Point of use water treatment; Alternative source of drinking water</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 Improve regulations of water quality and improve treatment and distribution mechanisms</a:t>
                      </a:r>
                      <a:br>
                        <a:rPr lang="en-US" sz="1000" u="none" strike="noStrike">
                          <a:effectLst/>
                        </a:rPr>
                      </a:br>
                      <a:r>
                        <a:rPr lang="en-US" sz="1000" u="none" strike="noStrike">
                          <a:effectLst/>
                        </a:rPr>
                        <a:t>• Improve access to drinking water and remove illegal connections</a:t>
                      </a:r>
                      <a:br>
                        <a:rPr lang="en-US" sz="1000" u="none" strike="noStrike">
                          <a:effectLst/>
                        </a:rPr>
                      </a:br>
                      <a:r>
                        <a:rPr lang="en-US" sz="1000" u="none" strike="noStrike">
                          <a:effectLst/>
                        </a:rPr>
                        <a:t>• Promote point-of-use water treatment and alternative sources of drinking water</a:t>
                      </a:r>
                      <a:endParaRPr lang="en-US" sz="1000" b="0" i="0" u="none" strike="noStrike">
                        <a:solidFill>
                          <a:srgbClr val="000000"/>
                        </a:solidFill>
                        <a:effectLst/>
                        <a:latin typeface="Calibri" panose="020F0502020204030204" pitchFamily="34" charset="0"/>
                      </a:endParaRPr>
                    </a:p>
                  </a:txBody>
                  <a:tcPr marL="0" marR="0" marT="0" marB="0" anchor="ctr"/>
                </a:tc>
              </a:tr>
              <a:tr h="459273">
                <a:tc>
                  <a:txBody>
                    <a:bodyPr/>
                    <a:lstStyle/>
                    <a:p>
                      <a:pPr algn="ctr" fontAlgn="ctr"/>
                      <a:r>
                        <a:rPr lang="en-US" sz="1000" u="none" strike="noStrike" dirty="0">
                          <a:effectLst/>
                        </a:rPr>
                        <a:t>Ocean Water</a:t>
                      </a:r>
                      <a:endParaRPr lang="en-US" sz="1000" b="1" i="1"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US" sz="1000" u="none" strike="noStrike">
                          <a:effectLst/>
                        </a:rPr>
                        <a:t>Better FSM (liquid/solid waste management);</a:t>
                      </a:r>
                      <a:br>
                        <a:rPr lang="en-US" sz="1000" u="none" strike="noStrike">
                          <a:effectLst/>
                        </a:rPr>
                      </a:br>
                      <a:r>
                        <a:rPr lang="en-US" sz="1000" u="none" strike="noStrike">
                          <a:effectLst/>
                        </a:rPr>
                        <a:t>Reduce open defecation at the sea; Regulate activity at the sea such as fishing, swimming, waste dumping;</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Education about the risk of contact with ocean water or beach;</a:t>
                      </a:r>
                      <a:br>
                        <a:rPr lang="en-US" sz="1000" u="none" strike="noStrike">
                          <a:effectLst/>
                        </a:rPr>
                      </a:br>
                      <a:r>
                        <a:rPr lang="en-US" sz="1000" u="none" strike="noStrike">
                          <a:effectLst/>
                        </a:rPr>
                        <a:t>Better hand hygiene practice (education);</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 Improve FSM in communities and reduce open defecation practices near or in the sea</a:t>
                      </a:r>
                      <a:br>
                        <a:rPr lang="en-US" sz="1000" u="none" strike="noStrike">
                          <a:effectLst/>
                        </a:rPr>
                      </a:br>
                      <a:r>
                        <a:rPr lang="en-US" sz="1000" u="none" strike="noStrike">
                          <a:effectLst/>
                        </a:rPr>
                        <a:t>• Increase regulation of activities at the sea</a:t>
                      </a:r>
                      <a:br>
                        <a:rPr lang="en-US" sz="1000" u="none" strike="noStrike">
                          <a:effectLst/>
                        </a:rPr>
                      </a:br>
                      <a:r>
                        <a:rPr lang="en-US" sz="1000" u="none" strike="noStrike">
                          <a:effectLst/>
                        </a:rPr>
                        <a:t>• Provide education about the risk of contact with ocean water and the beach and promote proper hand hygiene</a:t>
                      </a:r>
                      <a:endParaRPr lang="en-US" sz="1000" b="0" i="0" u="none" strike="noStrike">
                        <a:solidFill>
                          <a:srgbClr val="000000"/>
                        </a:solidFill>
                        <a:effectLst/>
                        <a:latin typeface="Calibri" panose="020F0502020204030204" pitchFamily="34" charset="0"/>
                      </a:endParaRPr>
                    </a:p>
                  </a:txBody>
                  <a:tcPr marL="0" marR="0" marT="0" marB="0" anchor="ctr"/>
                </a:tc>
              </a:tr>
              <a:tr h="344455">
                <a:tc>
                  <a:txBody>
                    <a:bodyPr/>
                    <a:lstStyle/>
                    <a:p>
                      <a:pPr algn="ctr" fontAlgn="ctr"/>
                      <a:r>
                        <a:rPr lang="en-US" sz="1000" u="none" strike="noStrike" dirty="0">
                          <a:effectLst/>
                        </a:rPr>
                        <a:t>Surface Water</a:t>
                      </a:r>
                      <a:endParaRPr lang="en-US" sz="1000" b="1" i="1"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US" sz="1000" u="none" strike="noStrike">
                          <a:effectLst/>
                        </a:rPr>
                        <a:t>Better FSM (liquid/solid waste management);</a:t>
                      </a:r>
                      <a:br>
                        <a:rPr lang="en-US" sz="1000" u="none" strike="noStrike">
                          <a:effectLst/>
                        </a:rPr>
                      </a:br>
                      <a:r>
                        <a:rPr lang="en-US" sz="1000" u="none" strike="noStrike">
                          <a:effectLst/>
                        </a:rPr>
                        <a:t>Reduce open defecation;</a:t>
                      </a:r>
                      <a:br>
                        <a:rPr lang="en-US" sz="1000" u="none" strike="noStrike">
                          <a:effectLst/>
                        </a:rPr>
                      </a:br>
                      <a:r>
                        <a:rPr lang="en-US" sz="1000" u="none" strike="noStrike">
                          <a:effectLst/>
                        </a:rPr>
                        <a:t>Avoid activity at the contaminated surface water;</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Education about the risk of contact with dirty surface water;</a:t>
                      </a:r>
                      <a:br>
                        <a:rPr lang="en-US" sz="1000" u="none" strike="noStrike">
                          <a:effectLst/>
                        </a:rPr>
                      </a:br>
                      <a:r>
                        <a:rPr lang="en-US" sz="1000" u="none" strike="noStrike">
                          <a:effectLst/>
                        </a:rPr>
                        <a:t>Better hand hygiene practice (education);</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 Improve FSM in communities and reduce open defecation practices</a:t>
                      </a:r>
                      <a:br>
                        <a:rPr lang="en-US" sz="1000" u="none" strike="noStrike" dirty="0">
                          <a:effectLst/>
                        </a:rPr>
                      </a:br>
                      <a:r>
                        <a:rPr lang="en-US" sz="1000" u="none" strike="noStrike" dirty="0">
                          <a:effectLst/>
                        </a:rPr>
                        <a:t>• Provide education about the risk of contact with contaminated surface water and promote hand hygiene</a:t>
                      </a:r>
                      <a:endParaRPr lang="en-US" sz="1000" b="0" i="0" u="none" strike="noStrike" dirty="0">
                        <a:solidFill>
                          <a:srgbClr val="000000"/>
                        </a:solidFill>
                        <a:effectLst/>
                        <a:latin typeface="Calibri" panose="020F0502020204030204" pitchFamily="34" charset="0"/>
                      </a:endParaRPr>
                    </a:p>
                  </a:txBody>
                  <a:tcPr marL="0" marR="0" marT="0" marB="0" anchor="ctr"/>
                </a:tc>
              </a:tr>
            </a:tbl>
          </a:graphicData>
        </a:graphic>
      </p:graphicFrame>
    </p:spTree>
    <p:extLst>
      <p:ext uri="{BB962C8B-B14F-4D97-AF65-F5344CB8AC3E}">
        <p14:creationId xmlns:p14="http://schemas.microsoft.com/office/powerpoint/2010/main" val="1688057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F3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44476"/>
            <a:ext cx="10515600" cy="1577975"/>
          </a:xfrm>
        </p:spPr>
        <p:txBody>
          <a:bodyPr>
            <a:normAutofit fontScale="90000"/>
          </a:bodyPr>
          <a:lstStyle/>
          <a:p>
            <a:r>
              <a:rPr lang="en-US" dirty="0" smtClean="0">
                <a:latin typeface="Rockwell" panose="02060603020205020403" pitchFamily="18" charset="0"/>
              </a:rPr>
              <a:t>Implications for Sanitation Investment: Classification Scheme Cambodia Example</a:t>
            </a:r>
            <a:endParaRPr lang="en-US" dirty="0">
              <a:latin typeface="Rockwell" panose="02060603020205020403" pitchFamily="18" charset="0"/>
            </a:endParaRPr>
          </a:p>
        </p:txBody>
      </p:sp>
      <p:sp>
        <p:nvSpPr>
          <p:cNvPr id="5" name="TextBox 4"/>
          <p:cNvSpPr txBox="1"/>
          <p:nvPr/>
        </p:nvSpPr>
        <p:spPr>
          <a:xfrm>
            <a:off x="10315574" y="69849"/>
            <a:ext cx="1743077" cy="646331"/>
          </a:xfrm>
          <a:prstGeom prst="rect">
            <a:avLst/>
          </a:prstGeom>
          <a:noFill/>
          <a:ln w="28575">
            <a:solidFill>
              <a:srgbClr val="A50021"/>
            </a:solidFill>
          </a:ln>
        </p:spPr>
        <p:txBody>
          <a:bodyPr wrap="square" rtlCol="0">
            <a:spAutoFit/>
          </a:bodyPr>
          <a:lstStyle/>
          <a:p>
            <a:pPr algn="ctr"/>
            <a:r>
              <a:rPr lang="en-US" dirty="0">
                <a:solidFill>
                  <a:srgbClr val="A50021"/>
                </a:solidFill>
              </a:rPr>
              <a:t>Top 3 Dominant Pathways</a:t>
            </a:r>
          </a:p>
        </p:txBody>
      </p:sp>
      <p:graphicFrame>
        <p:nvGraphicFramePr>
          <p:cNvPr id="3" name="Table 2"/>
          <p:cNvGraphicFramePr>
            <a:graphicFrameLocks noGrp="1"/>
          </p:cNvGraphicFramePr>
          <p:nvPr>
            <p:extLst>
              <p:ext uri="{D42A27DB-BD31-4B8C-83A1-F6EECF244321}">
                <p14:modId xmlns:p14="http://schemas.microsoft.com/office/powerpoint/2010/main" val="192211257"/>
              </p:ext>
            </p:extLst>
          </p:nvPr>
        </p:nvGraphicFramePr>
        <p:xfrm>
          <a:off x="228600" y="2355850"/>
          <a:ext cx="11687175" cy="3200400"/>
        </p:xfrm>
        <a:graphic>
          <a:graphicData uri="http://schemas.openxmlformats.org/drawingml/2006/table">
            <a:tbl>
              <a:tblPr>
                <a:tableStyleId>{5C22544A-7EE6-4342-B048-85BDC9FD1C3A}</a:tableStyleId>
              </a:tblPr>
              <a:tblGrid>
                <a:gridCol w="1228725"/>
                <a:gridCol w="2765943"/>
                <a:gridCol w="2957507"/>
                <a:gridCol w="4735000"/>
              </a:tblGrid>
              <a:tr h="114818">
                <a:tc>
                  <a:txBody>
                    <a:bodyPr/>
                    <a:lstStyle/>
                    <a:p>
                      <a:pPr algn="ctr" fontAlgn="ctr"/>
                      <a:r>
                        <a:rPr lang="en-US" sz="1000" u="none" strike="noStrike" dirty="0">
                          <a:solidFill>
                            <a:schemeClr val="bg1"/>
                          </a:solidFill>
                          <a:effectLst/>
                        </a:rPr>
                        <a:t>Dominant Pathway</a:t>
                      </a:r>
                      <a:endParaRPr lang="en-US" sz="1000" b="1" i="0" u="none" strike="noStrike" dirty="0">
                        <a:solidFill>
                          <a:schemeClr val="bg1"/>
                        </a:solidFill>
                        <a:effectLst/>
                        <a:latin typeface="Franklin Gothic Medium" panose="020B0603020102020204" pitchFamily="34" charset="0"/>
                      </a:endParaRPr>
                    </a:p>
                  </a:txBody>
                  <a:tcPr marL="0" marR="0" marT="0" marB="0" anchor="ctr">
                    <a:solidFill>
                      <a:srgbClr val="364EA1"/>
                    </a:solidFill>
                  </a:tcPr>
                </a:tc>
                <a:tc>
                  <a:txBody>
                    <a:bodyPr/>
                    <a:lstStyle/>
                    <a:p>
                      <a:pPr algn="ctr" fontAlgn="ctr"/>
                      <a:r>
                        <a:rPr lang="en-US" sz="1000" u="none" strike="noStrike" dirty="0">
                          <a:solidFill>
                            <a:schemeClr val="bg1"/>
                          </a:solidFill>
                          <a:effectLst/>
                        </a:rPr>
                        <a:t>Intervention (Public Domain)</a:t>
                      </a:r>
                      <a:endParaRPr lang="en-US" sz="1000" b="1" i="0" u="none" strike="noStrike" dirty="0">
                        <a:solidFill>
                          <a:schemeClr val="bg1"/>
                        </a:solidFill>
                        <a:effectLst/>
                        <a:latin typeface="Franklin Gothic Medium" panose="020B0603020102020204" pitchFamily="34" charset="0"/>
                      </a:endParaRPr>
                    </a:p>
                  </a:txBody>
                  <a:tcPr marL="0" marR="0" marT="0" marB="0" anchor="ctr">
                    <a:solidFill>
                      <a:srgbClr val="364EA1"/>
                    </a:solidFill>
                  </a:tcPr>
                </a:tc>
                <a:tc>
                  <a:txBody>
                    <a:bodyPr/>
                    <a:lstStyle/>
                    <a:p>
                      <a:pPr algn="ctr" fontAlgn="ctr"/>
                      <a:r>
                        <a:rPr lang="en-US" sz="1000" u="none" strike="noStrike" dirty="0">
                          <a:solidFill>
                            <a:schemeClr val="bg1"/>
                          </a:solidFill>
                          <a:effectLst/>
                        </a:rPr>
                        <a:t>Intervention (Private Domain)</a:t>
                      </a:r>
                      <a:endParaRPr lang="en-US" sz="1000" b="1" i="0" u="none" strike="noStrike" dirty="0">
                        <a:solidFill>
                          <a:schemeClr val="bg1"/>
                        </a:solidFill>
                        <a:effectLst/>
                        <a:latin typeface="Franklin Gothic Medium" panose="020B0603020102020204" pitchFamily="34" charset="0"/>
                      </a:endParaRPr>
                    </a:p>
                  </a:txBody>
                  <a:tcPr marL="0" marR="0" marT="0" marB="0" anchor="ctr">
                    <a:solidFill>
                      <a:srgbClr val="364EA1"/>
                    </a:solidFill>
                  </a:tcPr>
                </a:tc>
                <a:tc>
                  <a:txBody>
                    <a:bodyPr/>
                    <a:lstStyle/>
                    <a:p>
                      <a:pPr algn="ctr" fontAlgn="ctr"/>
                      <a:r>
                        <a:rPr lang="en-US" sz="1000" u="none" strike="noStrike" dirty="0">
                          <a:solidFill>
                            <a:schemeClr val="bg1"/>
                          </a:solidFill>
                          <a:effectLst/>
                        </a:rPr>
                        <a:t>Intervention (combined version)</a:t>
                      </a:r>
                      <a:endParaRPr lang="en-US" sz="1000" b="1" i="0" u="none" strike="noStrike" dirty="0">
                        <a:solidFill>
                          <a:schemeClr val="bg1"/>
                        </a:solidFill>
                        <a:effectLst/>
                        <a:latin typeface="Franklin Gothic Medium" panose="020B0603020102020204" pitchFamily="34" charset="0"/>
                      </a:endParaRPr>
                    </a:p>
                  </a:txBody>
                  <a:tcPr marL="0" marR="0" marT="0" marB="0" anchor="ctr">
                    <a:solidFill>
                      <a:srgbClr val="364EA1"/>
                    </a:solidFill>
                  </a:tcPr>
                </a:tc>
              </a:tr>
              <a:tr h="803729">
                <a:tc>
                  <a:txBody>
                    <a:bodyPr/>
                    <a:lstStyle/>
                    <a:p>
                      <a:pPr algn="ctr" fontAlgn="ctr"/>
                      <a:r>
                        <a:rPr lang="en-US" sz="1000" u="none" strike="noStrike" dirty="0">
                          <a:effectLst/>
                        </a:rPr>
                        <a:t>Produce</a:t>
                      </a:r>
                      <a:endParaRPr lang="en-US" sz="1000" b="1" i="1"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US" sz="1000" u="none" strike="noStrike" dirty="0">
                          <a:effectLst/>
                        </a:rPr>
                        <a:t>Increase regulation of wastewater reuse and quality standards; Provide an enabling environment for formalized markets for safe wastewater reuse in farming; Increased regulation of produce quality and transport; </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Better food hygiene practice (education);</a:t>
                      </a:r>
                      <a:br>
                        <a:rPr lang="en-US" sz="1000" u="none" strike="noStrike" dirty="0">
                          <a:effectLst/>
                        </a:rPr>
                      </a:br>
                      <a:r>
                        <a:rPr lang="en-US" sz="1000" u="none" strike="noStrike" dirty="0">
                          <a:effectLst/>
                        </a:rPr>
                        <a:t>Better hand hygiene practice (education for shop keepers and consumers);</a:t>
                      </a:r>
                      <a:br>
                        <a:rPr lang="en-US" sz="1000" u="none" strike="noStrike" dirty="0">
                          <a:effectLst/>
                        </a:rPr>
                      </a:br>
                      <a:r>
                        <a:rPr lang="en-US" sz="1000" u="none" strike="noStrike" dirty="0">
                          <a:effectLst/>
                        </a:rPr>
                        <a:t>Education for farmers on safe wastewater reuse practices and on crops at greater risk of contamination;</a:t>
                      </a:r>
                      <a:br>
                        <a:rPr lang="en-US" sz="1000" u="none" strike="noStrike" dirty="0">
                          <a:effectLst/>
                        </a:rPr>
                      </a:br>
                      <a:r>
                        <a:rPr lang="en-US" sz="1000" u="none" strike="noStrike" dirty="0">
                          <a:effectLst/>
                        </a:rPr>
                        <a:t>Promote breastfeeding;</a:t>
                      </a:r>
                      <a:br>
                        <a:rPr lang="en-US" sz="1000" u="none" strike="noStrike" dirty="0">
                          <a:effectLst/>
                        </a:rPr>
                      </a:br>
                      <a:r>
                        <a:rPr lang="en-US" sz="1000" u="none" strike="noStrike" dirty="0">
                          <a:effectLst/>
                        </a:rPr>
                        <a:t>Avoid highly contaminated food (e.g. street food);</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 Increase regulation of wastewater reuse quality and produce quality and transport </a:t>
                      </a:r>
                      <a:br>
                        <a:rPr lang="en-US" sz="1000" u="none" strike="noStrike" dirty="0">
                          <a:effectLst/>
                        </a:rPr>
                      </a:br>
                      <a:r>
                        <a:rPr lang="en-US" sz="1000" u="none" strike="noStrike" dirty="0">
                          <a:effectLst/>
                        </a:rPr>
                        <a:t>• Provide education for shopkeepers and consumers on proper food and hand hygiene practices</a:t>
                      </a:r>
                      <a:br>
                        <a:rPr lang="en-US" sz="1000" u="none" strike="noStrike" dirty="0">
                          <a:effectLst/>
                        </a:rPr>
                      </a:br>
                      <a:r>
                        <a:rPr lang="en-US" sz="1000" u="none" strike="noStrike" dirty="0">
                          <a:effectLst/>
                        </a:rPr>
                        <a:t>• Educate farmers on safe wastewater reuse practices and risk of contamination for crops</a:t>
                      </a:r>
                      <a:endParaRPr lang="en-US" sz="1000" b="0" i="0" u="none" strike="noStrike" dirty="0">
                        <a:solidFill>
                          <a:srgbClr val="000000"/>
                        </a:solidFill>
                        <a:effectLst/>
                        <a:latin typeface="Calibri" panose="020F0502020204030204" pitchFamily="34" charset="0"/>
                      </a:endParaRPr>
                    </a:p>
                  </a:txBody>
                  <a:tcPr marL="0" marR="0" marT="0" marB="0" anchor="ctr"/>
                </a:tc>
              </a:tr>
              <a:tr h="688910">
                <a:tc>
                  <a:txBody>
                    <a:bodyPr/>
                    <a:lstStyle/>
                    <a:p>
                      <a:pPr algn="ctr" fontAlgn="ctr"/>
                      <a:r>
                        <a:rPr lang="en-US" sz="1000" u="none" strike="noStrike" dirty="0">
                          <a:effectLst/>
                        </a:rPr>
                        <a:t>Municipal Water</a:t>
                      </a:r>
                      <a:endParaRPr lang="en-US" sz="1000" b="1" i="1"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US" sz="1000" u="none" strike="noStrike">
                          <a:effectLst/>
                        </a:rPr>
                        <a:t>Improve regulation and quality (safety, taste, smell) of municipal water;</a:t>
                      </a:r>
                      <a:br>
                        <a:rPr lang="en-US" sz="1000" u="none" strike="noStrike">
                          <a:effectLst/>
                        </a:rPr>
                      </a:br>
                      <a:r>
                        <a:rPr lang="en-US" sz="1000" u="none" strike="noStrike">
                          <a:effectLst/>
                        </a:rPr>
                        <a:t>Water treatment (chlorine);</a:t>
                      </a:r>
                      <a:br>
                        <a:rPr lang="en-US" sz="1000" u="none" strike="noStrike">
                          <a:effectLst/>
                        </a:rPr>
                      </a:br>
                      <a:r>
                        <a:rPr lang="en-US" sz="1000" u="none" strike="noStrike">
                          <a:effectLst/>
                        </a:rPr>
                        <a:t>Improve water distribution system (no leaks); Improve access to drinking water (reduce number of illegal connections)</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Point of use water treatment; Alternative source of drinking water</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 Improve regulations of water quality and improve treatment and distribution mechanisms</a:t>
                      </a:r>
                      <a:br>
                        <a:rPr lang="en-US" sz="1000" u="none" strike="noStrike">
                          <a:effectLst/>
                        </a:rPr>
                      </a:br>
                      <a:r>
                        <a:rPr lang="en-US" sz="1000" u="none" strike="noStrike">
                          <a:effectLst/>
                        </a:rPr>
                        <a:t>• Improve access to drinking water and remove illegal connections</a:t>
                      </a:r>
                      <a:br>
                        <a:rPr lang="en-US" sz="1000" u="none" strike="noStrike">
                          <a:effectLst/>
                        </a:rPr>
                      </a:br>
                      <a:r>
                        <a:rPr lang="en-US" sz="1000" u="none" strike="noStrike">
                          <a:effectLst/>
                        </a:rPr>
                        <a:t>• Promote point-of-use water treatment and alternative sources of drinking water</a:t>
                      </a:r>
                      <a:endParaRPr lang="en-US" sz="1000" b="0" i="0" u="none" strike="noStrike">
                        <a:solidFill>
                          <a:srgbClr val="000000"/>
                        </a:solidFill>
                        <a:effectLst/>
                        <a:latin typeface="Calibri" panose="020F0502020204030204" pitchFamily="34" charset="0"/>
                      </a:endParaRPr>
                    </a:p>
                  </a:txBody>
                  <a:tcPr marL="0" marR="0" marT="0" marB="0" anchor="ctr"/>
                </a:tc>
              </a:tr>
              <a:tr h="803729">
                <a:tc>
                  <a:txBody>
                    <a:bodyPr/>
                    <a:lstStyle/>
                    <a:p>
                      <a:pPr algn="ctr" fontAlgn="ctr"/>
                      <a:r>
                        <a:rPr lang="en-US" sz="1000" u="none" strike="noStrike" dirty="0">
                          <a:effectLst/>
                        </a:rPr>
                        <a:t>Floodwater</a:t>
                      </a:r>
                      <a:endParaRPr lang="en-US" sz="1000" b="1" i="1"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US" sz="1000" u="none" strike="noStrike">
                          <a:effectLst/>
                        </a:rPr>
                        <a:t>Improve drainage system;</a:t>
                      </a:r>
                      <a:br>
                        <a:rPr lang="en-US" sz="1000" u="none" strike="noStrike">
                          <a:effectLst/>
                        </a:rPr>
                      </a:br>
                      <a:r>
                        <a:rPr lang="en-US" sz="1000" u="none" strike="noStrike">
                          <a:effectLst/>
                        </a:rPr>
                        <a:t>Reduce open defecation;</a:t>
                      </a:r>
                      <a:br>
                        <a:rPr lang="en-US" sz="1000" u="none" strike="noStrike">
                          <a:effectLst/>
                        </a:rPr>
                      </a:br>
                      <a:r>
                        <a:rPr lang="en-US" sz="1000" u="none" strike="noStrike">
                          <a:effectLst/>
                        </a:rPr>
                        <a:t>Improve animal husbandry/control to reduce animal feces;</a:t>
                      </a:r>
                      <a:br>
                        <a:rPr lang="en-US" sz="1000" u="none" strike="noStrike">
                          <a:effectLst/>
                        </a:rPr>
                      </a:br>
                      <a:r>
                        <a:rPr lang="en-US" sz="1000" u="none" strike="noStrike">
                          <a:effectLst/>
                        </a:rPr>
                        <a:t>Increase access to quality, affordable public latrines that safely contain feces; Develop provisions to evacuate flood-prone areas</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Education about the risk of contact with dirty flood water;</a:t>
                      </a:r>
                      <a:br>
                        <a:rPr lang="en-US" sz="1000" u="none" strike="noStrike" dirty="0">
                          <a:effectLst/>
                        </a:rPr>
                      </a:br>
                      <a:r>
                        <a:rPr lang="en-US" sz="1000" u="none" strike="noStrike" dirty="0">
                          <a:effectLst/>
                        </a:rPr>
                        <a:t>Better hand hygiene practice (education);</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 Improve drainage systems and reduce environmental contamination by controlling open defecation, improving animal husbandry practices, and by improving access to and quality of public latrines</a:t>
                      </a:r>
                      <a:br>
                        <a:rPr lang="en-US" sz="1000" u="none" strike="noStrike" dirty="0">
                          <a:effectLst/>
                        </a:rPr>
                      </a:br>
                      <a:r>
                        <a:rPr lang="en-US" sz="1000" u="none" strike="noStrike" dirty="0">
                          <a:effectLst/>
                        </a:rPr>
                        <a:t>• Develop evacuation provisions for flood-prone areas</a:t>
                      </a:r>
                      <a:br>
                        <a:rPr lang="en-US" sz="1000" u="none" strike="noStrike" dirty="0">
                          <a:effectLst/>
                        </a:rPr>
                      </a:br>
                      <a:r>
                        <a:rPr lang="en-US" sz="1000" u="none" strike="noStrike" dirty="0">
                          <a:effectLst/>
                        </a:rPr>
                        <a:t>• Educate communities on risk associated with flood water and proper hand hygiene practices</a:t>
                      </a:r>
                      <a:endParaRPr lang="en-US" sz="1000" b="0" i="0" u="none" strike="noStrike" dirty="0">
                        <a:solidFill>
                          <a:srgbClr val="000000"/>
                        </a:solidFill>
                        <a:effectLst/>
                        <a:latin typeface="Calibri" panose="020F0502020204030204" pitchFamily="34" charset="0"/>
                      </a:endParaRPr>
                    </a:p>
                  </a:txBody>
                  <a:tcPr marL="0" marR="0" marT="0" marB="0" anchor="ctr"/>
                </a:tc>
              </a:tr>
            </a:tbl>
          </a:graphicData>
        </a:graphic>
      </p:graphicFrame>
      <p:sp>
        <p:nvSpPr>
          <p:cNvPr id="6" name="Content Placeholder 2"/>
          <p:cNvSpPr>
            <a:spLocks noGrp="1"/>
          </p:cNvSpPr>
          <p:nvPr>
            <p:ph idx="1"/>
          </p:nvPr>
        </p:nvSpPr>
        <p:spPr>
          <a:xfrm>
            <a:off x="228600" y="1135279"/>
            <a:ext cx="10515600" cy="731621"/>
          </a:xfrm>
        </p:spPr>
        <p:txBody>
          <a:bodyPr>
            <a:normAutofit fontScale="85000" lnSpcReduction="20000"/>
          </a:bodyPr>
          <a:lstStyle/>
          <a:p>
            <a:r>
              <a:rPr lang="en-US" dirty="0" smtClean="0">
                <a:solidFill>
                  <a:schemeClr val="tx1">
                    <a:lumMod val="65000"/>
                    <a:lumOff val="35000"/>
                  </a:schemeClr>
                </a:solidFill>
              </a:rPr>
              <a:t>3 most common dominant pathways: </a:t>
            </a:r>
            <a:r>
              <a:rPr lang="en-US" dirty="0" smtClean="0">
                <a:solidFill>
                  <a:srgbClr val="A50021"/>
                </a:solidFill>
              </a:rPr>
              <a:t>Produce, Municipal Water, Flood Water</a:t>
            </a:r>
          </a:p>
          <a:p>
            <a:r>
              <a:rPr lang="en-US" dirty="0" smtClean="0">
                <a:solidFill>
                  <a:srgbClr val="A50021"/>
                </a:solidFill>
              </a:rPr>
              <a:t>Selected Age Group: Adults</a:t>
            </a:r>
          </a:p>
        </p:txBody>
      </p:sp>
    </p:spTree>
    <p:extLst>
      <p:ext uri="{BB962C8B-B14F-4D97-AF65-F5344CB8AC3E}">
        <p14:creationId xmlns:p14="http://schemas.microsoft.com/office/powerpoint/2010/main" val="2728207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3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ckwell" panose="02060603020205020403" pitchFamily="18" charset="0"/>
              </a:rPr>
              <a:t>Paper Overview</a:t>
            </a:r>
            <a:endParaRPr lang="en-US" dirty="0">
              <a:latin typeface="Rockwell" panose="02060603020205020403" pitchFamily="18" charset="0"/>
            </a:endParaRPr>
          </a:p>
        </p:txBody>
      </p:sp>
      <p:sp>
        <p:nvSpPr>
          <p:cNvPr id="3" name="Content Placeholder 2"/>
          <p:cNvSpPr>
            <a:spLocks noGrp="1"/>
          </p:cNvSpPr>
          <p:nvPr>
            <p:ph idx="1"/>
          </p:nvPr>
        </p:nvSpPr>
        <p:spPr/>
        <p:txBody>
          <a:bodyPr/>
          <a:lstStyle/>
          <a:p>
            <a:r>
              <a:rPr lang="en-US" dirty="0" smtClean="0">
                <a:latin typeface="Rockwell" panose="02060603020205020403" pitchFamily="18" charset="0"/>
              </a:rPr>
              <a:t>Executive Summary</a:t>
            </a:r>
          </a:p>
          <a:p>
            <a:r>
              <a:rPr lang="en-US" dirty="0" smtClean="0">
                <a:latin typeface="Rockwell" panose="02060603020205020403" pitchFamily="18" charset="0"/>
              </a:rPr>
              <a:t>Introduction</a:t>
            </a:r>
          </a:p>
          <a:p>
            <a:r>
              <a:rPr lang="en-US" dirty="0" smtClean="0">
                <a:latin typeface="Rockwell" panose="02060603020205020403" pitchFamily="18" charset="0"/>
              </a:rPr>
              <a:t>Methodology</a:t>
            </a:r>
          </a:p>
          <a:p>
            <a:r>
              <a:rPr lang="en-US" dirty="0" smtClean="0">
                <a:latin typeface="Rockwell" panose="02060603020205020403" pitchFamily="18" charset="0"/>
              </a:rPr>
              <a:t>Results and Discussion</a:t>
            </a:r>
          </a:p>
          <a:p>
            <a:r>
              <a:rPr lang="en-US" dirty="0" smtClean="0">
                <a:latin typeface="Rockwell" panose="02060603020205020403" pitchFamily="18" charset="0"/>
              </a:rPr>
              <a:t>Implications for Sanitation Investment</a:t>
            </a:r>
          </a:p>
          <a:p>
            <a:r>
              <a:rPr lang="en-US" dirty="0" smtClean="0">
                <a:latin typeface="Rockwell" panose="02060603020205020403" pitchFamily="18" charset="0"/>
              </a:rPr>
              <a:t>Strengths and Limitations</a:t>
            </a:r>
          </a:p>
          <a:p>
            <a:r>
              <a:rPr lang="en-US" dirty="0" smtClean="0">
                <a:latin typeface="Rockwell" panose="02060603020205020403" pitchFamily="18" charset="0"/>
              </a:rPr>
              <a:t>Conclusion</a:t>
            </a:r>
          </a:p>
          <a:p>
            <a:endParaRPr lang="en-US" dirty="0" smtClean="0">
              <a:latin typeface="Rockwell" panose="02060603020205020403" pitchFamily="18" charset="0"/>
            </a:endParaRPr>
          </a:p>
        </p:txBody>
      </p:sp>
    </p:spTree>
    <p:extLst>
      <p:ext uri="{BB962C8B-B14F-4D97-AF65-F5344CB8AC3E}">
        <p14:creationId xmlns:p14="http://schemas.microsoft.com/office/powerpoint/2010/main" val="979127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3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ckwell" panose="02060603020205020403" pitchFamily="18" charset="0"/>
              </a:rPr>
              <a:t>Executive Summary</a:t>
            </a:r>
            <a:endParaRPr lang="en-US" dirty="0">
              <a:latin typeface="Rockwell" panose="02060603020205020403" pitchFamily="18" charset="0"/>
            </a:endParaRPr>
          </a:p>
        </p:txBody>
      </p:sp>
      <p:sp>
        <p:nvSpPr>
          <p:cNvPr id="3" name="Content Placeholder 2"/>
          <p:cNvSpPr>
            <a:spLocks noGrp="1"/>
          </p:cNvSpPr>
          <p:nvPr>
            <p:ph idx="1"/>
          </p:nvPr>
        </p:nvSpPr>
        <p:spPr/>
        <p:txBody>
          <a:bodyPr/>
          <a:lstStyle/>
          <a:p>
            <a:r>
              <a:rPr lang="en-US" dirty="0" smtClean="0">
                <a:latin typeface="Rockwell" panose="02060603020205020403" pitchFamily="18" charset="0"/>
              </a:rPr>
              <a:t>Contains basic canned text as well as optional prompts for users to provide additional context</a:t>
            </a:r>
          </a:p>
          <a:p>
            <a:r>
              <a:rPr lang="en-US" dirty="0" smtClean="0">
                <a:latin typeface="Rockwell" panose="02060603020205020403" pitchFamily="18" charset="0"/>
              </a:rPr>
              <a:t>Pulls auto-generated text and results from other sections</a:t>
            </a:r>
          </a:p>
          <a:p>
            <a:endParaRPr lang="en-US" dirty="0">
              <a:latin typeface="Rockwell" panose="02060603020205020403" pitchFamily="18" charset="0"/>
            </a:endParaRPr>
          </a:p>
          <a:p>
            <a:pPr marL="0" indent="0">
              <a:buNone/>
            </a:pPr>
            <a:r>
              <a:rPr lang="en-US" i="1" dirty="0" smtClean="0">
                <a:solidFill>
                  <a:srgbClr val="A50021"/>
                </a:solidFill>
                <a:latin typeface="Rockwell" panose="02060603020205020403" pitchFamily="18" charset="0"/>
              </a:rPr>
              <a:t>*Won’t go into detail since it is covered in other sections</a:t>
            </a:r>
          </a:p>
          <a:p>
            <a:endParaRPr lang="en-US" dirty="0" smtClean="0">
              <a:latin typeface="Rockwell" panose="02060603020205020403" pitchFamily="18" charset="0"/>
            </a:endParaRPr>
          </a:p>
        </p:txBody>
      </p:sp>
    </p:spTree>
    <p:extLst>
      <p:ext uri="{BB962C8B-B14F-4D97-AF65-F5344CB8AC3E}">
        <p14:creationId xmlns:p14="http://schemas.microsoft.com/office/powerpoint/2010/main" val="352234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3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ckwell" panose="02060603020205020403" pitchFamily="18" charset="0"/>
              </a:rPr>
              <a:t>Introduction</a:t>
            </a:r>
            <a:endParaRPr lang="en-US" dirty="0">
              <a:latin typeface="Rockwell" panose="02060603020205020403" pitchFamily="18" charset="0"/>
            </a:endParaRPr>
          </a:p>
        </p:txBody>
      </p:sp>
      <p:sp>
        <p:nvSpPr>
          <p:cNvPr id="3" name="Content Placeholder 2"/>
          <p:cNvSpPr>
            <a:spLocks noGrp="1"/>
          </p:cNvSpPr>
          <p:nvPr>
            <p:ph idx="1"/>
          </p:nvPr>
        </p:nvSpPr>
        <p:spPr/>
        <p:txBody>
          <a:bodyPr/>
          <a:lstStyle/>
          <a:p>
            <a:r>
              <a:rPr lang="en-US" dirty="0" smtClean="0">
                <a:latin typeface="Rockwell" panose="02060603020205020403" pitchFamily="18" charset="0"/>
              </a:rPr>
              <a:t>Contains basic canned text as well as optional prompts for users to provide additional context</a:t>
            </a:r>
          </a:p>
          <a:p>
            <a:r>
              <a:rPr lang="en-US" dirty="0" smtClean="0">
                <a:latin typeface="Rockwell" panose="02060603020205020403" pitchFamily="18" charset="0"/>
              </a:rPr>
              <a:t>Basic background about sanitation in general and the potential impact that the lack of or presence of inadequate sanitation infrastructure can have on health</a:t>
            </a:r>
          </a:p>
          <a:p>
            <a:r>
              <a:rPr lang="en-US" i="1" dirty="0" smtClean="0">
                <a:solidFill>
                  <a:srgbClr val="A50021"/>
                </a:solidFill>
                <a:latin typeface="Rockwell" panose="02060603020205020403" pitchFamily="18" charset="0"/>
              </a:rPr>
              <a:t>No logic other than optional prompts for user</a:t>
            </a:r>
            <a:endParaRPr lang="en-US" i="1" dirty="0">
              <a:solidFill>
                <a:srgbClr val="A50021"/>
              </a:solidFill>
              <a:latin typeface="Rockwell" panose="02060603020205020403" pitchFamily="18" charset="0"/>
            </a:endParaRPr>
          </a:p>
        </p:txBody>
      </p:sp>
    </p:spTree>
    <p:extLst>
      <p:ext uri="{BB962C8B-B14F-4D97-AF65-F5344CB8AC3E}">
        <p14:creationId xmlns:p14="http://schemas.microsoft.com/office/powerpoint/2010/main" val="3469185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3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7000"/>
            <a:ext cx="10515600" cy="739775"/>
          </a:xfrm>
        </p:spPr>
        <p:txBody>
          <a:bodyPr/>
          <a:lstStyle/>
          <a:p>
            <a:r>
              <a:rPr lang="en-US" dirty="0" smtClean="0">
                <a:latin typeface="Rockwell" panose="02060603020205020403" pitchFamily="18" charset="0"/>
              </a:rPr>
              <a:t>Methodology</a:t>
            </a:r>
            <a:endParaRPr lang="en-US" dirty="0">
              <a:latin typeface="Rockwell" panose="02060603020205020403" pitchFamily="18" charset="0"/>
            </a:endParaRPr>
          </a:p>
        </p:txBody>
      </p:sp>
      <p:sp>
        <p:nvSpPr>
          <p:cNvPr id="3" name="Content Placeholder 2"/>
          <p:cNvSpPr>
            <a:spLocks noGrp="1"/>
          </p:cNvSpPr>
          <p:nvPr>
            <p:ph idx="1"/>
          </p:nvPr>
        </p:nvSpPr>
        <p:spPr>
          <a:xfrm>
            <a:off x="838200" y="866775"/>
            <a:ext cx="10515600" cy="4351338"/>
          </a:xfrm>
        </p:spPr>
        <p:txBody>
          <a:bodyPr/>
          <a:lstStyle/>
          <a:p>
            <a:r>
              <a:rPr lang="en-US" dirty="0" smtClean="0">
                <a:latin typeface="Rockwell" panose="02060603020205020403" pitchFamily="18" charset="0"/>
              </a:rPr>
              <a:t>Mostly canned text and optional prompts for users</a:t>
            </a:r>
          </a:p>
          <a:p>
            <a:r>
              <a:rPr lang="en-US" dirty="0" smtClean="0">
                <a:latin typeface="Rockwell" panose="02060603020205020403" pitchFamily="18" charset="0"/>
              </a:rPr>
              <a:t>Provides an overview of what SaniPath is and what it can do</a:t>
            </a:r>
          </a:p>
          <a:p>
            <a:r>
              <a:rPr lang="en-US" i="1" dirty="0" smtClean="0">
                <a:solidFill>
                  <a:srgbClr val="A50021"/>
                </a:solidFill>
                <a:latin typeface="Rockwell" panose="02060603020205020403" pitchFamily="18" charset="0"/>
              </a:rPr>
              <a:t>Will pull specific text, figures, and tables based on project customization, sample and survey sizes, and </a:t>
            </a:r>
            <a:r>
              <a:rPr lang="en-US" i="1" dirty="0" err="1" smtClean="0">
                <a:solidFill>
                  <a:srgbClr val="A50021"/>
                </a:solidFill>
                <a:latin typeface="Rockwell" panose="02060603020205020403" pitchFamily="18" charset="0"/>
              </a:rPr>
              <a:t>gps</a:t>
            </a:r>
            <a:r>
              <a:rPr lang="en-US" i="1" dirty="0" smtClean="0">
                <a:solidFill>
                  <a:srgbClr val="A50021"/>
                </a:solidFill>
                <a:latin typeface="Rockwell" panose="02060603020205020403" pitchFamily="18" charset="0"/>
              </a:rPr>
              <a:t> data from sample and survey collection</a:t>
            </a:r>
          </a:p>
          <a:p>
            <a:pPr lvl="1"/>
            <a:r>
              <a:rPr lang="en-US" i="1" dirty="0" smtClean="0">
                <a:solidFill>
                  <a:srgbClr val="A50021"/>
                </a:solidFill>
                <a:latin typeface="Rockwell" panose="02060603020205020403" pitchFamily="18" charset="0"/>
              </a:rPr>
              <a:t>Includes 2 Maps: one with sample collection points and one with survey collection points</a:t>
            </a:r>
          </a:p>
          <a:p>
            <a:pPr lvl="1"/>
            <a:r>
              <a:rPr lang="en-US" i="1" dirty="0" smtClean="0">
                <a:solidFill>
                  <a:srgbClr val="A50021"/>
                </a:solidFill>
                <a:latin typeface="Rockwell" panose="02060603020205020403" pitchFamily="18" charset="0"/>
              </a:rPr>
              <a:t>Includes one table of the number of surveys and samples by type and by neighborhood</a:t>
            </a:r>
            <a:endParaRPr lang="en-US" i="1" dirty="0">
              <a:solidFill>
                <a:srgbClr val="A50021"/>
              </a:solidFill>
              <a:latin typeface="Rockwell" panose="02060603020205020403"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39819148"/>
              </p:ext>
            </p:extLst>
          </p:nvPr>
        </p:nvGraphicFramePr>
        <p:xfrm>
          <a:off x="2828922" y="4650073"/>
          <a:ext cx="6267452" cy="2067052"/>
        </p:xfrm>
        <a:graphic>
          <a:graphicData uri="http://schemas.openxmlformats.org/drawingml/2006/table">
            <a:tbl>
              <a:tblPr firstRow="1" firstCol="1" bandRow="1">
                <a:tableStyleId>{5C22544A-7EE6-4342-B048-85BDC9FD1C3A}</a:tableStyleId>
              </a:tblPr>
              <a:tblGrid>
                <a:gridCol w="1057278"/>
                <a:gridCol w="866775"/>
                <a:gridCol w="876300"/>
                <a:gridCol w="733425"/>
                <a:gridCol w="638175"/>
                <a:gridCol w="533400"/>
                <a:gridCol w="771525"/>
                <a:gridCol w="765174"/>
                <a:gridCol w="25400"/>
              </a:tblGrid>
              <a:tr h="211455">
                <a:tc>
                  <a:txBody>
                    <a:bodyPr/>
                    <a:lstStyle/>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T w="12700" cmpd="sng">
                      <a:noFill/>
                    </a:lnT>
                    <a:lnB w="38100" cmpd="sng">
                      <a:noFill/>
                    </a:lnB>
                    <a:solidFill>
                      <a:srgbClr val="F5F3F1"/>
                    </a:solidFill>
                  </a:tcPr>
                </a:tc>
                <a:tc>
                  <a:txBody>
                    <a:bodyPr/>
                    <a:lstStyle/>
                    <a:p>
                      <a:pPr marL="0" marR="0" algn="ctr">
                        <a:lnSpc>
                          <a:spcPct val="107000"/>
                        </a:lnSpc>
                        <a:spcBef>
                          <a:spcPts val="0"/>
                        </a:spcBef>
                        <a:spcAft>
                          <a:spcPts val="0"/>
                        </a:spcAft>
                      </a:pPr>
                      <a:r>
                        <a:rPr lang="en-US" sz="1000" u="sng" dirty="0">
                          <a:effectLst/>
                        </a:rPr>
                        <a:t>Behavioral Surveys</a:t>
                      </a:r>
                      <a:endParaRPr lang="en-US" sz="1100" u="sng"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R w="12700" cmpd="sng">
                      <a:noFill/>
                    </a:lnR>
                    <a:lnB w="38100" cmpd="sng">
                      <a:noFill/>
                    </a:lnB>
                    <a:solidFill>
                      <a:srgbClr val="364EA1"/>
                    </a:solidFill>
                  </a:tcPr>
                </a:tc>
                <a:tc gridSpan="6">
                  <a:txBody>
                    <a:bodyPr/>
                    <a:lstStyle/>
                    <a:p>
                      <a:pPr marL="0" marR="0" algn="ctr">
                        <a:lnSpc>
                          <a:spcPct val="107000"/>
                        </a:lnSpc>
                        <a:spcBef>
                          <a:spcPts val="0"/>
                        </a:spcBef>
                        <a:spcAft>
                          <a:spcPts val="0"/>
                        </a:spcAft>
                      </a:pPr>
                      <a:r>
                        <a:rPr lang="en-US" sz="1000" u="sng" dirty="0">
                          <a:effectLst/>
                        </a:rPr>
                        <a:t>Environmental Samples</a:t>
                      </a:r>
                      <a:endParaRPr lang="en-US" sz="1100" u="sng"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B w="38100" cmpd="sng">
                      <a:noFill/>
                    </a:lnB>
                    <a:solidFill>
                      <a:srgbClr val="364EA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B w="38100" cmpd="sng">
                      <a:noFill/>
                    </a:lnB>
                  </a:tcPr>
                </a:tc>
              </a:tr>
              <a:tr h="216535">
                <a:tc>
                  <a:txBody>
                    <a:bodyPr/>
                    <a:lstStyle/>
                    <a:p>
                      <a:pPr marL="0" marR="0" algn="ctr">
                        <a:lnSpc>
                          <a:spcPct val="107000"/>
                        </a:lnSpc>
                        <a:spcBef>
                          <a:spcPts val="0"/>
                        </a:spcBef>
                        <a:spcAft>
                          <a:spcPts val="0"/>
                        </a:spcAft>
                      </a:pPr>
                      <a:r>
                        <a:rPr lang="en-US" sz="1000" u="sng" dirty="0">
                          <a:effectLst/>
                        </a:rPr>
                        <a:t>Neighborhood</a:t>
                      </a:r>
                      <a:endParaRPr lang="en-US" sz="1100" u="sng"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R w="12700" cmpd="sng">
                      <a:noFill/>
                    </a:lnR>
                    <a:lnT w="38100" cmpd="sng">
                      <a:noFill/>
                    </a:lnT>
                    <a:lnB w="12700" cmpd="sng">
                      <a:noFill/>
                    </a:lnB>
                    <a:solidFill>
                      <a:srgbClr val="364EA1"/>
                    </a:solidFill>
                  </a:tcPr>
                </a:tc>
                <a:tc>
                  <a:txBody>
                    <a:bodyPr/>
                    <a:lstStyle/>
                    <a:p>
                      <a:pPr marL="0" marR="0" algn="ctr">
                        <a:lnSpc>
                          <a:spcPct val="107000"/>
                        </a:lnSpc>
                        <a:spcBef>
                          <a:spcPts val="0"/>
                        </a:spcBef>
                        <a:spcAft>
                          <a:spcPts val="0"/>
                        </a:spcAft>
                      </a:pPr>
                      <a:r>
                        <a:rPr lang="en-US" sz="1000" b="1" dirty="0">
                          <a:solidFill>
                            <a:srgbClr val="F5F3F1"/>
                          </a:solidFill>
                          <a:effectLst/>
                        </a:rPr>
                        <a:t>Households Surveyed</a:t>
                      </a:r>
                      <a:endParaRPr lang="en-US" sz="1100" b="1" dirty="0">
                        <a:solidFill>
                          <a:srgbClr val="F5F3F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38100" cmpd="sng">
                      <a:noFill/>
                    </a:lnT>
                    <a:lnB w="12700" cmpd="sng">
                      <a:noFill/>
                    </a:lnB>
                    <a:solidFill>
                      <a:srgbClr val="364EA1"/>
                    </a:solidFill>
                  </a:tcPr>
                </a:tc>
                <a:tc>
                  <a:txBody>
                    <a:bodyPr/>
                    <a:lstStyle/>
                    <a:p>
                      <a:pPr marL="0" marR="0" algn="ctr">
                        <a:lnSpc>
                          <a:spcPct val="107000"/>
                        </a:lnSpc>
                        <a:spcBef>
                          <a:spcPts val="0"/>
                        </a:spcBef>
                        <a:spcAft>
                          <a:spcPts val="0"/>
                        </a:spcAft>
                      </a:pPr>
                      <a:r>
                        <a:rPr lang="en-US" sz="1000" b="1" dirty="0">
                          <a:solidFill>
                            <a:srgbClr val="F5F3F1"/>
                          </a:solidFill>
                          <a:effectLst/>
                        </a:rPr>
                        <a:t>Raw Produce</a:t>
                      </a:r>
                      <a:endParaRPr lang="en-US" sz="1100" b="1" dirty="0">
                        <a:solidFill>
                          <a:srgbClr val="F5F3F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38100" cmpd="sng">
                      <a:noFill/>
                    </a:lnT>
                    <a:lnB w="12700" cmpd="sng">
                      <a:noFill/>
                    </a:lnB>
                    <a:solidFill>
                      <a:srgbClr val="364EA1"/>
                    </a:solidFill>
                  </a:tcPr>
                </a:tc>
                <a:tc>
                  <a:txBody>
                    <a:bodyPr/>
                    <a:lstStyle/>
                    <a:p>
                      <a:pPr marL="0" marR="0" algn="ctr">
                        <a:lnSpc>
                          <a:spcPct val="107000"/>
                        </a:lnSpc>
                        <a:spcBef>
                          <a:spcPts val="0"/>
                        </a:spcBef>
                        <a:spcAft>
                          <a:spcPts val="0"/>
                        </a:spcAft>
                      </a:pPr>
                      <a:r>
                        <a:rPr lang="en-US" sz="1000" b="1" dirty="0">
                          <a:solidFill>
                            <a:srgbClr val="F5F3F1"/>
                          </a:solidFill>
                          <a:effectLst/>
                        </a:rPr>
                        <a:t>Flood Water</a:t>
                      </a:r>
                      <a:endParaRPr lang="en-US" sz="1100" b="1" dirty="0">
                        <a:solidFill>
                          <a:srgbClr val="F5F3F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38100" cmpd="sng">
                      <a:noFill/>
                    </a:lnT>
                    <a:lnB w="12700" cmpd="sng">
                      <a:noFill/>
                    </a:lnB>
                    <a:solidFill>
                      <a:srgbClr val="364EA1"/>
                    </a:solidFill>
                  </a:tcPr>
                </a:tc>
                <a:tc>
                  <a:txBody>
                    <a:bodyPr/>
                    <a:lstStyle/>
                    <a:p>
                      <a:pPr marL="0" marR="0" algn="ctr">
                        <a:lnSpc>
                          <a:spcPct val="107000"/>
                        </a:lnSpc>
                        <a:spcBef>
                          <a:spcPts val="0"/>
                        </a:spcBef>
                        <a:spcAft>
                          <a:spcPts val="0"/>
                        </a:spcAft>
                      </a:pPr>
                      <a:r>
                        <a:rPr lang="en-US" sz="1000" b="1" dirty="0">
                          <a:solidFill>
                            <a:srgbClr val="F5F3F1"/>
                          </a:solidFill>
                          <a:effectLst/>
                        </a:rPr>
                        <a:t>Ice</a:t>
                      </a:r>
                      <a:endParaRPr lang="en-US" sz="1100" b="1" dirty="0">
                        <a:solidFill>
                          <a:srgbClr val="F5F3F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38100" cmpd="sng">
                      <a:noFill/>
                    </a:lnT>
                    <a:lnB w="12700" cmpd="sng">
                      <a:noFill/>
                    </a:lnB>
                    <a:solidFill>
                      <a:srgbClr val="364EA1"/>
                    </a:solidFill>
                  </a:tcPr>
                </a:tc>
                <a:tc>
                  <a:txBody>
                    <a:bodyPr/>
                    <a:lstStyle/>
                    <a:p>
                      <a:pPr marL="0" marR="0" algn="ctr">
                        <a:lnSpc>
                          <a:spcPct val="107000"/>
                        </a:lnSpc>
                        <a:spcBef>
                          <a:spcPts val="0"/>
                        </a:spcBef>
                        <a:spcAft>
                          <a:spcPts val="0"/>
                        </a:spcAft>
                      </a:pPr>
                      <a:r>
                        <a:rPr lang="en-US" sz="1000" b="1" dirty="0">
                          <a:solidFill>
                            <a:srgbClr val="F5F3F1"/>
                          </a:solidFill>
                          <a:effectLst/>
                        </a:rPr>
                        <a:t>Bottled Water</a:t>
                      </a:r>
                      <a:endParaRPr lang="en-US" sz="1100" b="1" dirty="0">
                        <a:solidFill>
                          <a:srgbClr val="F5F3F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38100" cmpd="sng">
                      <a:noFill/>
                    </a:lnT>
                    <a:lnB w="12700" cmpd="sng">
                      <a:noFill/>
                    </a:lnB>
                    <a:solidFill>
                      <a:srgbClr val="364EA1"/>
                    </a:solidFill>
                  </a:tcPr>
                </a:tc>
                <a:tc>
                  <a:txBody>
                    <a:bodyPr/>
                    <a:lstStyle/>
                    <a:p>
                      <a:pPr marL="0" marR="0" algn="ctr">
                        <a:lnSpc>
                          <a:spcPct val="107000"/>
                        </a:lnSpc>
                        <a:spcBef>
                          <a:spcPts val="0"/>
                        </a:spcBef>
                        <a:spcAft>
                          <a:spcPts val="0"/>
                        </a:spcAft>
                      </a:pPr>
                      <a:r>
                        <a:rPr lang="en-US" sz="1000" b="1" dirty="0">
                          <a:solidFill>
                            <a:srgbClr val="F5F3F1"/>
                          </a:solidFill>
                          <a:effectLst/>
                        </a:rPr>
                        <a:t>Well Water</a:t>
                      </a:r>
                      <a:endParaRPr lang="en-US" sz="1100" b="1" dirty="0">
                        <a:solidFill>
                          <a:srgbClr val="F5F3F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38100" cmpd="sng">
                      <a:noFill/>
                    </a:lnT>
                    <a:lnB w="12700" cmpd="sng">
                      <a:noFill/>
                    </a:lnB>
                    <a:solidFill>
                      <a:srgbClr val="364EA1"/>
                    </a:solidFill>
                  </a:tcPr>
                </a:tc>
                <a:tc gridSpan="2">
                  <a:txBody>
                    <a:bodyPr/>
                    <a:lstStyle/>
                    <a:p>
                      <a:pPr marL="0" marR="0" algn="ctr">
                        <a:lnSpc>
                          <a:spcPct val="107000"/>
                        </a:lnSpc>
                        <a:spcBef>
                          <a:spcPts val="0"/>
                        </a:spcBef>
                        <a:spcAft>
                          <a:spcPts val="0"/>
                        </a:spcAft>
                      </a:pPr>
                      <a:r>
                        <a:rPr lang="en-US" sz="1000" b="1" dirty="0">
                          <a:solidFill>
                            <a:srgbClr val="F5F3F1"/>
                          </a:solidFill>
                          <a:effectLst/>
                        </a:rPr>
                        <a:t>Municipal Water</a:t>
                      </a:r>
                      <a:endParaRPr lang="en-US" sz="1100" b="1" dirty="0">
                        <a:solidFill>
                          <a:srgbClr val="F5F3F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T w="38100" cmpd="sng">
                      <a:noFill/>
                    </a:lnT>
                    <a:lnB w="12700" cmpd="sng">
                      <a:noFill/>
                    </a:lnB>
                    <a:solidFill>
                      <a:srgbClr val="364EA1"/>
                    </a:solidFill>
                  </a:tcPr>
                </a:tc>
                <a:tc hMerge="1">
                  <a:txBody>
                    <a:bodyPr/>
                    <a:lstStyle/>
                    <a:p>
                      <a:endParaRPr lang="en-US"/>
                    </a:p>
                  </a:txBody>
                  <a:tcPr/>
                </a:tc>
              </a:tr>
              <a:tr h="211455">
                <a:tc>
                  <a:txBody>
                    <a:bodyPr/>
                    <a:lstStyle/>
                    <a:p>
                      <a:pPr marL="0" marR="0" algn="ctr">
                        <a:lnSpc>
                          <a:spcPct val="107000"/>
                        </a:lnSpc>
                        <a:spcBef>
                          <a:spcPts val="0"/>
                        </a:spcBef>
                        <a:spcAft>
                          <a:spcPts val="0"/>
                        </a:spcAft>
                      </a:pPr>
                      <a:r>
                        <a:rPr lang="en-US" sz="1000" dirty="0">
                          <a:solidFill>
                            <a:srgbClr val="F5F3F1"/>
                          </a:solidFill>
                          <a:effectLst/>
                        </a:rPr>
                        <a:t>Chong </a:t>
                      </a:r>
                      <a:r>
                        <a:rPr lang="en-US" sz="1000" dirty="0" err="1">
                          <a:solidFill>
                            <a:srgbClr val="F5F3F1"/>
                          </a:solidFill>
                          <a:effectLst/>
                        </a:rPr>
                        <a:t>Kaosou</a:t>
                      </a:r>
                      <a:endParaRPr lang="en-US" sz="1100" dirty="0">
                        <a:solidFill>
                          <a:srgbClr val="F5F3F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R w="12700" cmpd="sng">
                      <a:noFill/>
                    </a:lnR>
                    <a:lnT w="12700" cmpd="sng">
                      <a:noFill/>
                    </a:lnT>
                    <a:lnB w="12700" cmpd="sng">
                      <a:noFill/>
                    </a:lnB>
                    <a:solidFill>
                      <a:srgbClr val="364EA1"/>
                    </a:solidFill>
                  </a:tcPr>
                </a:tc>
                <a:tc>
                  <a:txBody>
                    <a:bodyPr/>
                    <a:lstStyle/>
                    <a:p>
                      <a:pPr marL="0" marR="0" algn="ctr">
                        <a:lnSpc>
                          <a:spcPct val="107000"/>
                        </a:lnSpc>
                        <a:spcBef>
                          <a:spcPts val="0"/>
                        </a:spcBef>
                        <a:spcAft>
                          <a:spcPts val="0"/>
                        </a:spcAft>
                      </a:pPr>
                      <a:r>
                        <a:rPr lang="en-US" sz="1000">
                          <a:effectLst/>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gridSpan="2">
                  <a:txBody>
                    <a:bodyPr/>
                    <a:lstStyle/>
                    <a:p>
                      <a:pPr marL="0" marR="0" algn="ctr">
                        <a:lnSpc>
                          <a:spcPct val="107000"/>
                        </a:lnSpc>
                        <a:spcBef>
                          <a:spcPts val="0"/>
                        </a:spcBef>
                        <a:spcAft>
                          <a:spcPts val="0"/>
                        </a:spcAft>
                      </a:pPr>
                      <a:r>
                        <a:rPr lang="en-US"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T w="12700" cmpd="sng">
                      <a:noFill/>
                    </a:lnT>
                    <a:lnB w="12700" cmpd="sng">
                      <a:noFill/>
                    </a:lnB>
                  </a:tcPr>
                </a:tc>
                <a:tc hMerge="1">
                  <a:txBody>
                    <a:bodyPr/>
                    <a:lstStyle/>
                    <a:p>
                      <a:endParaRPr lang="en-US"/>
                    </a:p>
                  </a:txBody>
                  <a:tcPr/>
                </a:tc>
              </a:tr>
              <a:tr h="216535">
                <a:tc>
                  <a:txBody>
                    <a:bodyPr/>
                    <a:lstStyle/>
                    <a:p>
                      <a:pPr marL="0" marR="0" algn="ctr">
                        <a:lnSpc>
                          <a:spcPct val="107000"/>
                        </a:lnSpc>
                        <a:spcBef>
                          <a:spcPts val="0"/>
                        </a:spcBef>
                        <a:spcAft>
                          <a:spcPts val="0"/>
                        </a:spcAft>
                      </a:pPr>
                      <a:r>
                        <a:rPr lang="en-US" sz="1000" dirty="0" err="1">
                          <a:solidFill>
                            <a:srgbClr val="F5F3F1"/>
                          </a:solidFill>
                          <a:effectLst/>
                        </a:rPr>
                        <a:t>Kumruthemey</a:t>
                      </a:r>
                      <a:r>
                        <a:rPr lang="en-US" sz="1000" dirty="0">
                          <a:solidFill>
                            <a:srgbClr val="F5F3F1"/>
                          </a:solidFill>
                          <a:effectLst/>
                        </a:rPr>
                        <a:t>, Informal</a:t>
                      </a:r>
                      <a:endParaRPr lang="en-US" sz="1100" dirty="0">
                        <a:solidFill>
                          <a:srgbClr val="F5F3F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R w="12700" cmpd="sng">
                      <a:noFill/>
                    </a:lnR>
                    <a:lnT w="12700" cmpd="sng">
                      <a:noFill/>
                    </a:lnT>
                    <a:lnB w="12700" cmpd="sng">
                      <a:noFill/>
                    </a:lnB>
                    <a:solidFill>
                      <a:srgbClr val="364EA1"/>
                    </a:solidFill>
                  </a:tcPr>
                </a:tc>
                <a:tc>
                  <a:txBody>
                    <a:bodyPr/>
                    <a:lstStyle/>
                    <a:p>
                      <a:pPr marL="0" marR="0" algn="ctr">
                        <a:lnSpc>
                          <a:spcPct val="107000"/>
                        </a:lnSpc>
                        <a:spcBef>
                          <a:spcPts val="0"/>
                        </a:spcBef>
                        <a:spcAft>
                          <a:spcPts val="0"/>
                        </a:spcAft>
                      </a:pPr>
                      <a:r>
                        <a:rPr lang="en-US" sz="1000">
                          <a:effectLst/>
                        </a:rPr>
                        <a:t>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gridSpan="2">
                  <a:txBody>
                    <a:bodyPr/>
                    <a:lstStyle/>
                    <a:p>
                      <a:pPr marL="0" marR="0" algn="ctr">
                        <a:lnSpc>
                          <a:spcPct val="107000"/>
                        </a:lnSpc>
                        <a:spcBef>
                          <a:spcPts val="0"/>
                        </a:spcBef>
                        <a:spcAft>
                          <a:spcPts val="0"/>
                        </a:spcAft>
                      </a:pPr>
                      <a:r>
                        <a:rPr lang="en-US" sz="1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T w="12700" cmpd="sng">
                      <a:noFill/>
                    </a:lnT>
                    <a:lnB w="12700" cmpd="sng">
                      <a:noFill/>
                    </a:lnB>
                  </a:tcPr>
                </a:tc>
                <a:tc hMerge="1">
                  <a:txBody>
                    <a:bodyPr/>
                    <a:lstStyle/>
                    <a:p>
                      <a:endParaRPr lang="en-US"/>
                    </a:p>
                  </a:txBody>
                  <a:tcPr/>
                </a:tc>
              </a:tr>
              <a:tr h="211455">
                <a:tc>
                  <a:txBody>
                    <a:bodyPr/>
                    <a:lstStyle/>
                    <a:p>
                      <a:pPr marL="0" marR="0" algn="ctr">
                        <a:lnSpc>
                          <a:spcPct val="107000"/>
                        </a:lnSpc>
                        <a:spcBef>
                          <a:spcPts val="0"/>
                        </a:spcBef>
                        <a:spcAft>
                          <a:spcPts val="0"/>
                        </a:spcAft>
                      </a:pPr>
                      <a:r>
                        <a:rPr lang="en-US" sz="1000" dirty="0" err="1">
                          <a:solidFill>
                            <a:srgbClr val="F5F3F1"/>
                          </a:solidFill>
                          <a:effectLst/>
                        </a:rPr>
                        <a:t>Kumruthemey</a:t>
                      </a:r>
                      <a:r>
                        <a:rPr lang="en-US" sz="1000" dirty="0">
                          <a:solidFill>
                            <a:srgbClr val="F5F3F1"/>
                          </a:solidFill>
                          <a:effectLst/>
                        </a:rPr>
                        <a:t>, Formal</a:t>
                      </a:r>
                      <a:endParaRPr lang="en-US" sz="1100" dirty="0">
                        <a:solidFill>
                          <a:srgbClr val="F5F3F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R w="12700" cmpd="sng">
                      <a:noFill/>
                    </a:lnR>
                    <a:lnT w="12700" cmpd="sng">
                      <a:noFill/>
                    </a:lnT>
                    <a:lnB w="12700" cmpd="sng">
                      <a:noFill/>
                    </a:lnB>
                    <a:solidFill>
                      <a:srgbClr val="364EA1"/>
                    </a:solidFill>
                  </a:tcPr>
                </a:tc>
                <a:tc>
                  <a:txBody>
                    <a:bodyPr/>
                    <a:lstStyle/>
                    <a:p>
                      <a:pPr marL="0" marR="0" algn="ctr">
                        <a:lnSpc>
                          <a:spcPct val="107000"/>
                        </a:lnSpc>
                        <a:spcBef>
                          <a:spcPts val="0"/>
                        </a:spcBef>
                        <a:spcAft>
                          <a:spcPts val="0"/>
                        </a:spcAft>
                      </a:pPr>
                      <a:r>
                        <a:rPr lang="en-US" sz="1000" dirty="0">
                          <a:effectLst/>
                        </a:rPr>
                        <a:t>114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gridSpan="2">
                  <a:txBody>
                    <a:bodyPr/>
                    <a:lstStyle/>
                    <a:p>
                      <a:pPr marL="0" marR="0" algn="ctr">
                        <a:lnSpc>
                          <a:spcPct val="107000"/>
                        </a:lnSpc>
                        <a:spcBef>
                          <a:spcPts val="0"/>
                        </a:spcBef>
                        <a:spcAft>
                          <a:spcPts val="0"/>
                        </a:spcAft>
                      </a:pPr>
                      <a:r>
                        <a:rPr lang="en-US" sz="1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T w="12700" cmpd="sng">
                      <a:noFill/>
                    </a:lnT>
                    <a:lnB w="12700" cmpd="sng">
                      <a:noFill/>
                    </a:lnB>
                  </a:tcPr>
                </a:tc>
                <a:tc hMerge="1">
                  <a:txBody>
                    <a:bodyPr/>
                    <a:lstStyle/>
                    <a:p>
                      <a:endParaRPr lang="en-US"/>
                    </a:p>
                  </a:txBody>
                  <a:tcPr/>
                </a:tc>
              </a:tr>
              <a:tr h="216535">
                <a:tc>
                  <a:txBody>
                    <a:bodyPr/>
                    <a:lstStyle/>
                    <a:p>
                      <a:pPr marL="0" marR="0" algn="ctr">
                        <a:lnSpc>
                          <a:spcPct val="107000"/>
                        </a:lnSpc>
                        <a:spcBef>
                          <a:spcPts val="0"/>
                        </a:spcBef>
                        <a:spcAft>
                          <a:spcPts val="0"/>
                        </a:spcAft>
                      </a:pPr>
                      <a:r>
                        <a:rPr lang="en-US" sz="1000" dirty="0">
                          <a:solidFill>
                            <a:srgbClr val="F5F3F1"/>
                          </a:solidFill>
                          <a:effectLst/>
                        </a:rPr>
                        <a:t>Veal/</a:t>
                      </a:r>
                      <a:r>
                        <a:rPr lang="en-US" sz="1000" dirty="0" err="1">
                          <a:solidFill>
                            <a:srgbClr val="F5F3F1"/>
                          </a:solidFill>
                          <a:effectLst/>
                        </a:rPr>
                        <a:t>Trapangses</a:t>
                      </a:r>
                      <a:endParaRPr lang="en-US" sz="1100" dirty="0">
                        <a:solidFill>
                          <a:srgbClr val="F5F3F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R w="12700" cmpd="sng">
                      <a:noFill/>
                    </a:lnR>
                    <a:lnT w="12700" cmpd="sng">
                      <a:noFill/>
                    </a:lnT>
                    <a:lnB w="12700" cmpd="sng">
                      <a:noFill/>
                    </a:lnB>
                    <a:solidFill>
                      <a:srgbClr val="364EA1"/>
                    </a:solidFill>
                  </a:tcPr>
                </a:tc>
                <a:tc>
                  <a:txBody>
                    <a:bodyPr/>
                    <a:lstStyle/>
                    <a:p>
                      <a:pPr marL="0" marR="0" algn="ctr">
                        <a:lnSpc>
                          <a:spcPct val="107000"/>
                        </a:lnSpc>
                        <a:spcBef>
                          <a:spcPts val="0"/>
                        </a:spcBef>
                        <a:spcAft>
                          <a:spcPts val="0"/>
                        </a:spcAft>
                      </a:pPr>
                      <a:r>
                        <a:rPr lang="en-US" sz="1000">
                          <a:effectLst/>
                        </a:rPr>
                        <a:t>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gridSpan="2">
                  <a:txBody>
                    <a:bodyPr/>
                    <a:lstStyle/>
                    <a:p>
                      <a:pPr marL="0" marR="0" algn="ctr">
                        <a:lnSpc>
                          <a:spcPct val="107000"/>
                        </a:lnSpc>
                        <a:spcBef>
                          <a:spcPts val="0"/>
                        </a:spcBef>
                        <a:spcAft>
                          <a:spcPts val="0"/>
                        </a:spcAft>
                      </a:pPr>
                      <a:r>
                        <a:rPr lang="en-US" sz="1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T w="12700" cmpd="sng">
                      <a:noFill/>
                    </a:lnT>
                    <a:lnB w="12700" cmpd="sng">
                      <a:noFill/>
                    </a:lnB>
                  </a:tcPr>
                </a:tc>
                <a:tc hMerge="1">
                  <a:txBody>
                    <a:bodyPr/>
                    <a:lstStyle/>
                    <a:p>
                      <a:endParaRPr lang="en-US"/>
                    </a:p>
                  </a:txBody>
                  <a:tcPr/>
                </a:tc>
              </a:tr>
              <a:tr h="171450">
                <a:tc>
                  <a:txBody>
                    <a:bodyPr/>
                    <a:lstStyle/>
                    <a:p>
                      <a:pPr marL="0" marR="0" algn="ctr">
                        <a:lnSpc>
                          <a:spcPct val="107000"/>
                        </a:lnSpc>
                        <a:spcBef>
                          <a:spcPts val="0"/>
                        </a:spcBef>
                        <a:spcAft>
                          <a:spcPts val="0"/>
                        </a:spcAft>
                      </a:pPr>
                      <a:r>
                        <a:rPr lang="en-US" sz="1000" dirty="0" err="1">
                          <a:solidFill>
                            <a:srgbClr val="F5F3F1"/>
                          </a:solidFill>
                          <a:effectLst/>
                        </a:rPr>
                        <a:t>Steung</a:t>
                      </a:r>
                      <a:r>
                        <a:rPr lang="en-US" sz="1000" dirty="0">
                          <a:solidFill>
                            <a:srgbClr val="F5F3F1"/>
                          </a:solidFill>
                          <a:effectLst/>
                        </a:rPr>
                        <a:t> </a:t>
                      </a:r>
                      <a:r>
                        <a:rPr lang="en-US" sz="1000" dirty="0" err="1">
                          <a:solidFill>
                            <a:srgbClr val="F5F3F1"/>
                          </a:solidFill>
                          <a:effectLst/>
                        </a:rPr>
                        <a:t>Thumey</a:t>
                      </a:r>
                      <a:endParaRPr lang="en-US" sz="1100" dirty="0">
                        <a:solidFill>
                          <a:srgbClr val="F5F3F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R w="12700" cmpd="sng">
                      <a:noFill/>
                    </a:lnR>
                    <a:lnT w="12700" cmpd="sng">
                      <a:noFill/>
                    </a:lnT>
                    <a:lnB w="12700" cmpd="sng">
                      <a:noFill/>
                    </a:lnB>
                    <a:solidFill>
                      <a:srgbClr val="364EA1"/>
                    </a:solidFill>
                  </a:tcPr>
                </a:tc>
                <a:tc>
                  <a:txBody>
                    <a:bodyPr/>
                    <a:lstStyle/>
                    <a:p>
                      <a:pPr marL="0" marR="0" algn="ctr">
                        <a:lnSpc>
                          <a:spcPct val="107000"/>
                        </a:lnSpc>
                        <a:spcBef>
                          <a:spcPts val="0"/>
                        </a:spcBef>
                        <a:spcAft>
                          <a:spcPts val="0"/>
                        </a:spcAft>
                      </a:pPr>
                      <a:r>
                        <a:rPr lang="en-US" sz="1000">
                          <a:effectLst/>
                        </a:rPr>
                        <a:t>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lnB w="12700" cmpd="sng">
                      <a:noFill/>
                    </a:lnB>
                  </a:tcPr>
                </a:tc>
                <a:tc gridSpan="2">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T w="12700" cmpd="sng">
                      <a:noFill/>
                    </a:lnT>
                    <a:lnB w="12700" cmpd="sng">
                      <a:noFill/>
                    </a:lnB>
                  </a:tcPr>
                </a:tc>
                <a:tc hMerge="1">
                  <a:txBody>
                    <a:bodyPr/>
                    <a:lstStyle/>
                    <a:p>
                      <a:endParaRPr lang="en-US"/>
                    </a:p>
                  </a:txBody>
                  <a:tcPr/>
                </a:tc>
              </a:tr>
              <a:tr h="0">
                <a:tc>
                  <a:txBody>
                    <a:bodyPr/>
                    <a:lstStyle/>
                    <a:p>
                      <a:pPr marL="0" marR="0" algn="ctr">
                        <a:lnSpc>
                          <a:spcPct val="107000"/>
                        </a:lnSpc>
                        <a:spcBef>
                          <a:spcPts val="0"/>
                        </a:spcBef>
                        <a:spcAft>
                          <a:spcPts val="0"/>
                        </a:spcAft>
                      </a:pPr>
                      <a:r>
                        <a:rPr lang="en-US" sz="1000" b="1" dirty="0">
                          <a:solidFill>
                            <a:srgbClr val="F5F3F1"/>
                          </a:solidFill>
                          <a:effectLst/>
                        </a:rPr>
                        <a:t>Total</a:t>
                      </a:r>
                      <a:endParaRPr lang="en-US" sz="1100" b="1" dirty="0">
                        <a:solidFill>
                          <a:srgbClr val="F5F3F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R w="12700" cmpd="sng">
                      <a:noFill/>
                    </a:lnR>
                    <a:lnT w="12700" cmpd="sng">
                      <a:noFill/>
                    </a:lnT>
                    <a:solidFill>
                      <a:srgbClr val="364EA1"/>
                    </a:solidFill>
                  </a:tcPr>
                </a:tc>
                <a:tc>
                  <a:txBody>
                    <a:bodyPr/>
                    <a:lstStyle/>
                    <a:p>
                      <a:pPr marL="0" marR="0" algn="ctr">
                        <a:lnSpc>
                          <a:spcPct val="107000"/>
                        </a:lnSpc>
                        <a:spcBef>
                          <a:spcPts val="0"/>
                        </a:spcBef>
                        <a:spcAft>
                          <a:spcPts val="0"/>
                        </a:spcAft>
                      </a:pPr>
                      <a:r>
                        <a:rPr lang="en-US" sz="1000" b="1" dirty="0">
                          <a:effectLst/>
                        </a:rPr>
                        <a:t>410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tcPr>
                </a:tc>
                <a:tc>
                  <a:txBody>
                    <a:bodyPr/>
                    <a:lstStyle/>
                    <a:p>
                      <a:pPr marL="0" marR="0" algn="ctr">
                        <a:lnSpc>
                          <a:spcPct val="107000"/>
                        </a:lnSpc>
                        <a:spcBef>
                          <a:spcPts val="0"/>
                        </a:spcBef>
                        <a:spcAft>
                          <a:spcPts val="0"/>
                        </a:spcAft>
                      </a:pPr>
                      <a:r>
                        <a:rPr lang="en-US" sz="1000" b="1" dirty="0">
                          <a:effectLst/>
                        </a:rPr>
                        <a:t>33</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tcPr>
                </a:tc>
                <a:tc>
                  <a:txBody>
                    <a:bodyPr/>
                    <a:lstStyle/>
                    <a:p>
                      <a:pPr marL="0" marR="0" algn="ctr">
                        <a:lnSpc>
                          <a:spcPct val="107000"/>
                        </a:lnSpc>
                        <a:spcBef>
                          <a:spcPts val="0"/>
                        </a:spcBef>
                        <a:spcAft>
                          <a:spcPts val="0"/>
                        </a:spcAft>
                      </a:pPr>
                      <a:r>
                        <a:rPr lang="en-US" sz="1000" b="1" dirty="0">
                          <a:effectLst/>
                        </a:rPr>
                        <a:t>50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tcPr>
                </a:tc>
                <a:tc>
                  <a:txBody>
                    <a:bodyPr/>
                    <a:lstStyle/>
                    <a:p>
                      <a:pPr marL="0" marR="0" algn="ctr">
                        <a:lnSpc>
                          <a:spcPct val="107000"/>
                        </a:lnSpc>
                        <a:spcBef>
                          <a:spcPts val="0"/>
                        </a:spcBef>
                        <a:spcAft>
                          <a:spcPts val="0"/>
                        </a:spcAft>
                      </a:pPr>
                      <a:r>
                        <a:rPr lang="en-US" sz="1000" b="1" dirty="0">
                          <a:effectLst/>
                        </a:rPr>
                        <a:t>50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tcPr>
                </a:tc>
                <a:tc>
                  <a:txBody>
                    <a:bodyPr/>
                    <a:lstStyle/>
                    <a:p>
                      <a:pPr marL="0" marR="0" algn="ctr">
                        <a:lnSpc>
                          <a:spcPct val="107000"/>
                        </a:lnSpc>
                        <a:spcBef>
                          <a:spcPts val="0"/>
                        </a:spcBef>
                        <a:spcAft>
                          <a:spcPts val="0"/>
                        </a:spcAft>
                      </a:pPr>
                      <a:r>
                        <a:rPr lang="en-US" sz="1000" b="1" dirty="0">
                          <a:effectLst/>
                        </a:rPr>
                        <a:t>50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tcPr>
                </a:tc>
                <a:tc>
                  <a:txBody>
                    <a:bodyPr/>
                    <a:lstStyle/>
                    <a:p>
                      <a:pPr marL="0" marR="0" algn="ctr">
                        <a:lnSpc>
                          <a:spcPct val="107000"/>
                        </a:lnSpc>
                        <a:spcBef>
                          <a:spcPts val="0"/>
                        </a:spcBef>
                        <a:spcAft>
                          <a:spcPts val="0"/>
                        </a:spcAft>
                      </a:pPr>
                      <a:r>
                        <a:rPr lang="en-US" sz="1000" b="1" dirty="0">
                          <a:effectLst/>
                        </a:rPr>
                        <a:t>50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R w="12700" cmpd="sng">
                      <a:noFill/>
                    </a:lnR>
                    <a:lnT w="12700" cmpd="sng">
                      <a:noFill/>
                    </a:lnT>
                  </a:tcPr>
                </a:tc>
                <a:tc gridSpan="2">
                  <a:txBody>
                    <a:bodyPr/>
                    <a:lstStyle/>
                    <a:p>
                      <a:pPr marL="0" marR="0" algn="ctr">
                        <a:lnSpc>
                          <a:spcPct val="107000"/>
                        </a:lnSpc>
                        <a:spcBef>
                          <a:spcPts val="0"/>
                        </a:spcBef>
                        <a:spcAft>
                          <a:spcPts val="0"/>
                        </a:spcAft>
                      </a:pPr>
                      <a:r>
                        <a:rPr lang="en-US" sz="1000" b="1" dirty="0">
                          <a:effectLst/>
                        </a:rPr>
                        <a:t>10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mpd="sng">
                      <a:noFill/>
                    </a:lnL>
                    <a:lnT w="12700" cmpd="sng">
                      <a:noFill/>
                    </a:lnT>
                  </a:tcPr>
                </a:tc>
                <a:tc hMerge="1">
                  <a:txBody>
                    <a:bodyPr/>
                    <a:lstStyle/>
                    <a:p>
                      <a:endParaRPr lang="en-US"/>
                    </a:p>
                  </a:txBody>
                  <a:tcPr/>
                </a:tc>
              </a:tr>
            </a:tbl>
          </a:graphicData>
        </a:graphic>
      </p:graphicFrame>
    </p:spTree>
    <p:extLst>
      <p:ext uri="{BB962C8B-B14F-4D97-AF65-F5344CB8AC3E}">
        <p14:creationId xmlns:p14="http://schemas.microsoft.com/office/powerpoint/2010/main" val="2395182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3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7000"/>
            <a:ext cx="10515600" cy="1111250"/>
          </a:xfrm>
        </p:spPr>
        <p:txBody>
          <a:bodyPr>
            <a:normAutofit fontScale="90000"/>
          </a:bodyPr>
          <a:lstStyle/>
          <a:p>
            <a:r>
              <a:rPr lang="en-US" dirty="0" smtClean="0">
                <a:latin typeface="Rockwell" panose="02060603020205020403" pitchFamily="18" charset="0"/>
              </a:rPr>
              <a:t>Results and Discussion – Preliminary Calculations and Classifications</a:t>
            </a:r>
            <a:endParaRPr lang="en-US" dirty="0">
              <a:latin typeface="Rockwell" panose="02060603020205020403" pitchFamily="18" charset="0"/>
            </a:endParaRPr>
          </a:p>
        </p:txBody>
      </p:sp>
      <p:sp>
        <p:nvSpPr>
          <p:cNvPr id="3" name="Content Placeholder 2"/>
          <p:cNvSpPr>
            <a:spLocks noGrp="1"/>
          </p:cNvSpPr>
          <p:nvPr>
            <p:ph idx="1"/>
          </p:nvPr>
        </p:nvSpPr>
        <p:spPr>
          <a:xfrm>
            <a:off x="838200" y="1457325"/>
            <a:ext cx="10515600" cy="4351338"/>
          </a:xfrm>
        </p:spPr>
        <p:txBody>
          <a:bodyPr/>
          <a:lstStyle/>
          <a:p>
            <a:r>
              <a:rPr lang="en-US" dirty="0" smtClean="0">
                <a:latin typeface="Rockwell" panose="02060603020205020403" pitchFamily="18" charset="0"/>
              </a:rPr>
              <a:t>During report set-up, the user will choose the age group to focus on in the report (adults or children) ~ this will only happen if data was collected on the behavior of both adults and children</a:t>
            </a:r>
          </a:p>
          <a:p>
            <a:pPr lvl="1"/>
            <a:r>
              <a:rPr lang="en-US" i="1" dirty="0" smtClean="0">
                <a:solidFill>
                  <a:srgbClr val="A50021"/>
                </a:solidFill>
                <a:latin typeface="Rockwell" panose="02060603020205020403" pitchFamily="18" charset="0"/>
              </a:rPr>
              <a:t>The focus of the results, discussion, and implications for sanitation investment</a:t>
            </a:r>
          </a:p>
          <a:p>
            <a:r>
              <a:rPr lang="en-US" dirty="0" smtClean="0">
                <a:solidFill>
                  <a:srgbClr val="A50021"/>
                </a:solidFill>
                <a:latin typeface="Rockwell" panose="02060603020205020403" pitchFamily="18" charset="0"/>
              </a:rPr>
              <a:t>The tool will then calculate four separate things to be used throughout the rest of the report…</a:t>
            </a:r>
            <a:endParaRPr lang="en-US" dirty="0" smtClean="0">
              <a:latin typeface="Rockwell" panose="02060603020205020403" pitchFamily="18" charset="0"/>
            </a:endParaRPr>
          </a:p>
        </p:txBody>
      </p:sp>
    </p:spTree>
    <p:extLst>
      <p:ext uri="{BB962C8B-B14F-4D97-AF65-F5344CB8AC3E}">
        <p14:creationId xmlns:p14="http://schemas.microsoft.com/office/powerpoint/2010/main" val="2474521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3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7000"/>
            <a:ext cx="10515600" cy="1111250"/>
          </a:xfrm>
        </p:spPr>
        <p:txBody>
          <a:bodyPr>
            <a:normAutofit fontScale="90000"/>
          </a:bodyPr>
          <a:lstStyle/>
          <a:p>
            <a:r>
              <a:rPr lang="en-US" dirty="0" smtClean="0">
                <a:latin typeface="Rockwell" panose="02060603020205020403" pitchFamily="18" charset="0"/>
              </a:rPr>
              <a:t>Results and Discussion – Preliminary Calculations and Classifications</a:t>
            </a:r>
            <a:endParaRPr lang="en-US" dirty="0">
              <a:latin typeface="Rockwell" panose="02060603020205020403" pitchFamily="18" charset="0"/>
            </a:endParaRPr>
          </a:p>
        </p:txBody>
      </p:sp>
      <p:sp>
        <p:nvSpPr>
          <p:cNvPr id="3" name="Content Placeholder 2"/>
          <p:cNvSpPr>
            <a:spLocks noGrp="1"/>
          </p:cNvSpPr>
          <p:nvPr>
            <p:ph idx="1"/>
          </p:nvPr>
        </p:nvSpPr>
        <p:spPr>
          <a:xfrm>
            <a:off x="266701" y="1457325"/>
            <a:ext cx="2834640" cy="5067300"/>
          </a:xfrm>
          <a:ln w="28575">
            <a:solidFill>
              <a:schemeClr val="tx2"/>
            </a:solidFill>
          </a:ln>
        </p:spPr>
        <p:txBody>
          <a:bodyPr lIns="91440" tIns="0" rIns="91440" bIns="0">
            <a:normAutofit/>
          </a:bodyPr>
          <a:lstStyle/>
          <a:p>
            <a:pPr marL="0" lvl="1" indent="0" algn="ctr">
              <a:buNone/>
            </a:pPr>
            <a:r>
              <a:rPr lang="en-US" dirty="0" smtClean="0">
                <a:solidFill>
                  <a:srgbClr val="A50021"/>
                </a:solidFill>
                <a:latin typeface="Rockwell" panose="02060603020205020403" pitchFamily="18" charset="0"/>
              </a:rPr>
              <a:t>Count of Dominant Pathways</a:t>
            </a:r>
          </a:p>
          <a:p>
            <a:pPr marL="342900" lvl="1" indent="-342900"/>
            <a:r>
              <a:rPr lang="en-US" sz="1400" dirty="0" smtClean="0">
                <a:solidFill>
                  <a:schemeClr val="tx1">
                    <a:lumMod val="65000"/>
                    <a:lumOff val="35000"/>
                  </a:schemeClr>
                </a:solidFill>
                <a:latin typeface="Rockwell" panose="02060603020205020403" pitchFamily="18" charset="0"/>
              </a:rPr>
              <a:t>The tool will count the number of neighborhoods that each pathway is dominant in</a:t>
            </a:r>
            <a:r>
              <a:rPr lang="en-US" sz="1400" dirty="0">
                <a:solidFill>
                  <a:schemeClr val="tx1">
                    <a:lumMod val="65000"/>
                    <a:lumOff val="35000"/>
                  </a:schemeClr>
                </a:solidFill>
                <a:latin typeface="Rockwell" panose="02060603020205020403" pitchFamily="18" charset="0"/>
              </a:rPr>
              <a:t> </a:t>
            </a:r>
            <a:r>
              <a:rPr lang="en-US" sz="1400" dirty="0" smtClean="0">
                <a:solidFill>
                  <a:schemeClr val="tx1">
                    <a:lumMod val="65000"/>
                    <a:lumOff val="35000"/>
                  </a:schemeClr>
                </a:solidFill>
                <a:latin typeface="Rockwell" panose="02060603020205020403" pitchFamily="18" charset="0"/>
              </a:rPr>
              <a:t>with the ultimate goal of ranking the </a:t>
            </a:r>
            <a:r>
              <a:rPr lang="en-US" sz="1400" i="1" dirty="0" smtClean="0">
                <a:solidFill>
                  <a:srgbClr val="A50021"/>
                </a:solidFill>
                <a:latin typeface="Rockwell" panose="02060603020205020403" pitchFamily="18" charset="0"/>
              </a:rPr>
              <a:t>top 3 most common dominant pathways</a:t>
            </a:r>
          </a:p>
          <a:p>
            <a:pPr marL="342900" lvl="1" indent="-342900"/>
            <a:r>
              <a:rPr lang="en-US" sz="1400" dirty="0" smtClean="0">
                <a:solidFill>
                  <a:schemeClr val="tx1">
                    <a:lumMod val="65000"/>
                    <a:lumOff val="35000"/>
                  </a:schemeClr>
                </a:solidFill>
                <a:latin typeface="Rockwell" panose="02060603020205020403" pitchFamily="18" charset="0"/>
              </a:rPr>
              <a:t>If there is a tie for the top three, the tool will calculate the population dose (non-log dose * percent exposed) across all neighborhoods that have the pathway</a:t>
            </a:r>
          </a:p>
          <a:p>
            <a:pPr marL="635000" lvl="2" indent="-622300"/>
            <a:r>
              <a:rPr lang="en-US" sz="1000" dirty="0" smtClean="0">
                <a:solidFill>
                  <a:schemeClr val="tx1">
                    <a:lumMod val="65000"/>
                    <a:lumOff val="35000"/>
                  </a:schemeClr>
                </a:solidFill>
                <a:latin typeface="Rockwell" panose="02060603020205020403" pitchFamily="18" charset="0"/>
              </a:rPr>
              <a:t>Will then re-rank the tied pathways to determine what will be included in the overall top 3</a:t>
            </a:r>
          </a:p>
          <a:p>
            <a:pPr marL="635000" lvl="2" indent="-544513"/>
            <a:r>
              <a:rPr lang="en-US" sz="1000" dirty="0" smtClean="0">
                <a:solidFill>
                  <a:schemeClr val="tx1">
                    <a:lumMod val="65000"/>
                    <a:lumOff val="35000"/>
                  </a:schemeClr>
                </a:solidFill>
                <a:latin typeface="Rockwell" panose="02060603020205020403" pitchFamily="18" charset="0"/>
              </a:rPr>
              <a:t>Essentially adding up black boxes like on people plots</a:t>
            </a:r>
            <a:endParaRPr lang="en-US" sz="1000" dirty="0">
              <a:solidFill>
                <a:schemeClr val="tx1">
                  <a:lumMod val="65000"/>
                  <a:lumOff val="35000"/>
                </a:schemeClr>
              </a:solidFill>
              <a:latin typeface="Rockwell" panose="02060603020205020403" pitchFamily="18" charset="0"/>
            </a:endParaRPr>
          </a:p>
          <a:p>
            <a:pPr marL="342900" lvl="1" indent="-342900"/>
            <a:r>
              <a:rPr lang="en-US" sz="1400" dirty="0" smtClean="0">
                <a:solidFill>
                  <a:srgbClr val="A50021"/>
                </a:solidFill>
                <a:latin typeface="Rockwell" panose="02060603020205020403" pitchFamily="18" charset="0"/>
              </a:rPr>
              <a:t>Output: Top 3 most common dominant pathways</a:t>
            </a:r>
          </a:p>
          <a:p>
            <a:pPr marL="800100" lvl="2" indent="-342900"/>
            <a:r>
              <a:rPr lang="en-US" sz="1000" dirty="0" smtClean="0">
                <a:solidFill>
                  <a:srgbClr val="A50021"/>
                </a:solidFill>
                <a:latin typeface="Rockwell" panose="02060603020205020403" pitchFamily="18" charset="0"/>
              </a:rPr>
              <a:t>If less than three, include all</a:t>
            </a:r>
          </a:p>
        </p:txBody>
      </p:sp>
      <p:sp>
        <p:nvSpPr>
          <p:cNvPr id="6" name="Content Placeholder 2"/>
          <p:cNvSpPr txBox="1">
            <a:spLocks/>
          </p:cNvSpPr>
          <p:nvPr/>
        </p:nvSpPr>
        <p:spPr>
          <a:xfrm>
            <a:off x="3172778" y="1457325"/>
            <a:ext cx="2834640" cy="5067300"/>
          </a:xfrm>
          <a:prstGeom prst="rect">
            <a:avLst/>
          </a:prstGeom>
          <a:ln w="28575">
            <a:solidFill>
              <a:schemeClr val="tx2"/>
            </a:solidFill>
          </a:ln>
        </p:spPr>
        <p:txBody>
          <a:bodyPr vert="horz" lIns="91440" tIns="0" rIns="9144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buFont typeface="Arial" panose="020B0604020202020204" pitchFamily="34" charset="0"/>
              <a:buNone/>
            </a:pPr>
            <a:r>
              <a:rPr lang="en-US" dirty="0" smtClean="0">
                <a:solidFill>
                  <a:srgbClr val="A50021"/>
                </a:solidFill>
                <a:latin typeface="Rockwell" panose="02060603020205020403" pitchFamily="18" charset="0"/>
              </a:rPr>
              <a:t>Dose Classification</a:t>
            </a:r>
          </a:p>
          <a:p>
            <a:pPr marL="342900" lvl="1" indent="-342900"/>
            <a:r>
              <a:rPr lang="en-US" sz="1400" dirty="0">
                <a:solidFill>
                  <a:schemeClr val="tx1">
                    <a:lumMod val="65000"/>
                    <a:lumOff val="35000"/>
                  </a:schemeClr>
                </a:solidFill>
                <a:latin typeface="Rockwell" panose="02060603020205020403" pitchFamily="18" charset="0"/>
              </a:rPr>
              <a:t>The tool will calculate the dose classifications for all pathways and all neighborhoods based on the previously defined </a:t>
            </a:r>
            <a:r>
              <a:rPr lang="en-US" sz="1400" dirty="0" smtClean="0">
                <a:solidFill>
                  <a:schemeClr val="tx1">
                    <a:lumMod val="65000"/>
                    <a:lumOff val="35000"/>
                  </a:schemeClr>
                </a:solidFill>
                <a:latin typeface="Rockwell" panose="02060603020205020403" pitchFamily="18" charset="0"/>
              </a:rPr>
              <a:t>algorithm</a:t>
            </a:r>
          </a:p>
          <a:p>
            <a:pPr marL="342900" lvl="1" indent="-342900"/>
            <a:endParaRPr lang="en-US" sz="1400" dirty="0">
              <a:solidFill>
                <a:schemeClr val="tx1">
                  <a:lumMod val="65000"/>
                  <a:lumOff val="35000"/>
                </a:schemeClr>
              </a:solidFill>
              <a:latin typeface="Rockwell" panose="02060603020205020403" pitchFamily="18" charset="0"/>
            </a:endParaRPr>
          </a:p>
          <a:p>
            <a:pPr marL="342900" lvl="1" indent="-342900"/>
            <a:r>
              <a:rPr lang="en-US" sz="1400" dirty="0" smtClean="0">
                <a:solidFill>
                  <a:srgbClr val="A50021"/>
                </a:solidFill>
                <a:latin typeface="Rockwell" panose="02060603020205020403" pitchFamily="18" charset="0"/>
              </a:rPr>
              <a:t>Output: High/Low dose classification for all pathways across neighborhoods</a:t>
            </a:r>
          </a:p>
        </p:txBody>
      </p:sp>
      <p:sp>
        <p:nvSpPr>
          <p:cNvPr id="7" name="Content Placeholder 2"/>
          <p:cNvSpPr txBox="1">
            <a:spLocks/>
          </p:cNvSpPr>
          <p:nvPr/>
        </p:nvSpPr>
        <p:spPr>
          <a:xfrm>
            <a:off x="6078856" y="1457325"/>
            <a:ext cx="2834640" cy="5067300"/>
          </a:xfrm>
          <a:prstGeom prst="rect">
            <a:avLst/>
          </a:prstGeom>
          <a:ln w="28575">
            <a:solidFill>
              <a:schemeClr val="tx2"/>
            </a:solidFill>
          </a:ln>
        </p:spPr>
        <p:txBody>
          <a:bodyPr vert="horz" lIns="91440" tIns="0" rIns="9144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buFont typeface="Arial" panose="020B0604020202020204" pitchFamily="34" charset="0"/>
              <a:buNone/>
            </a:pPr>
            <a:r>
              <a:rPr lang="en-US" dirty="0" smtClean="0">
                <a:solidFill>
                  <a:srgbClr val="A50021"/>
                </a:solidFill>
                <a:latin typeface="Rockwell" panose="02060603020205020403" pitchFamily="18" charset="0"/>
              </a:rPr>
              <a:t>Frequency Classification</a:t>
            </a:r>
          </a:p>
          <a:p>
            <a:pPr marL="342900" lvl="1" indent="-342900"/>
            <a:r>
              <a:rPr lang="en-US" sz="1500" dirty="0">
                <a:solidFill>
                  <a:schemeClr val="tx1">
                    <a:lumMod val="65000"/>
                    <a:lumOff val="35000"/>
                  </a:schemeClr>
                </a:solidFill>
                <a:latin typeface="Rockwell" panose="02060603020205020403" pitchFamily="18" charset="0"/>
              </a:rPr>
              <a:t>The tool will calculate the </a:t>
            </a:r>
            <a:r>
              <a:rPr lang="en-US" sz="1500" dirty="0" smtClean="0">
                <a:solidFill>
                  <a:schemeClr val="tx1">
                    <a:lumMod val="65000"/>
                    <a:lumOff val="35000"/>
                  </a:schemeClr>
                </a:solidFill>
                <a:latin typeface="Rockwell" panose="02060603020205020403" pitchFamily="18" charset="0"/>
              </a:rPr>
              <a:t>frequency of contact classifications </a:t>
            </a:r>
            <a:r>
              <a:rPr lang="en-US" sz="1500" dirty="0">
                <a:solidFill>
                  <a:schemeClr val="tx1">
                    <a:lumMod val="65000"/>
                    <a:lumOff val="35000"/>
                  </a:schemeClr>
                </a:solidFill>
                <a:latin typeface="Rockwell" panose="02060603020205020403" pitchFamily="18" charset="0"/>
              </a:rPr>
              <a:t>for all pathways and all neighborhoods based on the previously defined algorithm</a:t>
            </a:r>
          </a:p>
          <a:p>
            <a:pPr marL="342900" lvl="1" indent="-342900"/>
            <a:endParaRPr lang="en-US" dirty="0" smtClean="0">
              <a:solidFill>
                <a:schemeClr val="tx1">
                  <a:lumMod val="65000"/>
                  <a:lumOff val="35000"/>
                </a:schemeClr>
              </a:solidFill>
              <a:latin typeface="Rockwell" panose="02060603020205020403" pitchFamily="18" charset="0"/>
            </a:endParaRPr>
          </a:p>
          <a:p>
            <a:pPr marL="342900" lvl="1" indent="-342900"/>
            <a:r>
              <a:rPr lang="en-US" sz="1400" dirty="0">
                <a:solidFill>
                  <a:srgbClr val="A50021"/>
                </a:solidFill>
                <a:latin typeface="Rockwell" panose="02060603020205020403" pitchFamily="18" charset="0"/>
              </a:rPr>
              <a:t>Output: High/Low </a:t>
            </a:r>
            <a:r>
              <a:rPr lang="en-US" sz="1400" dirty="0" smtClean="0">
                <a:solidFill>
                  <a:srgbClr val="A50021"/>
                </a:solidFill>
                <a:latin typeface="Rockwell" panose="02060603020205020403" pitchFamily="18" charset="0"/>
              </a:rPr>
              <a:t>frequency classification </a:t>
            </a:r>
            <a:r>
              <a:rPr lang="en-US" sz="1400" dirty="0">
                <a:solidFill>
                  <a:srgbClr val="A50021"/>
                </a:solidFill>
                <a:latin typeface="Rockwell" panose="02060603020205020403" pitchFamily="18" charset="0"/>
              </a:rPr>
              <a:t>for all pathways across neighborhoods</a:t>
            </a:r>
          </a:p>
          <a:p>
            <a:pPr marL="0" lvl="1" indent="0" algn="ctr">
              <a:buFont typeface="Arial" panose="020B0604020202020204" pitchFamily="34" charset="0"/>
              <a:buNone/>
            </a:pPr>
            <a:endParaRPr lang="en-US" dirty="0">
              <a:solidFill>
                <a:srgbClr val="A50021"/>
              </a:solidFill>
              <a:latin typeface="Rockwell" panose="02060603020205020403" pitchFamily="18" charset="0"/>
            </a:endParaRPr>
          </a:p>
        </p:txBody>
      </p:sp>
      <p:sp>
        <p:nvSpPr>
          <p:cNvPr id="8" name="Content Placeholder 2"/>
          <p:cNvSpPr txBox="1">
            <a:spLocks/>
          </p:cNvSpPr>
          <p:nvPr/>
        </p:nvSpPr>
        <p:spPr>
          <a:xfrm>
            <a:off x="8992555" y="1457325"/>
            <a:ext cx="2834640" cy="5067300"/>
          </a:xfrm>
          <a:prstGeom prst="rect">
            <a:avLst/>
          </a:prstGeom>
          <a:ln w="28575">
            <a:solidFill>
              <a:schemeClr val="tx2"/>
            </a:solidFill>
          </a:ln>
        </p:spPr>
        <p:txBody>
          <a:bodyPr vert="horz" lIns="91440" tIns="0" rIns="9144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buFont typeface="Arial" panose="020B0604020202020204" pitchFamily="34" charset="0"/>
              <a:buNone/>
            </a:pPr>
            <a:r>
              <a:rPr lang="en-US" dirty="0" smtClean="0">
                <a:solidFill>
                  <a:srgbClr val="A50021"/>
                </a:solidFill>
                <a:latin typeface="Rockwell" panose="02060603020205020403" pitchFamily="18" charset="0"/>
              </a:rPr>
              <a:t>Highest Dose Neighborhood</a:t>
            </a:r>
          </a:p>
          <a:p>
            <a:pPr marL="285750" lvl="1" indent="-285750"/>
            <a:r>
              <a:rPr lang="en-US" sz="1500" dirty="0">
                <a:solidFill>
                  <a:schemeClr val="tx1">
                    <a:lumMod val="65000"/>
                    <a:lumOff val="35000"/>
                  </a:schemeClr>
                </a:solidFill>
                <a:latin typeface="Rockwell" panose="02060603020205020403" pitchFamily="18" charset="0"/>
              </a:rPr>
              <a:t>The tool will </a:t>
            </a:r>
            <a:r>
              <a:rPr lang="en-US" sz="1500" dirty="0" smtClean="0">
                <a:solidFill>
                  <a:schemeClr val="tx1">
                    <a:lumMod val="65000"/>
                    <a:lumOff val="35000"/>
                  </a:schemeClr>
                </a:solidFill>
                <a:latin typeface="Rockwell" panose="02060603020205020403" pitchFamily="18" charset="0"/>
              </a:rPr>
              <a:t>determine the neighborhood with the highest dose pathway overall by ranking the dose of each pathway across all neighborhoods</a:t>
            </a:r>
          </a:p>
          <a:p>
            <a:pPr marL="285750" lvl="1" indent="-285750"/>
            <a:endParaRPr lang="en-US" sz="1500" dirty="0">
              <a:solidFill>
                <a:schemeClr val="tx1">
                  <a:lumMod val="65000"/>
                  <a:lumOff val="35000"/>
                </a:schemeClr>
              </a:solidFill>
              <a:latin typeface="Rockwell" panose="02060603020205020403" pitchFamily="18" charset="0"/>
            </a:endParaRPr>
          </a:p>
          <a:p>
            <a:pPr marL="285750" lvl="1" indent="-285750"/>
            <a:r>
              <a:rPr lang="en-US" sz="1400" dirty="0">
                <a:solidFill>
                  <a:srgbClr val="A50021"/>
                </a:solidFill>
                <a:latin typeface="Rockwell" panose="02060603020205020403" pitchFamily="18" charset="0"/>
              </a:rPr>
              <a:t>Output: Neighborhood with the overall worst pathway defined as that with the highest observed dose</a:t>
            </a:r>
          </a:p>
          <a:p>
            <a:pPr marL="0" lvl="1" indent="0" algn="ctr">
              <a:buFont typeface="Arial" panose="020B0604020202020204" pitchFamily="34" charset="0"/>
              <a:buNone/>
            </a:pPr>
            <a:endParaRPr lang="en-US" dirty="0">
              <a:solidFill>
                <a:srgbClr val="A50021"/>
              </a:solidFill>
              <a:latin typeface="Rockwell" panose="02060603020205020403" pitchFamily="18" charset="0"/>
            </a:endParaRPr>
          </a:p>
        </p:txBody>
      </p:sp>
      <p:cxnSp>
        <p:nvCxnSpPr>
          <p:cNvPr id="10" name="Straight Connector 9"/>
          <p:cNvCxnSpPr/>
          <p:nvPr/>
        </p:nvCxnSpPr>
        <p:spPr>
          <a:xfrm>
            <a:off x="266701" y="2143125"/>
            <a:ext cx="2834639" cy="0"/>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172779" y="2143125"/>
            <a:ext cx="2834639" cy="0"/>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78856" y="2143125"/>
            <a:ext cx="2834639" cy="0"/>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992555" y="2143125"/>
            <a:ext cx="2834639" cy="0"/>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420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3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225" y="69849"/>
            <a:ext cx="10515600" cy="1577975"/>
          </a:xfrm>
        </p:spPr>
        <p:txBody>
          <a:bodyPr>
            <a:normAutofit fontScale="90000"/>
          </a:bodyPr>
          <a:lstStyle/>
          <a:p>
            <a:r>
              <a:rPr lang="en-US" dirty="0" smtClean="0">
                <a:latin typeface="Rockwell" panose="02060603020205020403" pitchFamily="18" charset="0"/>
              </a:rPr>
              <a:t>Results and Discussion – Results Part 1: People Plots, 2x2, and table for adults vs children</a:t>
            </a:r>
            <a:endParaRPr lang="en-US" dirty="0">
              <a:latin typeface="Rockwell" panose="02060603020205020403" pitchFamily="18" charset="0"/>
            </a:endParaRPr>
          </a:p>
        </p:txBody>
      </p:sp>
      <p:sp>
        <p:nvSpPr>
          <p:cNvPr id="4" name="Content Placeholder 3"/>
          <p:cNvSpPr>
            <a:spLocks noGrp="1"/>
          </p:cNvSpPr>
          <p:nvPr>
            <p:ph idx="1"/>
          </p:nvPr>
        </p:nvSpPr>
        <p:spPr>
          <a:xfrm>
            <a:off x="449581" y="1730375"/>
            <a:ext cx="10515600" cy="4351338"/>
          </a:xfrm>
        </p:spPr>
        <p:txBody>
          <a:bodyPr/>
          <a:lstStyle/>
          <a:p>
            <a:r>
              <a:rPr lang="en-US" dirty="0" smtClean="0"/>
              <a:t>People plots will be shown for all pathways within the </a:t>
            </a:r>
            <a:r>
              <a:rPr lang="en-US" dirty="0" smtClean="0">
                <a:solidFill>
                  <a:srgbClr val="A50021"/>
                </a:solidFill>
              </a:rPr>
              <a:t>Highest Dose Neighborhood</a:t>
            </a:r>
            <a:r>
              <a:rPr lang="en-US" dirty="0" smtClean="0"/>
              <a:t>, as defined in the previous slide, and only for the </a:t>
            </a:r>
            <a:r>
              <a:rPr lang="en-US" dirty="0" smtClean="0">
                <a:solidFill>
                  <a:srgbClr val="A50021"/>
                </a:solidFill>
              </a:rPr>
              <a:t>selected age group</a:t>
            </a:r>
          </a:p>
          <a:p>
            <a:r>
              <a:rPr lang="en-US" dirty="0" smtClean="0"/>
              <a:t>A 2x2 table will be shown for all pathways within the </a:t>
            </a:r>
            <a:r>
              <a:rPr lang="en-US" dirty="0" smtClean="0">
                <a:solidFill>
                  <a:srgbClr val="A50021"/>
                </a:solidFill>
              </a:rPr>
              <a:t>Highest Dose Neighborhood</a:t>
            </a:r>
            <a:r>
              <a:rPr lang="en-US" dirty="0" smtClean="0"/>
              <a:t> and only for the </a:t>
            </a:r>
            <a:r>
              <a:rPr lang="en-US" dirty="0" smtClean="0">
                <a:solidFill>
                  <a:srgbClr val="A50021"/>
                </a:solidFill>
              </a:rPr>
              <a:t>selected age group</a:t>
            </a:r>
            <a:r>
              <a:rPr lang="en-US" dirty="0" smtClean="0"/>
              <a:t> showing where each pathway falls in regards to dose and frequency</a:t>
            </a:r>
          </a:p>
          <a:p>
            <a:r>
              <a:rPr lang="en-US" dirty="0" smtClean="0"/>
              <a:t>A table will be generated showing the dose and percent exposed for BOTH age groups (if possible) for all pathways within the </a:t>
            </a:r>
            <a:r>
              <a:rPr lang="en-US" dirty="0" smtClean="0">
                <a:solidFill>
                  <a:srgbClr val="A50021"/>
                </a:solidFill>
              </a:rPr>
              <a:t>Highest Dose Neighborhood</a:t>
            </a:r>
          </a:p>
          <a:p>
            <a:endParaRPr lang="en-US" dirty="0"/>
          </a:p>
        </p:txBody>
      </p:sp>
      <p:sp>
        <p:nvSpPr>
          <p:cNvPr id="5" name="TextBox 4"/>
          <p:cNvSpPr txBox="1"/>
          <p:nvPr/>
        </p:nvSpPr>
        <p:spPr>
          <a:xfrm>
            <a:off x="10467975" y="69849"/>
            <a:ext cx="1590676" cy="646331"/>
          </a:xfrm>
          <a:prstGeom prst="rect">
            <a:avLst/>
          </a:prstGeom>
          <a:noFill/>
          <a:ln w="28575">
            <a:solidFill>
              <a:srgbClr val="A50021"/>
            </a:solidFill>
          </a:ln>
        </p:spPr>
        <p:txBody>
          <a:bodyPr wrap="square" rtlCol="0">
            <a:spAutoFit/>
          </a:bodyPr>
          <a:lstStyle/>
          <a:p>
            <a:r>
              <a:rPr lang="en-US" dirty="0" smtClean="0">
                <a:solidFill>
                  <a:srgbClr val="A50021"/>
                </a:solidFill>
              </a:rPr>
              <a:t>Highest Dose Neighborhood</a:t>
            </a:r>
            <a:endParaRPr lang="en-US" dirty="0">
              <a:solidFill>
                <a:srgbClr val="A50021"/>
              </a:solidFill>
            </a:endParaRPr>
          </a:p>
        </p:txBody>
      </p:sp>
    </p:spTree>
    <p:extLst>
      <p:ext uri="{BB962C8B-B14F-4D97-AF65-F5344CB8AC3E}">
        <p14:creationId xmlns:p14="http://schemas.microsoft.com/office/powerpoint/2010/main" val="1184710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3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225" y="69850"/>
            <a:ext cx="10515600" cy="873126"/>
          </a:xfrm>
        </p:spPr>
        <p:txBody>
          <a:bodyPr>
            <a:normAutofit/>
          </a:bodyPr>
          <a:lstStyle/>
          <a:p>
            <a:r>
              <a:rPr lang="en-US" dirty="0" smtClean="0">
                <a:latin typeface="Rockwell" panose="02060603020205020403" pitchFamily="18" charset="0"/>
              </a:rPr>
              <a:t>Results Part 1: Cambodia Example</a:t>
            </a:r>
            <a:endParaRPr lang="en-US" dirty="0">
              <a:latin typeface="Rockwell" panose="02060603020205020403" pitchFamily="18" charset="0"/>
            </a:endParaRPr>
          </a:p>
        </p:txBody>
      </p:sp>
      <p:sp>
        <p:nvSpPr>
          <p:cNvPr id="5" name="TextBox 4"/>
          <p:cNvSpPr txBox="1"/>
          <p:nvPr/>
        </p:nvSpPr>
        <p:spPr>
          <a:xfrm>
            <a:off x="10467975" y="69849"/>
            <a:ext cx="1590676" cy="646331"/>
          </a:xfrm>
          <a:prstGeom prst="rect">
            <a:avLst/>
          </a:prstGeom>
          <a:noFill/>
          <a:ln w="28575">
            <a:solidFill>
              <a:srgbClr val="A50021"/>
            </a:solidFill>
          </a:ln>
        </p:spPr>
        <p:txBody>
          <a:bodyPr wrap="square" rtlCol="0">
            <a:spAutoFit/>
          </a:bodyPr>
          <a:lstStyle/>
          <a:p>
            <a:r>
              <a:rPr lang="en-US" dirty="0" smtClean="0">
                <a:solidFill>
                  <a:srgbClr val="A50021"/>
                </a:solidFill>
              </a:rPr>
              <a:t>Highest Dose Neighborhood</a:t>
            </a:r>
            <a:endParaRPr lang="en-US" dirty="0">
              <a:solidFill>
                <a:srgbClr val="A50021"/>
              </a:solidFill>
            </a:endParaRPr>
          </a:p>
        </p:txBody>
      </p:sp>
      <p:sp>
        <p:nvSpPr>
          <p:cNvPr id="3" name="Content Placeholder 2"/>
          <p:cNvSpPr>
            <a:spLocks noGrp="1"/>
          </p:cNvSpPr>
          <p:nvPr>
            <p:ph idx="1"/>
          </p:nvPr>
        </p:nvSpPr>
        <p:spPr>
          <a:xfrm>
            <a:off x="276225" y="796925"/>
            <a:ext cx="10515600" cy="831850"/>
          </a:xfrm>
        </p:spPr>
        <p:txBody>
          <a:bodyPr>
            <a:normAutofit fontScale="77500" lnSpcReduction="20000"/>
          </a:bodyPr>
          <a:lstStyle/>
          <a:p>
            <a:r>
              <a:rPr lang="en-US" dirty="0" smtClean="0">
                <a:solidFill>
                  <a:schemeClr val="tx1">
                    <a:lumMod val="65000"/>
                    <a:lumOff val="35000"/>
                  </a:schemeClr>
                </a:solidFill>
              </a:rPr>
              <a:t>Highest Dose Pathway: Chong </a:t>
            </a:r>
            <a:r>
              <a:rPr lang="en-US" dirty="0" err="1" smtClean="0">
                <a:solidFill>
                  <a:schemeClr val="tx1">
                    <a:lumMod val="65000"/>
                    <a:lumOff val="35000"/>
                  </a:schemeClr>
                </a:solidFill>
              </a:rPr>
              <a:t>Kaosou</a:t>
            </a:r>
            <a:r>
              <a:rPr lang="en-US" dirty="0" smtClean="0">
                <a:solidFill>
                  <a:schemeClr val="tx1">
                    <a:lumMod val="65000"/>
                    <a:lumOff val="35000"/>
                  </a:schemeClr>
                </a:solidFill>
              </a:rPr>
              <a:t>, Informal (1.78E07 CFU/month dose for produce)</a:t>
            </a:r>
          </a:p>
          <a:p>
            <a:r>
              <a:rPr lang="en-US" dirty="0" smtClean="0">
                <a:solidFill>
                  <a:schemeClr val="tx1">
                    <a:lumMod val="65000"/>
                    <a:lumOff val="35000"/>
                  </a:schemeClr>
                </a:solidFill>
              </a:rPr>
              <a:t>Selected Age Group: Adults</a:t>
            </a:r>
            <a:endParaRPr lang="en-US" dirty="0">
              <a:solidFill>
                <a:schemeClr val="tx1">
                  <a:lumMod val="65000"/>
                  <a:lumOff val="35000"/>
                </a:schemeClr>
              </a:solidFill>
            </a:endParaRPr>
          </a:p>
        </p:txBody>
      </p:sp>
      <p:pic>
        <p:nvPicPr>
          <p:cNvPr id="6" name="Picture 5" descr="All Plots-A and C_AW"/>
          <p:cNvPicPr/>
          <p:nvPr/>
        </p:nvPicPr>
        <p:blipFill>
          <a:blip r:embed="rId2" cstate="print">
            <a:extLst>
              <a:ext uri="{28A0092B-C50C-407E-A947-70E740481C1C}">
                <a14:useLocalDpi xmlns:a14="http://schemas.microsoft.com/office/drawing/2010/main" val="0"/>
              </a:ext>
            </a:extLst>
          </a:blip>
          <a:srcRect l="20879" t="75211" r="22612" b="7294"/>
          <a:stretch>
            <a:fillRect/>
          </a:stretch>
        </p:blipFill>
        <p:spPr bwMode="auto">
          <a:xfrm>
            <a:off x="539115" y="1709520"/>
            <a:ext cx="6332220" cy="2146935"/>
          </a:xfrm>
          <a:prstGeom prst="rect">
            <a:avLst/>
          </a:prstGeom>
          <a:noFill/>
          <a:ln>
            <a:noFill/>
          </a:ln>
          <a:effectLst/>
        </p:spPr>
      </p:pic>
      <p:sp>
        <p:nvSpPr>
          <p:cNvPr id="7" name="Text Box 5"/>
          <p:cNvSpPr txBox="1"/>
          <p:nvPr/>
        </p:nvSpPr>
        <p:spPr>
          <a:xfrm>
            <a:off x="607377" y="3937200"/>
            <a:ext cx="3097848" cy="180975"/>
          </a:xfrm>
          <a:prstGeom prst="rect">
            <a:avLst/>
          </a:prstGeom>
          <a:solidFill>
            <a:srgbClr val="F5F3F1"/>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r>
              <a:rPr lang="en-US" sz="115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2. People Plots for adults </a:t>
            </a:r>
            <a:r>
              <a:rPr lang="en-US" sz="115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in Chong </a:t>
            </a:r>
            <a:r>
              <a:rPr lang="en-US" sz="1150" i="1" dirty="0" err="1">
                <a:solidFill>
                  <a:srgbClr val="44546A"/>
                </a:solidFill>
                <a:latin typeface="Calibri" panose="020F0502020204030204" pitchFamily="34" charset="0"/>
                <a:ea typeface="Calibri" panose="020F0502020204030204" pitchFamily="34" charset="0"/>
                <a:cs typeface="Times New Roman" panose="02020603050405020304" pitchFamily="18" charset="0"/>
              </a:rPr>
              <a:t>Kaosou</a:t>
            </a:r>
            <a:r>
              <a:rPr lang="en-US" sz="1150"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a:t>
            </a:r>
          </a:p>
        </p:txBody>
      </p:sp>
      <p:graphicFrame>
        <p:nvGraphicFramePr>
          <p:cNvPr id="8" name="Table 7"/>
          <p:cNvGraphicFramePr>
            <a:graphicFrameLocks noGrp="1"/>
          </p:cNvGraphicFramePr>
          <p:nvPr>
            <p:extLst>
              <p:ext uri="{D42A27DB-BD31-4B8C-83A1-F6EECF244321}">
                <p14:modId xmlns:p14="http://schemas.microsoft.com/office/powerpoint/2010/main" val="3934842142"/>
              </p:ext>
            </p:extLst>
          </p:nvPr>
        </p:nvGraphicFramePr>
        <p:xfrm>
          <a:off x="276225" y="4756350"/>
          <a:ext cx="7092948" cy="1112520"/>
        </p:xfrm>
        <a:graphic>
          <a:graphicData uri="http://schemas.openxmlformats.org/drawingml/2006/table">
            <a:tbl>
              <a:tblPr firstRow="1" bandRow="1">
                <a:tableStyleId>{5C22544A-7EE6-4342-B048-85BDC9FD1C3A}</a:tableStyleId>
              </a:tblPr>
              <a:tblGrid>
                <a:gridCol w="1704975"/>
                <a:gridCol w="2524125"/>
                <a:gridCol w="2863848"/>
              </a:tblGrid>
              <a:tr h="370840">
                <a:tc>
                  <a:txBody>
                    <a:bodyPr/>
                    <a:lstStyle/>
                    <a:p>
                      <a:endParaRPr lang="en-US" dirty="0"/>
                    </a:p>
                  </a:txBody>
                  <a:tcPr>
                    <a:lnL w="12700" cmpd="sng">
                      <a:noFill/>
                    </a:lnL>
                    <a:lnT w="12700" cmpd="sng">
                      <a:noFill/>
                    </a:lnT>
                    <a:lnB w="38100" cmpd="sng">
                      <a:noFill/>
                    </a:lnB>
                    <a:noFill/>
                  </a:tcPr>
                </a:tc>
                <a:tc>
                  <a:txBody>
                    <a:bodyPr/>
                    <a:lstStyle/>
                    <a:p>
                      <a:r>
                        <a:rPr lang="en-US" dirty="0" smtClean="0"/>
                        <a:t>High Dose</a:t>
                      </a:r>
                      <a:endParaRPr lang="en-US" dirty="0"/>
                    </a:p>
                  </a:txBody>
                  <a:tcPr>
                    <a:lnR w="12700" cap="flat" cmpd="sng" algn="ctr">
                      <a:solidFill>
                        <a:srgbClr val="ADADAF"/>
                      </a:solidFill>
                      <a:prstDash val="solid"/>
                      <a:round/>
                      <a:headEnd type="none" w="med" len="med"/>
                      <a:tailEnd type="none" w="med" len="med"/>
                    </a:lnR>
                    <a:lnT w="12700" cmpd="sng">
                      <a:noFill/>
                    </a:lnT>
                    <a:lnB w="38100" cmpd="sng">
                      <a:noFill/>
                    </a:lnB>
                    <a:solidFill>
                      <a:srgbClr val="6AAEDC"/>
                    </a:solidFill>
                  </a:tcPr>
                </a:tc>
                <a:tc>
                  <a:txBody>
                    <a:bodyPr/>
                    <a:lstStyle/>
                    <a:p>
                      <a:r>
                        <a:rPr lang="en-US" dirty="0" smtClean="0"/>
                        <a:t>Low Dose</a:t>
                      </a:r>
                      <a:endParaRPr lang="en-US" dirty="0"/>
                    </a:p>
                  </a:txBody>
                  <a:tcPr>
                    <a:lnL w="12700" cap="flat" cmpd="sng" algn="ctr">
                      <a:solidFill>
                        <a:srgbClr val="ADADAF"/>
                      </a:solidFill>
                      <a:prstDash val="solid"/>
                      <a:round/>
                      <a:headEnd type="none" w="med" len="med"/>
                      <a:tailEnd type="none" w="med" len="med"/>
                    </a:lnL>
                    <a:lnT w="12700" cmpd="sng">
                      <a:noFill/>
                    </a:lnT>
                    <a:lnB w="38100" cmpd="sng">
                      <a:noFill/>
                    </a:lnB>
                    <a:solidFill>
                      <a:srgbClr val="6AAEDC"/>
                    </a:solidFill>
                  </a:tcPr>
                </a:tc>
              </a:tr>
              <a:tr h="370840">
                <a:tc>
                  <a:txBody>
                    <a:bodyPr/>
                    <a:lstStyle/>
                    <a:p>
                      <a:r>
                        <a:rPr lang="en-US" sz="1800" b="1" kern="1200" dirty="0" smtClean="0">
                          <a:solidFill>
                            <a:schemeClr val="lt1"/>
                          </a:solidFill>
                          <a:latin typeface="+mn-lt"/>
                          <a:ea typeface="+mn-ea"/>
                          <a:cs typeface="+mn-cs"/>
                        </a:rPr>
                        <a:t>High Frequency</a:t>
                      </a:r>
                      <a:endParaRPr lang="en-US" sz="1800" b="1" kern="1200" dirty="0">
                        <a:solidFill>
                          <a:schemeClr val="lt1"/>
                        </a:solidFill>
                        <a:latin typeface="+mn-lt"/>
                        <a:ea typeface="+mn-ea"/>
                        <a:cs typeface="+mn-cs"/>
                      </a:endParaRPr>
                    </a:p>
                  </a:txBody>
                  <a:tcPr>
                    <a:lnL w="12700" cmpd="sng">
                      <a:noFill/>
                    </a:lnL>
                    <a:lnR w="12700" cmpd="sng">
                      <a:noFill/>
                    </a:lnR>
                    <a:lnT w="38100" cmpd="sng">
                      <a:noFill/>
                    </a:lnT>
                    <a:lnB w="12700" cap="flat" cmpd="sng" algn="ctr">
                      <a:solidFill>
                        <a:srgbClr val="ADADAF"/>
                      </a:solidFill>
                      <a:prstDash val="solid"/>
                      <a:round/>
                      <a:headEnd type="none" w="med" len="med"/>
                      <a:tailEnd type="none" w="med" len="med"/>
                    </a:lnB>
                    <a:solidFill>
                      <a:srgbClr val="6AAEDC"/>
                    </a:solidFill>
                  </a:tcPr>
                </a:tc>
                <a:tc>
                  <a:txBody>
                    <a:bodyPr/>
                    <a:lstStyle/>
                    <a:p>
                      <a:r>
                        <a:rPr lang="en-US" dirty="0" smtClean="0"/>
                        <a:t>Raw Produce</a:t>
                      </a:r>
                      <a:endParaRPr lang="en-US" dirty="0"/>
                    </a:p>
                  </a:txBody>
                  <a:tcPr>
                    <a:lnL w="12700" cmpd="sng">
                      <a:noFill/>
                    </a:lnL>
                    <a:lnR w="12700" cap="flat" cmpd="sng" algn="ctr">
                      <a:solidFill>
                        <a:srgbClr val="ADADAF"/>
                      </a:solidFill>
                      <a:prstDash val="solid"/>
                      <a:round/>
                      <a:headEnd type="none" w="med" len="med"/>
                      <a:tailEnd type="none" w="med" len="med"/>
                    </a:lnR>
                    <a:lnT w="38100" cmpd="sng">
                      <a:noFill/>
                    </a:lnT>
                    <a:lnB w="12700" cap="flat" cmpd="sng" algn="ctr">
                      <a:solidFill>
                        <a:srgbClr val="ADADAF"/>
                      </a:solidFill>
                      <a:prstDash val="solid"/>
                      <a:round/>
                      <a:headEnd type="none" w="med" len="med"/>
                      <a:tailEnd type="none" w="med" len="med"/>
                    </a:lnB>
                    <a:solidFill>
                      <a:srgbClr val="ADADAF">
                        <a:alpha val="25000"/>
                      </a:srgbClr>
                    </a:solidFill>
                  </a:tcPr>
                </a:tc>
                <a:tc>
                  <a:txBody>
                    <a:bodyPr/>
                    <a:lstStyle/>
                    <a:p>
                      <a:r>
                        <a:rPr lang="en-US" dirty="0" smtClean="0"/>
                        <a:t>Flood Water, Bottled Water</a:t>
                      </a:r>
                      <a:endParaRPr lang="en-US" dirty="0"/>
                    </a:p>
                  </a:txBody>
                  <a:tcPr>
                    <a:lnL w="12700" cap="flat" cmpd="sng" algn="ctr">
                      <a:solidFill>
                        <a:srgbClr val="ADADAF"/>
                      </a:solidFill>
                      <a:prstDash val="solid"/>
                      <a:round/>
                      <a:headEnd type="none" w="med" len="med"/>
                      <a:tailEnd type="none" w="med" len="med"/>
                    </a:lnL>
                    <a:lnT w="38100" cmpd="sng">
                      <a:noFill/>
                    </a:lnT>
                    <a:lnB w="12700" cap="flat" cmpd="sng" algn="ctr">
                      <a:solidFill>
                        <a:srgbClr val="ADADAF"/>
                      </a:solidFill>
                      <a:prstDash val="solid"/>
                      <a:round/>
                      <a:headEnd type="none" w="med" len="med"/>
                      <a:tailEnd type="none" w="med" len="med"/>
                    </a:lnB>
                    <a:solidFill>
                      <a:srgbClr val="ADADAF">
                        <a:alpha val="25000"/>
                      </a:srgbClr>
                    </a:solidFill>
                  </a:tcPr>
                </a:tc>
              </a:tr>
              <a:tr h="370840">
                <a:tc>
                  <a:txBody>
                    <a:bodyPr/>
                    <a:lstStyle/>
                    <a:p>
                      <a:r>
                        <a:rPr lang="en-US" sz="1800" b="1" kern="1200" dirty="0" smtClean="0">
                          <a:solidFill>
                            <a:schemeClr val="lt1"/>
                          </a:solidFill>
                          <a:latin typeface="+mn-lt"/>
                          <a:ea typeface="+mn-ea"/>
                          <a:cs typeface="+mn-cs"/>
                        </a:rPr>
                        <a:t>Low Frequency</a:t>
                      </a:r>
                      <a:endParaRPr lang="en-US" sz="1800" b="1" kern="1200" dirty="0">
                        <a:solidFill>
                          <a:schemeClr val="lt1"/>
                        </a:solidFill>
                        <a:latin typeface="+mn-lt"/>
                        <a:ea typeface="+mn-ea"/>
                        <a:cs typeface="+mn-cs"/>
                      </a:endParaRPr>
                    </a:p>
                  </a:txBody>
                  <a:tcPr>
                    <a:lnL w="12700" cmpd="sng">
                      <a:noFill/>
                    </a:lnL>
                    <a:lnR w="12700" cmpd="sng">
                      <a:noFill/>
                    </a:lnR>
                    <a:lnT w="12700" cap="flat" cmpd="sng" algn="ctr">
                      <a:solidFill>
                        <a:srgbClr val="ADADAF"/>
                      </a:solidFill>
                      <a:prstDash val="solid"/>
                      <a:round/>
                      <a:headEnd type="none" w="med" len="med"/>
                      <a:tailEnd type="none" w="med" len="med"/>
                    </a:lnT>
                    <a:solidFill>
                      <a:srgbClr val="6AAEDC"/>
                    </a:solidFill>
                  </a:tcPr>
                </a:tc>
                <a:tc>
                  <a:txBody>
                    <a:bodyPr/>
                    <a:lstStyle/>
                    <a:p>
                      <a:endParaRPr lang="en-US" dirty="0"/>
                    </a:p>
                  </a:txBody>
                  <a:tcPr>
                    <a:lnL w="12700" cmpd="sng">
                      <a:noFill/>
                    </a:lnL>
                    <a:lnR w="12700" cap="flat" cmpd="sng" algn="ctr">
                      <a:solidFill>
                        <a:srgbClr val="ADADAF"/>
                      </a:solidFill>
                      <a:prstDash val="solid"/>
                      <a:round/>
                      <a:headEnd type="none" w="med" len="med"/>
                      <a:tailEnd type="none" w="med" len="med"/>
                    </a:lnR>
                    <a:lnT w="12700" cap="flat" cmpd="sng" algn="ctr">
                      <a:solidFill>
                        <a:srgbClr val="ADADAF"/>
                      </a:solidFill>
                      <a:prstDash val="solid"/>
                      <a:round/>
                      <a:headEnd type="none" w="med" len="med"/>
                      <a:tailEnd type="none" w="med" len="med"/>
                    </a:lnT>
                    <a:solidFill>
                      <a:srgbClr val="ADADAF">
                        <a:alpha val="25000"/>
                      </a:srgbClr>
                    </a:solidFill>
                  </a:tcPr>
                </a:tc>
                <a:tc>
                  <a:txBody>
                    <a:bodyPr/>
                    <a:lstStyle/>
                    <a:p>
                      <a:r>
                        <a:rPr lang="en-US" dirty="0" smtClean="0"/>
                        <a:t>Well Water</a:t>
                      </a:r>
                      <a:endParaRPr lang="en-US" dirty="0"/>
                    </a:p>
                  </a:txBody>
                  <a:tcPr>
                    <a:lnL w="12700" cap="flat" cmpd="sng" algn="ctr">
                      <a:solidFill>
                        <a:srgbClr val="ADADAF"/>
                      </a:solidFill>
                      <a:prstDash val="solid"/>
                      <a:round/>
                      <a:headEnd type="none" w="med" len="med"/>
                      <a:tailEnd type="none" w="med" len="med"/>
                    </a:lnL>
                    <a:lnT w="12700" cap="flat" cmpd="sng" algn="ctr">
                      <a:solidFill>
                        <a:srgbClr val="ADADAF"/>
                      </a:solidFill>
                      <a:prstDash val="solid"/>
                      <a:round/>
                      <a:headEnd type="none" w="med" len="med"/>
                      <a:tailEnd type="none" w="med" len="med"/>
                    </a:lnT>
                    <a:solidFill>
                      <a:srgbClr val="ADADAF">
                        <a:alpha val="25000"/>
                      </a:srgbClr>
                    </a:solidFill>
                  </a:tcPr>
                </a:tc>
              </a:tr>
            </a:tbl>
          </a:graphicData>
        </a:graphic>
      </p:graphicFrame>
      <p:sp>
        <p:nvSpPr>
          <p:cNvPr id="10" name="Text Box 5"/>
          <p:cNvSpPr txBox="1"/>
          <p:nvPr/>
        </p:nvSpPr>
        <p:spPr>
          <a:xfrm>
            <a:off x="607377" y="4575375"/>
            <a:ext cx="3097848" cy="180975"/>
          </a:xfrm>
          <a:prstGeom prst="rect">
            <a:avLst/>
          </a:prstGeom>
          <a:solidFill>
            <a:srgbClr val="F5F3F1"/>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r>
              <a:rPr lang="en-US" sz="1150" i="1" dirty="0"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Table 1. 2x2 Table for Adults in Chong </a:t>
            </a:r>
            <a:r>
              <a:rPr lang="en-US" sz="1150" i="1" dirty="0" err="1"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Kaosou</a:t>
            </a:r>
            <a:endParaRPr lang="en-US" sz="1150" i="1" dirty="0">
              <a:solidFill>
                <a:srgbClr val="44546A"/>
              </a:solidFill>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251534901"/>
              </p:ext>
            </p:extLst>
          </p:nvPr>
        </p:nvGraphicFramePr>
        <p:xfrm>
          <a:off x="7731125" y="2671275"/>
          <a:ext cx="4102100" cy="1793875"/>
        </p:xfrm>
        <a:graphic>
          <a:graphicData uri="http://schemas.openxmlformats.org/drawingml/2006/table">
            <a:tbl>
              <a:tblPr firstRow="1" firstCol="1" bandRow="1">
                <a:tableStyleId>{5C22544A-7EE6-4342-B048-85BDC9FD1C3A}</a:tableStyleId>
              </a:tblPr>
              <a:tblGrid>
                <a:gridCol w="868045"/>
                <a:gridCol w="868045"/>
                <a:gridCol w="655320"/>
                <a:gridCol w="588010"/>
                <a:gridCol w="561340"/>
                <a:gridCol w="561340"/>
              </a:tblGrid>
              <a:tr h="0">
                <a:tc gridSpan="2">
                  <a:txBody>
                    <a:bodyPr/>
                    <a:lstStyle/>
                    <a:p>
                      <a:pPr marL="0" marR="0" algn="ctr">
                        <a:lnSpc>
                          <a:spcPct val="107000"/>
                        </a:lnSpc>
                        <a:spcBef>
                          <a:spcPts val="0"/>
                        </a:spcBef>
                        <a:spcAft>
                          <a:spcPts val="0"/>
                        </a:spcAft>
                      </a:pPr>
                      <a:r>
                        <a:rPr lang="en-US" sz="1100" dirty="0">
                          <a:effectLst/>
                        </a:rPr>
                        <a:t>Age Group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solidFill>
                      <a:srgbClr val="6AAEDC"/>
                    </a:solidFill>
                  </a:tcPr>
                </a:tc>
                <a:tc hMerge="1">
                  <a:txBody>
                    <a:bodyPr/>
                    <a:lstStyle/>
                    <a:p>
                      <a:endParaRPr lang="en-US"/>
                    </a:p>
                  </a:txBody>
                  <a:tcPr/>
                </a:tc>
                <a:tc>
                  <a:txBody>
                    <a:bodyPr/>
                    <a:lstStyle/>
                    <a:p>
                      <a:pPr marL="0" marR="0" algn="just">
                        <a:lnSpc>
                          <a:spcPct val="107000"/>
                        </a:lnSpc>
                        <a:spcBef>
                          <a:spcPts val="0"/>
                        </a:spcBef>
                        <a:spcAft>
                          <a:spcPts val="0"/>
                        </a:spcAft>
                      </a:pPr>
                      <a:r>
                        <a:rPr lang="en-US" sz="1100" dirty="0">
                          <a:effectLst/>
                        </a:rPr>
                        <a:t>Raw Produce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solidFill>
                      <a:srgbClr val="6AAEDC"/>
                    </a:solidFill>
                  </a:tcPr>
                </a:tc>
                <a:tc>
                  <a:txBody>
                    <a:bodyPr/>
                    <a:lstStyle/>
                    <a:p>
                      <a:pPr marL="0" marR="0" algn="just">
                        <a:lnSpc>
                          <a:spcPct val="107000"/>
                        </a:lnSpc>
                        <a:spcBef>
                          <a:spcPts val="0"/>
                        </a:spcBef>
                        <a:spcAft>
                          <a:spcPts val="0"/>
                        </a:spcAft>
                      </a:pPr>
                      <a:r>
                        <a:rPr lang="en-US" sz="1100" dirty="0">
                          <a:effectLst/>
                        </a:rPr>
                        <a:t>Flood Water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solidFill>
                      <a:srgbClr val="6AAEDC"/>
                    </a:solidFill>
                  </a:tcPr>
                </a:tc>
                <a:tc>
                  <a:txBody>
                    <a:bodyPr/>
                    <a:lstStyle/>
                    <a:p>
                      <a:pPr marL="0" marR="0" algn="just">
                        <a:lnSpc>
                          <a:spcPct val="107000"/>
                        </a:lnSpc>
                        <a:spcBef>
                          <a:spcPts val="0"/>
                        </a:spcBef>
                        <a:spcAft>
                          <a:spcPts val="0"/>
                        </a:spcAft>
                      </a:pPr>
                      <a:r>
                        <a:rPr lang="en-US" sz="1100" dirty="0">
                          <a:effectLst/>
                        </a:rPr>
                        <a:t>Bottled Water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solidFill>
                      <a:srgbClr val="6AAEDC"/>
                    </a:solidFill>
                  </a:tcPr>
                </a:tc>
                <a:tc>
                  <a:txBody>
                    <a:bodyPr/>
                    <a:lstStyle/>
                    <a:p>
                      <a:pPr marL="0" marR="0" algn="just">
                        <a:lnSpc>
                          <a:spcPct val="107000"/>
                        </a:lnSpc>
                        <a:spcBef>
                          <a:spcPts val="0"/>
                        </a:spcBef>
                        <a:spcAft>
                          <a:spcPts val="0"/>
                        </a:spcAft>
                      </a:pPr>
                      <a:r>
                        <a:rPr lang="en-US" sz="1100" dirty="0">
                          <a:effectLst/>
                        </a:rPr>
                        <a:t>Well Water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solidFill>
                      <a:srgbClr val="6AAEDC"/>
                    </a:solidFill>
                  </a:tcPr>
                </a:tc>
              </a:tr>
              <a:tr h="290830">
                <a:tc rowSpan="2">
                  <a:txBody>
                    <a:bodyPr/>
                    <a:lstStyle/>
                    <a:p>
                      <a:pPr marL="0" marR="0" algn="ctr">
                        <a:lnSpc>
                          <a:spcPct val="107000"/>
                        </a:lnSpc>
                        <a:spcBef>
                          <a:spcPts val="0"/>
                        </a:spcBef>
                        <a:spcAft>
                          <a:spcPts val="0"/>
                        </a:spcAft>
                      </a:pPr>
                      <a:r>
                        <a:rPr lang="en-US" sz="1100" dirty="0">
                          <a:effectLst/>
                        </a:rPr>
                        <a:t>Adults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solidFill>
                      <a:srgbClr val="6AAEDC"/>
                    </a:solidFill>
                  </a:tcPr>
                </a:tc>
                <a:tc>
                  <a:txBody>
                    <a:bodyPr/>
                    <a:lstStyle/>
                    <a:p>
                      <a:pPr marL="0" marR="0" algn="ctr">
                        <a:lnSpc>
                          <a:spcPct val="107000"/>
                        </a:lnSpc>
                        <a:spcBef>
                          <a:spcPts val="0"/>
                        </a:spcBef>
                        <a:spcAft>
                          <a:spcPts val="0"/>
                        </a:spcAft>
                      </a:pPr>
                      <a:r>
                        <a:rPr lang="en-US" sz="1100" dirty="0">
                          <a:effectLst/>
                        </a:rPr>
                        <a:t>Dose (CFU/Month)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solidFill>
                      <a:srgbClr val="ADADAF">
                        <a:alpha val="20000"/>
                      </a:srgbClr>
                    </a:solidFill>
                  </a:tcPr>
                </a:tc>
                <a:tc>
                  <a:txBody>
                    <a:bodyPr/>
                    <a:lstStyle/>
                    <a:p>
                      <a:pPr marL="0" marR="0" algn="ctr">
                        <a:lnSpc>
                          <a:spcPct val="107000"/>
                        </a:lnSpc>
                        <a:spcBef>
                          <a:spcPts val="0"/>
                        </a:spcBef>
                        <a:spcAft>
                          <a:spcPts val="0"/>
                        </a:spcAft>
                      </a:pPr>
                      <a:r>
                        <a:rPr lang="en-US" sz="1100" dirty="0">
                          <a:effectLst/>
                        </a:rPr>
                        <a:t>1.78E07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solidFill>
                      <a:srgbClr val="ADADAF">
                        <a:alpha val="20000"/>
                      </a:srgbClr>
                    </a:solidFill>
                  </a:tcPr>
                </a:tc>
                <a:tc>
                  <a:txBody>
                    <a:bodyPr/>
                    <a:lstStyle/>
                    <a:p>
                      <a:pPr marL="0" marR="0" algn="ctr">
                        <a:lnSpc>
                          <a:spcPct val="107000"/>
                        </a:lnSpc>
                        <a:spcBef>
                          <a:spcPts val="0"/>
                        </a:spcBef>
                        <a:spcAft>
                          <a:spcPts val="0"/>
                        </a:spcAft>
                      </a:pPr>
                      <a:r>
                        <a:rPr lang="en-US" sz="1100" dirty="0">
                          <a:effectLst/>
                        </a:rPr>
                        <a:t>7.41E03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solidFill>
                      <a:srgbClr val="ADADAF">
                        <a:alpha val="20000"/>
                      </a:srgbClr>
                    </a:solidFill>
                  </a:tcPr>
                </a:tc>
                <a:tc>
                  <a:txBody>
                    <a:bodyPr/>
                    <a:lstStyle/>
                    <a:p>
                      <a:pPr marL="0" marR="0" algn="ctr">
                        <a:lnSpc>
                          <a:spcPct val="107000"/>
                        </a:lnSpc>
                        <a:spcBef>
                          <a:spcPts val="0"/>
                        </a:spcBef>
                        <a:spcAft>
                          <a:spcPts val="0"/>
                        </a:spcAft>
                      </a:pPr>
                      <a:r>
                        <a:rPr lang="en-US" sz="1100" dirty="0">
                          <a:effectLst/>
                        </a:rPr>
                        <a:t>1.02E03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solidFill>
                      <a:srgbClr val="ADADAF">
                        <a:alpha val="20000"/>
                      </a:srgbClr>
                    </a:solidFill>
                  </a:tcPr>
                </a:tc>
                <a:tc>
                  <a:txBody>
                    <a:bodyPr/>
                    <a:lstStyle/>
                    <a:p>
                      <a:pPr marL="0" marR="0" algn="ctr">
                        <a:lnSpc>
                          <a:spcPct val="107000"/>
                        </a:lnSpc>
                        <a:spcBef>
                          <a:spcPts val="0"/>
                        </a:spcBef>
                        <a:spcAft>
                          <a:spcPts val="0"/>
                        </a:spcAft>
                      </a:pPr>
                      <a:r>
                        <a:rPr lang="en-US" sz="1100" dirty="0">
                          <a:effectLst/>
                        </a:rPr>
                        <a:t>1.05E03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solidFill>
                      <a:srgbClr val="ADADAF">
                        <a:alpha val="20000"/>
                      </a:srgbClr>
                    </a:solidFill>
                  </a:tcPr>
                </a:tc>
              </a:tr>
              <a:tr h="0">
                <a:tc vMerge="1">
                  <a:txBody>
                    <a:bodyPr/>
                    <a:lstStyle/>
                    <a:p>
                      <a:endParaRPr lang="en-US"/>
                    </a:p>
                  </a:txBody>
                  <a:tcPr/>
                </a:tc>
                <a:tc>
                  <a:txBody>
                    <a:bodyPr/>
                    <a:lstStyle/>
                    <a:p>
                      <a:pPr marL="0" marR="0" algn="ctr">
                        <a:lnSpc>
                          <a:spcPct val="107000"/>
                        </a:lnSpc>
                        <a:spcBef>
                          <a:spcPts val="0"/>
                        </a:spcBef>
                        <a:spcAft>
                          <a:spcPts val="0"/>
                        </a:spcAft>
                      </a:pPr>
                      <a:r>
                        <a:rPr lang="en-US" sz="1100" dirty="0">
                          <a:effectLst/>
                        </a:rPr>
                        <a:t>Percent Exposed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tc>
                <a:tc>
                  <a:txBody>
                    <a:bodyPr/>
                    <a:lstStyle/>
                    <a:p>
                      <a:pPr marL="0" marR="0" algn="ctr">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tc>
                <a:tc>
                  <a:txBody>
                    <a:bodyPr/>
                    <a:lstStyle/>
                    <a:p>
                      <a:pPr marL="0" marR="0" algn="ctr">
                        <a:lnSpc>
                          <a:spcPct val="107000"/>
                        </a:lnSpc>
                        <a:spcBef>
                          <a:spcPts val="0"/>
                        </a:spcBef>
                        <a:spcAft>
                          <a:spcPts val="0"/>
                        </a:spcAft>
                      </a:pPr>
                      <a:r>
                        <a:rPr lang="en-US" sz="1100" dirty="0">
                          <a:effectLst/>
                        </a:rPr>
                        <a:t>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tc>
                <a:tc>
                  <a:txBody>
                    <a:bodyPr/>
                    <a:lstStyle/>
                    <a:p>
                      <a:pPr marL="0" marR="0" algn="ctr">
                        <a:lnSpc>
                          <a:spcPct val="107000"/>
                        </a:lnSpc>
                        <a:spcBef>
                          <a:spcPts val="0"/>
                        </a:spcBef>
                        <a:spcAft>
                          <a:spcPts val="0"/>
                        </a:spcAft>
                      </a:pPr>
                      <a:r>
                        <a:rPr lang="en-US" sz="1100" dirty="0">
                          <a:effectLst/>
                        </a:rPr>
                        <a:t>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tc>
                <a:tc>
                  <a:txBody>
                    <a:bodyPr/>
                    <a:lstStyle/>
                    <a:p>
                      <a:pPr marL="0" marR="0" algn="ctr">
                        <a:lnSpc>
                          <a:spcPct val="107000"/>
                        </a:lnSpc>
                        <a:spcBef>
                          <a:spcPts val="0"/>
                        </a:spcBef>
                        <a:spcAft>
                          <a:spcPts val="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tc>
              </a:tr>
              <a:tr h="290830">
                <a:tc rowSpan="2">
                  <a:txBody>
                    <a:bodyPr/>
                    <a:lstStyle/>
                    <a:p>
                      <a:pPr marL="0" marR="0" algn="ctr">
                        <a:lnSpc>
                          <a:spcPct val="107000"/>
                        </a:lnSpc>
                        <a:spcBef>
                          <a:spcPts val="0"/>
                        </a:spcBef>
                        <a:spcAft>
                          <a:spcPts val="0"/>
                        </a:spcAft>
                      </a:pPr>
                      <a:r>
                        <a:rPr lang="en-US" sz="1100" dirty="0">
                          <a:effectLst/>
                        </a:rPr>
                        <a:t>Children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solidFill>
                      <a:srgbClr val="6AAEDC"/>
                    </a:solidFill>
                  </a:tcPr>
                </a:tc>
                <a:tc>
                  <a:txBody>
                    <a:bodyPr/>
                    <a:lstStyle/>
                    <a:p>
                      <a:pPr marL="0" marR="0" algn="ctr">
                        <a:lnSpc>
                          <a:spcPct val="107000"/>
                        </a:lnSpc>
                        <a:spcBef>
                          <a:spcPts val="0"/>
                        </a:spcBef>
                        <a:spcAft>
                          <a:spcPts val="0"/>
                        </a:spcAft>
                      </a:pPr>
                      <a:r>
                        <a:rPr lang="en-US" sz="1100" dirty="0">
                          <a:effectLst/>
                        </a:rPr>
                        <a:t>Dose (CFU/Month)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solidFill>
                      <a:srgbClr val="ADADAF">
                        <a:alpha val="20000"/>
                      </a:srgbClr>
                    </a:solidFill>
                  </a:tcPr>
                </a:tc>
                <a:tc>
                  <a:txBody>
                    <a:bodyPr/>
                    <a:lstStyle/>
                    <a:p>
                      <a:pPr marL="0" marR="0" algn="ctr">
                        <a:lnSpc>
                          <a:spcPct val="107000"/>
                        </a:lnSpc>
                        <a:spcBef>
                          <a:spcPts val="0"/>
                        </a:spcBef>
                        <a:spcAft>
                          <a:spcPts val="0"/>
                        </a:spcAft>
                      </a:pPr>
                      <a:r>
                        <a:rPr lang="en-US" sz="1100" dirty="0">
                          <a:effectLst/>
                        </a:rPr>
                        <a:t>1.4E06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solidFill>
                      <a:srgbClr val="ADADAF">
                        <a:alpha val="20000"/>
                      </a:srgbClr>
                    </a:solidFill>
                  </a:tcPr>
                </a:tc>
                <a:tc>
                  <a:txBody>
                    <a:bodyPr/>
                    <a:lstStyle/>
                    <a:p>
                      <a:pPr marL="0" marR="0" algn="ctr">
                        <a:lnSpc>
                          <a:spcPct val="107000"/>
                        </a:lnSpc>
                        <a:spcBef>
                          <a:spcPts val="0"/>
                        </a:spcBef>
                        <a:spcAft>
                          <a:spcPts val="0"/>
                        </a:spcAft>
                      </a:pPr>
                      <a:r>
                        <a:rPr lang="en-US" sz="1100" dirty="0">
                          <a:effectLst/>
                        </a:rPr>
                        <a:t>2.0E05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solidFill>
                      <a:srgbClr val="ADADAF">
                        <a:alpha val="20000"/>
                      </a:srgbClr>
                    </a:solidFill>
                  </a:tcPr>
                </a:tc>
                <a:tc>
                  <a:txBody>
                    <a:bodyPr/>
                    <a:lstStyle/>
                    <a:p>
                      <a:pPr marL="0" marR="0" algn="ctr">
                        <a:lnSpc>
                          <a:spcPct val="107000"/>
                        </a:lnSpc>
                        <a:spcBef>
                          <a:spcPts val="0"/>
                        </a:spcBef>
                        <a:spcAft>
                          <a:spcPts val="0"/>
                        </a:spcAft>
                      </a:pPr>
                      <a:r>
                        <a:rPr lang="en-US" sz="1100" dirty="0">
                          <a:effectLst/>
                        </a:rPr>
                        <a:t>3.5E02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solidFill>
                      <a:srgbClr val="ADADAF">
                        <a:alpha val="20000"/>
                      </a:srgbClr>
                    </a:solidFill>
                  </a:tcPr>
                </a:tc>
                <a:tc>
                  <a:txBody>
                    <a:bodyPr/>
                    <a:lstStyle/>
                    <a:p>
                      <a:pPr marL="0" marR="0" algn="ctr">
                        <a:lnSpc>
                          <a:spcPct val="107000"/>
                        </a:lnSpc>
                        <a:spcBef>
                          <a:spcPts val="0"/>
                        </a:spcBef>
                        <a:spcAft>
                          <a:spcPts val="0"/>
                        </a:spcAft>
                      </a:pPr>
                      <a:r>
                        <a:rPr lang="en-US" sz="1100" dirty="0">
                          <a:effectLst/>
                        </a:rPr>
                        <a:t>1.4E04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solidFill>
                      <a:srgbClr val="ADADAF">
                        <a:alpha val="20000"/>
                      </a:srgbClr>
                    </a:solidFill>
                  </a:tcPr>
                </a:tc>
              </a:tr>
              <a:tr h="0">
                <a:tc vMerge="1">
                  <a:txBody>
                    <a:bodyPr/>
                    <a:lstStyle/>
                    <a:p>
                      <a:endParaRPr lang="en-US"/>
                    </a:p>
                  </a:txBody>
                  <a:tcPr/>
                </a:tc>
                <a:tc>
                  <a:txBody>
                    <a:bodyPr/>
                    <a:lstStyle/>
                    <a:p>
                      <a:pPr marL="0" marR="0" algn="ctr">
                        <a:lnSpc>
                          <a:spcPct val="107000"/>
                        </a:lnSpc>
                        <a:spcBef>
                          <a:spcPts val="0"/>
                        </a:spcBef>
                        <a:spcAft>
                          <a:spcPts val="0"/>
                        </a:spcAft>
                      </a:pPr>
                      <a:r>
                        <a:rPr lang="en-US" sz="1100">
                          <a:effectLst/>
                        </a:rPr>
                        <a:t>Percent Exposed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tc>
                <a:tc>
                  <a:txBody>
                    <a:bodyPr/>
                    <a:lstStyle/>
                    <a:p>
                      <a:pPr marL="0" marR="0" algn="ctr">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tc>
                <a:tc>
                  <a:txBody>
                    <a:bodyPr/>
                    <a:lstStyle/>
                    <a:p>
                      <a:pPr marL="0" marR="0" algn="ctr">
                        <a:lnSpc>
                          <a:spcPct val="107000"/>
                        </a:lnSpc>
                        <a:spcBef>
                          <a:spcPts val="0"/>
                        </a:spcBef>
                        <a:spcAft>
                          <a:spcPts val="0"/>
                        </a:spcAft>
                      </a:pPr>
                      <a:r>
                        <a:rPr lang="en-US" sz="1100">
                          <a:effectLst/>
                        </a:rPr>
                        <a:t>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tc>
                <a:tc>
                  <a:txBody>
                    <a:bodyPr/>
                    <a:lstStyle/>
                    <a:p>
                      <a:pPr marL="0" marR="0" algn="ctr">
                        <a:lnSpc>
                          <a:spcPct val="107000"/>
                        </a:lnSpc>
                        <a:spcBef>
                          <a:spcPts val="0"/>
                        </a:spcBef>
                        <a:spcAft>
                          <a:spcPts val="0"/>
                        </a:spcAft>
                      </a:pPr>
                      <a:r>
                        <a:rPr lang="en-US" sz="1100">
                          <a:effectLst/>
                        </a:rPr>
                        <a:t>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tc>
                <a:tc>
                  <a:txBody>
                    <a:bodyPr/>
                    <a:lstStyle/>
                    <a:p>
                      <a:pPr marL="0" marR="0" algn="ctr">
                        <a:lnSpc>
                          <a:spcPct val="107000"/>
                        </a:lnSpc>
                        <a:spcBef>
                          <a:spcPts val="0"/>
                        </a:spcBef>
                        <a:spcAft>
                          <a:spcPts val="0"/>
                        </a:spcAft>
                      </a:pPr>
                      <a:r>
                        <a:rPr lang="en-US" sz="1100" dirty="0">
                          <a:effectLst/>
                        </a:rPr>
                        <a:t>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0" marB="0" anchor="ctr"/>
                </a:tc>
              </a:tr>
            </a:tbl>
          </a:graphicData>
        </a:graphic>
      </p:graphicFrame>
      <p:sp>
        <p:nvSpPr>
          <p:cNvPr id="12" name="Text Box 5"/>
          <p:cNvSpPr txBox="1"/>
          <p:nvPr/>
        </p:nvSpPr>
        <p:spPr>
          <a:xfrm>
            <a:off x="7693976" y="2265362"/>
            <a:ext cx="4174173" cy="344488"/>
          </a:xfrm>
          <a:prstGeom prst="rect">
            <a:avLst/>
          </a:prstGeom>
          <a:solidFill>
            <a:srgbClr val="F5F3F1"/>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r>
              <a:rPr lang="en-US" sz="1150" i="1" dirty="0"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Table 2. Dose and percent exposed across exposure pathways in Chong </a:t>
            </a:r>
            <a:r>
              <a:rPr lang="en-US" sz="1150" i="1" dirty="0" err="1"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Kaosou</a:t>
            </a:r>
            <a:r>
              <a:rPr lang="en-US" sz="1150" i="1" dirty="0"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a:t>
            </a:r>
            <a:r>
              <a:rPr lang="en-US" sz="1150" i="1" dirty="0" err="1"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Siem</a:t>
            </a:r>
            <a:r>
              <a:rPr lang="en-US" sz="1150" i="1" dirty="0"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Reap</a:t>
            </a:r>
            <a:endParaRPr lang="en-US" sz="1150" i="1" dirty="0">
              <a:solidFill>
                <a:srgbClr val="44546A"/>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4377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1784</TotalTime>
  <Words>3539</Words>
  <Application>Microsoft Macintosh PowerPoint</Application>
  <PresentationFormat>Widescreen</PresentationFormat>
  <Paragraphs>316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Calibri Light</vt:lpstr>
      <vt:lpstr>Franklin Gothic Medium</vt:lpstr>
      <vt:lpstr>Rockwell</vt:lpstr>
      <vt:lpstr>Times New Roman</vt:lpstr>
      <vt:lpstr>Arial</vt:lpstr>
      <vt:lpstr>Office Theme</vt:lpstr>
      <vt:lpstr>SaniPath Tool:  Automated Final Report Logic</vt:lpstr>
      <vt:lpstr>Paper Overview</vt:lpstr>
      <vt:lpstr>Executive Summary</vt:lpstr>
      <vt:lpstr>Introduction</vt:lpstr>
      <vt:lpstr>Methodology</vt:lpstr>
      <vt:lpstr>Results and Discussion – Preliminary Calculations and Classifications</vt:lpstr>
      <vt:lpstr>Results and Discussion – Preliminary Calculations and Classifications</vt:lpstr>
      <vt:lpstr>Results and Discussion – Results Part 1: People Plots, 2x2, and table for adults vs children</vt:lpstr>
      <vt:lpstr>Results Part 1: Cambodia Example</vt:lpstr>
      <vt:lpstr>Results and Discussion – Results Part 2: Dominant pathways for all age groups and neighborhoods</vt:lpstr>
      <vt:lpstr>Results and Discussion – Discussion: Auto-Generated Discussion Paragraphs</vt:lpstr>
      <vt:lpstr>Results and Discussion – Discussion: Auto-Generated Discussion Paragraphs</vt:lpstr>
      <vt:lpstr>Discussion: Cambodia Example</vt:lpstr>
      <vt:lpstr>Discussion: Cambodia Example</vt:lpstr>
      <vt:lpstr>Implications for Sanitation Investment: Auto-Generated Table</vt:lpstr>
      <vt:lpstr>Implications for Sanitation Investment: Classification Scheme</vt:lpstr>
      <vt:lpstr>Implications for Sanitation Investment: Classification Scheme Cambodia Example</vt:lpstr>
    </vt:vector>
  </TitlesOfParts>
  <Company>Emory University</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SaniPath Tool:  Automated Final Report Logic</dc:title>
  <dc:creator>Siesel, Casey James</dc:creator>
  <cp:lastModifiedBy>Siesel, Casey J.</cp:lastModifiedBy>
  <cp:revision>17</cp:revision>
  <dcterms:created xsi:type="dcterms:W3CDTF">2018-01-30T16:19:47Z</dcterms:created>
  <dcterms:modified xsi:type="dcterms:W3CDTF">2018-02-01T18:27:33Z</dcterms:modified>
</cp:coreProperties>
</file>