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9802475" cy="2880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" d="100"/>
          <a:sy n="21" d="100"/>
        </p:scale>
        <p:origin x="-2082" y="768"/>
      </p:cViewPr>
      <p:guideLst>
        <p:guide orient="horz" pos="907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4869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/>
              <a:t>原結論::</a:t>
            </a:r>
            <a:r>
              <a:rPr lang="en-US">
                <a:solidFill>
                  <a:schemeClr val="dk1"/>
                </a:solidFill>
              </a:rPr>
              <a:t>我們實作是用演化的方式，所以評估函式能越貼近實際的分數越好，terminal的部分因為每一關卡的物件都不太一樣，所以必須要讓其被選的物件有特色例如最左邊的木頭，function跟terminal的多樣性如果不夠，也會導致演化出來的結果不好。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685800"/>
            <a:ext cx="235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85186" y="8947786"/>
            <a:ext cx="16832104" cy="6174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970371" y="16322040"/>
            <a:ext cx="13861733" cy="7360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940"/>
              </a:spcBef>
              <a:buClr>
                <a:srgbClr val="888888"/>
              </a:buClr>
              <a:buFont typeface="Arial"/>
              <a:buNone/>
              <a:defRPr sz="97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ctr" rtl="0">
              <a:spcBef>
                <a:spcPts val="1700"/>
              </a:spcBef>
              <a:buClr>
                <a:srgbClr val="888888"/>
              </a:buClr>
              <a:buFont typeface="Arial"/>
              <a:buNone/>
              <a:defRPr sz="8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ctr" rtl="0">
              <a:spcBef>
                <a:spcPts val="1460"/>
              </a:spcBef>
              <a:buClr>
                <a:srgbClr val="888888"/>
              </a:buClr>
              <a:buFont typeface="Arial"/>
              <a:buNone/>
              <a:defRPr sz="73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ctr" rtl="0">
              <a:spcBef>
                <a:spcPts val="1220"/>
              </a:spcBef>
              <a:buClr>
                <a:srgbClr val="888888"/>
              </a:buClr>
              <a:buFont typeface="Arial"/>
              <a:buNone/>
              <a:defRPr sz="6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6715" y="7314251"/>
            <a:ext cx="19009045" cy="17822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41559" indent="-425609" algn="l" rtl="0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56711" indent="-332661" algn="l" rtl="0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471863" indent="-239712" algn="l" rtl="0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0608" indent="-307657" algn="l" rtl="0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249353" indent="-312103" algn="l" rtl="0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638098" indent="-31654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026843" indent="-30829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415588" indent="-31273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4333" indent="-31718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-15693727" y="51633642"/>
            <a:ext cx="103219562" cy="964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-35155851" y="42148394"/>
            <a:ext cx="103219562" cy="28617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41559" indent="-425609" algn="l" rtl="0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56711" indent="-332661" algn="l" rtl="0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471863" indent="-239712" algn="l" rtl="0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0608" indent="-307657" algn="l" rtl="0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249353" indent="-312103" algn="l" rtl="0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638098" indent="-31654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026843" indent="-30829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415588" indent="-31273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4333" indent="-31718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990124" y="6720842"/>
            <a:ext cx="17822227" cy="19009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41559" indent="-425609" algn="l" rtl="0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56711" indent="-332661" algn="l" rtl="0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471863" indent="-239712" algn="l" rtl="0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0608" indent="-307657" algn="l" rtl="0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249353" indent="-312103" algn="l" rtl="0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638098" indent="-31654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026843" indent="-30829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415588" indent="-31273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4333" indent="-31718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564258" y="18508981"/>
            <a:ext cx="16832104" cy="572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122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564258" y="12208196"/>
            <a:ext cx="16832104" cy="6300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6100">
                <a:solidFill>
                  <a:srgbClr val="888888"/>
                </a:solidFill>
              </a:defRPr>
            </a:lvl1pPr>
            <a:lvl2pPr marL="1388745" indent="-444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5500">
                <a:solidFill>
                  <a:srgbClr val="888888"/>
                </a:solidFill>
              </a:defRPr>
            </a:lvl2pPr>
            <a:lvl3pPr marL="2777490" indent="-888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900">
                <a:solidFill>
                  <a:srgbClr val="888888"/>
                </a:solidFill>
              </a:defRPr>
            </a:lvl3pPr>
            <a:lvl4pPr marL="4166234" indent="-63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4pPr>
            <a:lvl5pPr marL="5554980" indent="-507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5pPr>
            <a:lvl6pPr marL="6943725" indent="-952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6pPr>
            <a:lvl7pPr marL="8332469" indent="-126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7pPr>
            <a:lvl8pPr marL="9721215" indent="-571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8pPr>
            <a:lvl9pPr marL="11109960" indent="-1015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4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145267" y="28230196"/>
            <a:ext cx="19132079" cy="79836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8500"/>
            </a:lvl1pPr>
            <a:lvl2pPr rtl="0">
              <a:spcBef>
                <a:spcPts val="0"/>
              </a:spcBef>
              <a:defRPr sz="7300"/>
            </a:lvl2pPr>
            <a:lvl3pPr rtl="0">
              <a:spcBef>
                <a:spcPts val="0"/>
              </a:spcBef>
              <a:defRPr sz="6100"/>
            </a:lvl3pPr>
            <a:lvl4pPr rtl="0">
              <a:spcBef>
                <a:spcPts val="0"/>
              </a:spcBef>
              <a:defRPr sz="5500"/>
            </a:lvl4pPr>
            <a:lvl5pPr rtl="0">
              <a:spcBef>
                <a:spcPts val="0"/>
              </a:spcBef>
              <a:defRPr sz="5500"/>
            </a:lvl5pPr>
            <a:lvl6pPr rtl="0">
              <a:spcBef>
                <a:spcPts val="0"/>
              </a:spcBef>
              <a:defRPr sz="5500"/>
            </a:lvl6pPr>
            <a:lvl7pPr rtl="0">
              <a:spcBef>
                <a:spcPts val="0"/>
              </a:spcBef>
              <a:defRPr sz="5500"/>
            </a:lvl7pPr>
            <a:lvl8pPr rtl="0">
              <a:spcBef>
                <a:spcPts val="0"/>
              </a:spcBef>
              <a:defRPr sz="5500"/>
            </a:lvl8pPr>
            <a:lvl9pPr rtl="0">
              <a:spcBef>
                <a:spcPts val="0"/>
              </a:spcBef>
              <a:defRPr sz="5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21607390" y="28230196"/>
            <a:ext cx="19132078" cy="79836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8500"/>
            </a:lvl1pPr>
            <a:lvl2pPr rtl="0">
              <a:spcBef>
                <a:spcPts val="0"/>
              </a:spcBef>
              <a:defRPr sz="7300"/>
            </a:lvl2pPr>
            <a:lvl3pPr rtl="0">
              <a:spcBef>
                <a:spcPts val="0"/>
              </a:spcBef>
              <a:defRPr sz="6100"/>
            </a:lvl3pPr>
            <a:lvl4pPr rtl="0">
              <a:spcBef>
                <a:spcPts val="0"/>
              </a:spcBef>
              <a:defRPr sz="5500"/>
            </a:lvl4pPr>
            <a:lvl5pPr rtl="0">
              <a:spcBef>
                <a:spcPts val="0"/>
              </a:spcBef>
              <a:defRPr sz="5500"/>
            </a:lvl5pPr>
            <a:lvl6pPr rtl="0">
              <a:spcBef>
                <a:spcPts val="0"/>
              </a:spcBef>
              <a:defRPr sz="5500"/>
            </a:lvl6pPr>
            <a:lvl7pPr rtl="0">
              <a:spcBef>
                <a:spcPts val="0"/>
              </a:spcBef>
              <a:defRPr sz="5500"/>
            </a:lvl7pPr>
            <a:lvl8pPr rtl="0">
              <a:spcBef>
                <a:spcPts val="0"/>
              </a:spcBef>
              <a:defRPr sz="5500"/>
            </a:lvl8pPr>
            <a:lvl9pPr rtl="0">
              <a:spcBef>
                <a:spcPts val="0"/>
              </a:spcBef>
              <a:defRPr sz="55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90124" y="6447475"/>
            <a:ext cx="8749531" cy="26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7300" b="1"/>
            </a:lvl1pPr>
            <a:lvl2pPr marL="1388745" indent="-4444" rtl="0">
              <a:spcBef>
                <a:spcPts val="0"/>
              </a:spcBef>
              <a:buFont typeface="Calibri"/>
              <a:buNone/>
              <a:defRPr sz="6100" b="1"/>
            </a:lvl2pPr>
            <a:lvl3pPr marL="2777490" indent="-8889" rtl="0">
              <a:spcBef>
                <a:spcPts val="0"/>
              </a:spcBef>
              <a:buFont typeface="Calibri"/>
              <a:buNone/>
              <a:defRPr sz="5500" b="1"/>
            </a:lvl3pPr>
            <a:lvl4pPr marL="4166234" indent="-634" rtl="0">
              <a:spcBef>
                <a:spcPts val="0"/>
              </a:spcBef>
              <a:buFont typeface="Calibri"/>
              <a:buNone/>
              <a:defRPr sz="4900" b="1"/>
            </a:lvl4pPr>
            <a:lvl5pPr marL="5554980" indent="-5079" rtl="0">
              <a:spcBef>
                <a:spcPts val="0"/>
              </a:spcBef>
              <a:buFont typeface="Calibri"/>
              <a:buNone/>
              <a:defRPr sz="4900" b="1"/>
            </a:lvl5pPr>
            <a:lvl6pPr marL="6943725" indent="-9525" rtl="0">
              <a:spcBef>
                <a:spcPts val="0"/>
              </a:spcBef>
              <a:buFont typeface="Calibri"/>
              <a:buNone/>
              <a:defRPr sz="4900" b="1"/>
            </a:lvl6pPr>
            <a:lvl7pPr marL="8332469" indent="-1269" rtl="0">
              <a:spcBef>
                <a:spcPts val="0"/>
              </a:spcBef>
              <a:buFont typeface="Calibri"/>
              <a:buNone/>
              <a:defRPr sz="4900" b="1"/>
            </a:lvl7pPr>
            <a:lvl8pPr marL="9721215" indent="-5715" rtl="0">
              <a:spcBef>
                <a:spcPts val="0"/>
              </a:spcBef>
              <a:buFont typeface="Calibri"/>
              <a:buNone/>
              <a:defRPr sz="4900" b="1"/>
            </a:lvl8pPr>
            <a:lvl9pPr marL="11109960" indent="-10159" rtl="0">
              <a:spcBef>
                <a:spcPts val="0"/>
              </a:spcBef>
              <a:buFont typeface="Calibri"/>
              <a:buNone/>
              <a:defRPr sz="49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990124" y="9134475"/>
            <a:ext cx="8749531" cy="16595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7300"/>
            </a:lvl1pPr>
            <a:lvl2pPr rtl="0">
              <a:spcBef>
                <a:spcPts val="0"/>
              </a:spcBef>
              <a:defRPr sz="6100"/>
            </a:lvl2pPr>
            <a:lvl3pPr rtl="0">
              <a:spcBef>
                <a:spcPts val="0"/>
              </a:spcBef>
              <a:defRPr sz="5500"/>
            </a:lvl3pPr>
            <a:lvl4pPr rtl="0">
              <a:spcBef>
                <a:spcPts val="0"/>
              </a:spcBef>
              <a:defRPr sz="4900"/>
            </a:lvl4pPr>
            <a:lvl5pPr rtl="0">
              <a:spcBef>
                <a:spcPts val="0"/>
              </a:spcBef>
              <a:defRPr sz="4900"/>
            </a:lvl5pPr>
            <a:lvl6pPr rtl="0">
              <a:spcBef>
                <a:spcPts val="0"/>
              </a:spcBef>
              <a:defRPr sz="4900"/>
            </a:lvl6pPr>
            <a:lvl7pPr rtl="0">
              <a:spcBef>
                <a:spcPts val="0"/>
              </a:spcBef>
              <a:defRPr sz="4900"/>
            </a:lvl7pPr>
            <a:lvl8pPr rtl="0">
              <a:spcBef>
                <a:spcPts val="0"/>
              </a:spcBef>
              <a:defRPr sz="4900"/>
            </a:lvl8pPr>
            <a:lvl9pPr rtl="0">
              <a:spcBef>
                <a:spcPts val="0"/>
              </a:spcBef>
              <a:defRPr sz="4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10059382" y="6447475"/>
            <a:ext cx="8752969" cy="26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7300" b="1"/>
            </a:lvl1pPr>
            <a:lvl2pPr marL="1388745" indent="-4444" rtl="0">
              <a:spcBef>
                <a:spcPts val="0"/>
              </a:spcBef>
              <a:buFont typeface="Calibri"/>
              <a:buNone/>
              <a:defRPr sz="6100" b="1"/>
            </a:lvl2pPr>
            <a:lvl3pPr marL="2777490" indent="-8889" rtl="0">
              <a:spcBef>
                <a:spcPts val="0"/>
              </a:spcBef>
              <a:buFont typeface="Calibri"/>
              <a:buNone/>
              <a:defRPr sz="5500" b="1"/>
            </a:lvl3pPr>
            <a:lvl4pPr marL="4166234" indent="-634" rtl="0">
              <a:spcBef>
                <a:spcPts val="0"/>
              </a:spcBef>
              <a:buFont typeface="Calibri"/>
              <a:buNone/>
              <a:defRPr sz="4900" b="1"/>
            </a:lvl4pPr>
            <a:lvl5pPr marL="5554980" indent="-5079" rtl="0">
              <a:spcBef>
                <a:spcPts val="0"/>
              </a:spcBef>
              <a:buFont typeface="Calibri"/>
              <a:buNone/>
              <a:defRPr sz="4900" b="1"/>
            </a:lvl5pPr>
            <a:lvl6pPr marL="6943725" indent="-9525" rtl="0">
              <a:spcBef>
                <a:spcPts val="0"/>
              </a:spcBef>
              <a:buFont typeface="Calibri"/>
              <a:buNone/>
              <a:defRPr sz="4900" b="1"/>
            </a:lvl6pPr>
            <a:lvl7pPr marL="8332469" indent="-1269" rtl="0">
              <a:spcBef>
                <a:spcPts val="0"/>
              </a:spcBef>
              <a:buFont typeface="Calibri"/>
              <a:buNone/>
              <a:defRPr sz="4900" b="1"/>
            </a:lvl7pPr>
            <a:lvl8pPr marL="9721215" indent="-5715" rtl="0">
              <a:spcBef>
                <a:spcPts val="0"/>
              </a:spcBef>
              <a:buFont typeface="Calibri"/>
              <a:buNone/>
              <a:defRPr sz="4900" b="1"/>
            </a:lvl8pPr>
            <a:lvl9pPr marL="11109960" indent="-10159" rtl="0">
              <a:spcBef>
                <a:spcPts val="0"/>
              </a:spcBef>
              <a:buFont typeface="Calibri"/>
              <a:buNone/>
              <a:defRPr sz="49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10059382" y="9134475"/>
            <a:ext cx="8752969" cy="16595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7300"/>
            </a:lvl1pPr>
            <a:lvl2pPr rtl="0">
              <a:spcBef>
                <a:spcPts val="0"/>
              </a:spcBef>
              <a:defRPr sz="6100"/>
            </a:lvl2pPr>
            <a:lvl3pPr rtl="0">
              <a:spcBef>
                <a:spcPts val="0"/>
              </a:spcBef>
              <a:defRPr sz="5500"/>
            </a:lvl3pPr>
            <a:lvl4pPr rtl="0">
              <a:spcBef>
                <a:spcPts val="0"/>
              </a:spcBef>
              <a:defRPr sz="4900"/>
            </a:lvl4pPr>
            <a:lvl5pPr rtl="0">
              <a:spcBef>
                <a:spcPts val="0"/>
              </a:spcBef>
              <a:defRPr sz="4900"/>
            </a:lvl5pPr>
            <a:lvl6pPr rtl="0">
              <a:spcBef>
                <a:spcPts val="0"/>
              </a:spcBef>
              <a:defRPr sz="4900"/>
            </a:lvl6pPr>
            <a:lvl7pPr rtl="0">
              <a:spcBef>
                <a:spcPts val="0"/>
              </a:spcBef>
              <a:defRPr sz="4900"/>
            </a:lvl7pPr>
            <a:lvl8pPr rtl="0">
              <a:spcBef>
                <a:spcPts val="0"/>
              </a:spcBef>
              <a:defRPr sz="4900"/>
            </a:lvl8pPr>
            <a:lvl9pPr rtl="0">
              <a:spcBef>
                <a:spcPts val="0"/>
              </a:spcBef>
              <a:defRPr sz="4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90125" y="1146809"/>
            <a:ext cx="6514878" cy="48806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61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742217" y="1146812"/>
            <a:ext cx="11070133" cy="24583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9700"/>
            </a:lvl1pPr>
            <a:lvl2pPr rtl="0">
              <a:spcBef>
                <a:spcPts val="0"/>
              </a:spcBef>
              <a:defRPr sz="8500"/>
            </a:lvl2pPr>
            <a:lvl3pPr rtl="0">
              <a:spcBef>
                <a:spcPts val="0"/>
              </a:spcBef>
              <a:defRPr sz="7300"/>
            </a:lvl3pPr>
            <a:lvl4pPr rtl="0">
              <a:spcBef>
                <a:spcPts val="0"/>
              </a:spcBef>
              <a:defRPr sz="6100"/>
            </a:lvl4pPr>
            <a:lvl5pPr rtl="0">
              <a:spcBef>
                <a:spcPts val="0"/>
              </a:spcBef>
              <a:defRPr sz="6100"/>
            </a:lvl5pPr>
            <a:lvl6pPr rtl="0">
              <a:spcBef>
                <a:spcPts val="0"/>
              </a:spcBef>
              <a:defRPr sz="6100"/>
            </a:lvl6pPr>
            <a:lvl7pPr rtl="0">
              <a:spcBef>
                <a:spcPts val="0"/>
              </a:spcBef>
              <a:defRPr sz="6100"/>
            </a:lvl7pPr>
            <a:lvl8pPr rtl="0">
              <a:spcBef>
                <a:spcPts val="0"/>
              </a:spcBef>
              <a:defRPr sz="6100"/>
            </a:lvl8pPr>
            <a:lvl9pPr rtl="0">
              <a:spcBef>
                <a:spcPts val="0"/>
              </a:spcBef>
              <a:defRPr sz="61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990125" y="6027421"/>
            <a:ext cx="6514878" cy="1970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4300"/>
            </a:lvl1pPr>
            <a:lvl2pPr marL="1388745" indent="-4444" rtl="0">
              <a:spcBef>
                <a:spcPts val="0"/>
              </a:spcBef>
              <a:buFont typeface="Calibri"/>
              <a:buNone/>
              <a:defRPr sz="3600"/>
            </a:lvl2pPr>
            <a:lvl3pPr marL="2777490" indent="-8889" rtl="0">
              <a:spcBef>
                <a:spcPts val="0"/>
              </a:spcBef>
              <a:buFont typeface="Calibri"/>
              <a:buNone/>
              <a:defRPr sz="3000"/>
            </a:lvl3pPr>
            <a:lvl4pPr marL="4166234" indent="-634" rtl="0">
              <a:spcBef>
                <a:spcPts val="0"/>
              </a:spcBef>
              <a:buFont typeface="Calibri"/>
              <a:buNone/>
              <a:defRPr sz="2700"/>
            </a:lvl4pPr>
            <a:lvl5pPr marL="5554980" indent="-5079" rtl="0">
              <a:spcBef>
                <a:spcPts val="0"/>
              </a:spcBef>
              <a:buFont typeface="Calibri"/>
              <a:buNone/>
              <a:defRPr sz="2700"/>
            </a:lvl5pPr>
            <a:lvl6pPr marL="6943725" indent="-9525" rtl="0">
              <a:spcBef>
                <a:spcPts val="0"/>
              </a:spcBef>
              <a:buFont typeface="Calibri"/>
              <a:buNone/>
              <a:defRPr sz="2700"/>
            </a:lvl6pPr>
            <a:lvl7pPr marL="8332469" indent="-1269" rtl="0">
              <a:spcBef>
                <a:spcPts val="0"/>
              </a:spcBef>
              <a:buFont typeface="Calibri"/>
              <a:buNone/>
              <a:defRPr sz="2700"/>
            </a:lvl7pPr>
            <a:lvl8pPr marL="9721215" indent="-5715" rtl="0">
              <a:spcBef>
                <a:spcPts val="0"/>
              </a:spcBef>
              <a:buFont typeface="Calibri"/>
              <a:buNone/>
              <a:defRPr sz="2700"/>
            </a:lvl8pPr>
            <a:lvl9pPr marL="11109960" indent="-10159" rtl="0">
              <a:spcBef>
                <a:spcPts val="0"/>
              </a:spcBef>
              <a:buFont typeface="Calibri"/>
              <a:buNone/>
              <a:defRPr sz="27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81423" y="20162520"/>
            <a:ext cx="11881484" cy="238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61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1423" y="2573655"/>
            <a:ext cx="11881484" cy="1728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97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8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7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881423" y="22542820"/>
            <a:ext cx="11881484" cy="3380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4300"/>
            </a:lvl1pPr>
            <a:lvl2pPr marL="1388745" indent="-4444" rtl="0">
              <a:spcBef>
                <a:spcPts val="0"/>
              </a:spcBef>
              <a:buFont typeface="Calibri"/>
              <a:buNone/>
              <a:defRPr sz="3600"/>
            </a:lvl2pPr>
            <a:lvl3pPr marL="2777490" indent="-8889" rtl="0">
              <a:spcBef>
                <a:spcPts val="0"/>
              </a:spcBef>
              <a:buFont typeface="Calibri"/>
              <a:buNone/>
              <a:defRPr sz="3000"/>
            </a:lvl3pPr>
            <a:lvl4pPr marL="4166234" indent="-634" rtl="0">
              <a:spcBef>
                <a:spcPts val="0"/>
              </a:spcBef>
              <a:buFont typeface="Calibri"/>
              <a:buNone/>
              <a:defRPr sz="2700"/>
            </a:lvl4pPr>
            <a:lvl5pPr marL="5554980" indent="-5079" rtl="0">
              <a:spcBef>
                <a:spcPts val="0"/>
              </a:spcBef>
              <a:buFont typeface="Calibri"/>
              <a:buNone/>
              <a:defRPr sz="2700"/>
            </a:lvl5pPr>
            <a:lvl6pPr marL="6943725" indent="-9525" rtl="0">
              <a:spcBef>
                <a:spcPts val="0"/>
              </a:spcBef>
              <a:buFont typeface="Calibri"/>
              <a:buNone/>
              <a:defRPr sz="2700"/>
            </a:lvl6pPr>
            <a:lvl7pPr marL="8332469" indent="-1269" rtl="0">
              <a:spcBef>
                <a:spcPts val="0"/>
              </a:spcBef>
              <a:buFont typeface="Calibri"/>
              <a:buNone/>
              <a:defRPr sz="2700"/>
            </a:lvl7pPr>
            <a:lvl8pPr marL="9721215" indent="-5715" rtl="0">
              <a:spcBef>
                <a:spcPts val="0"/>
              </a:spcBef>
              <a:buFont typeface="Calibri"/>
              <a:buNone/>
              <a:defRPr sz="2700"/>
            </a:lvl8pPr>
            <a:lvl9pPr marL="11109960" indent="-10159" rtl="0">
              <a:spcBef>
                <a:spcPts val="0"/>
              </a:spcBef>
              <a:buFont typeface="Calibri"/>
              <a:buNone/>
              <a:defRPr sz="27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124" y="6720842"/>
            <a:ext cx="17822227" cy="19009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41559" marR="0" indent="-425609" algn="l" rtl="0">
              <a:spcBef>
                <a:spcPts val="1940"/>
              </a:spcBef>
              <a:buClr>
                <a:schemeClr val="dk1"/>
              </a:buClr>
              <a:buFont typeface="Arial"/>
              <a:buChar char="•"/>
              <a:defRPr sz="9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56711" marR="0" indent="-332661" algn="l" rtl="0">
              <a:spcBef>
                <a:spcPts val="1700"/>
              </a:spcBef>
              <a:buClr>
                <a:schemeClr val="dk1"/>
              </a:buClr>
              <a:buFont typeface="Arial"/>
              <a:buChar char="–"/>
              <a:defRPr sz="8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471863" marR="0" indent="-239712" algn="l" rtl="0">
              <a:spcBef>
                <a:spcPts val="1460"/>
              </a:spcBef>
              <a:buClr>
                <a:schemeClr val="dk1"/>
              </a:buClr>
              <a:buFont typeface="Arial"/>
              <a:buChar char="•"/>
              <a:defRPr sz="7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0608" marR="0" indent="-307657" algn="l" rtl="0">
              <a:spcBef>
                <a:spcPts val="1220"/>
              </a:spcBef>
              <a:buClr>
                <a:schemeClr val="dk1"/>
              </a:buClr>
              <a:buFont typeface="Arial"/>
              <a:buChar char="–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249353" marR="0" indent="-312103" algn="l" rtl="0">
              <a:spcBef>
                <a:spcPts val="1220"/>
              </a:spcBef>
              <a:buClr>
                <a:schemeClr val="dk1"/>
              </a:buClr>
              <a:buFont typeface="Arial"/>
              <a:buChar char="»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638098" marR="0" indent="-31654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026843" marR="0" indent="-30829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415588" marR="0" indent="-312738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4333" marR="0" indent="-317182" algn="l" rtl="0">
              <a:spcBef>
                <a:spcPts val="1220"/>
              </a:spcBef>
              <a:buClr>
                <a:schemeClr val="dk1"/>
              </a:buClr>
              <a:buFont typeface="Arial"/>
              <a:buChar char="•"/>
              <a:defRPr sz="6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990124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6765846" y="26696671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88745" marR="0" indent="-444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77490" marR="0" indent="-888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166234" marR="0" indent="-634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554980" marR="0" indent="-507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943725" marR="0" indent="-952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332469" marR="0" indent="-126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721215" marR="0" indent="-5715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indent="-10159" algn="l" rtl="0">
              <a:spcBef>
                <a:spcPts val="0"/>
              </a:spcBef>
              <a:defRPr sz="5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4191773" y="26696671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6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550" y="7449925"/>
            <a:ext cx="4465675" cy="66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90124" y="1153479"/>
            <a:ext cx="17822100" cy="4800600"/>
          </a:xfrm>
          <a:prstGeom prst="rect">
            <a:avLst/>
          </a:prstGeom>
          <a:noFill/>
          <a:ln>
            <a:noFill/>
          </a:ln>
        </p:spPr>
        <p:txBody>
          <a:bodyPr lIns="277725" tIns="138875" rIns="277725" bIns="13887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32450" y="2747075"/>
            <a:ext cx="9044400" cy="427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7725" tIns="138875" rIns="277725" bIns="138875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SzPct val="100000"/>
            </a:pPr>
            <a:r>
              <a:rPr lang="en-US" sz="3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Abstract</a:t>
            </a:r>
          </a:p>
          <a:p>
            <a:pPr marL="0" marR="0" lvl="0" indent="0" algn="just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 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    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目前遊戲產業及技術的發展越來越蓬勃，人工智慧應用於遊戲中也越來越廣泛，並且使用的方式因遊戲種類的不同而有所差異。Angry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Birds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中，要如何能讓game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agent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可以在每一次的射擊中獲得高分並且完成關卡是一項遊戲的重點。藉由Genetic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 Programming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建立策略的流程即為本篇所要介紹的重點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。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72850" y="1774720"/>
            <a:ext cx="18564299" cy="1748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ctr" rtl="0">
              <a:spcBef>
                <a:spcPts val="0"/>
              </a:spcBef>
              <a:buNone/>
            </a:pPr>
            <a:r>
              <a:rPr lang="en-US" sz="3000" b="1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指導教授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：丁川康</a:t>
            </a:r>
            <a:r>
              <a:rPr lang="en-US" sz="3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教授</a:t>
            </a:r>
            <a:r>
              <a:rPr lang="en-US" sz="3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學生：何元通</a:t>
            </a:r>
            <a:r>
              <a:rPr lang="en-US" sz="3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蘇瑞復</a:t>
            </a:r>
            <a:r>
              <a:rPr lang="en-US" sz="3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石朝全</a:t>
            </a:r>
            <a:r>
              <a:rPr lang="en-US" sz="3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蔡承哲</a:t>
            </a:r>
            <a:endParaRPr lang="en-US" sz="3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10014425" y="2747075"/>
            <a:ext cx="9044400" cy="595679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0" algn="just" rtl="0">
              <a:spcBef>
                <a:spcPts val="0"/>
              </a:spcBef>
              <a:buSzPct val="100000"/>
              <a:buNone/>
            </a:pPr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 &amp;Function</a:t>
            </a:r>
          </a:p>
          <a:p>
            <a:pPr marL="0" indent="457200" algn="just" rtl="0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Genetic Programming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其中一項很重要的特色為每一個individual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的表示是以Tree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Structure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的方式，因此對於每個Treenode的訂定也就更為重要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Terminal node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為individual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可以進行的所有可能動作，因此我們設計為關卡內容中可作為射擊目標的物件，並且使用與其他物件不同的特色作為挑選的條件，如：相對關卡位置最左邊、物件高度最高......，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藉此避免挑選出物件過於隨機性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Function node 會經由條件判斷或是目前狀況而決定出所應選擇的動作，因此我們設計成為針對輸入的物件進行比較的Function，並在比較結果相同時挑選第二個輸入的物件作為回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傳，如：比較物件是否其</a:t>
            </a:r>
            <a:endParaRPr 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他物件支撐、比較物件之</a:t>
            </a:r>
            <a:endParaRPr 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周遭物件個數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......，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最後</a:t>
            </a:r>
            <a:endParaRPr 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能經過挑選並藉由root的</a:t>
            </a:r>
            <a:endParaRPr 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所回傳的物件即</a:t>
            </a:r>
            <a:endParaRPr 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為攻擊目標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右圖是tree的範例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紫色部分為function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藍色部分為terminal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832325" y="19621501"/>
            <a:ext cx="9044400" cy="550169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SzPct val="100000"/>
            </a:pPr>
            <a:r>
              <a:rPr lang="en-US" sz="36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Fitness Function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6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在遊戲中由於我們對於Angry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Birds的物理引擎運作無從得知，因此我們設計了一個fitness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function，期望藉此評斷出一個射擊是否比較好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假設路徑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t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為一次射擊，而我們將t上所經過的所有物件套入下列fitness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3000" b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function中作計算</a:t>
            </a: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marL="0" indent="0" algn="just" rtl="0">
              <a:spcBef>
                <a:spcPts val="0"/>
              </a:spcBef>
              <a:buNone/>
            </a:pPr>
            <a:endParaRPr sz="2400" b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endParaRPr sz="2400" b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 rtl="0">
              <a:spcBef>
                <a:spcPts val="0"/>
              </a:spcBef>
              <a:buNone/>
            </a:pP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P(t),O(t),S(t)分別評估路徑上能擊中的豬、建築物件、附近能影響到的東西，並且依擊中後的飛行距離比例作分數遞減，以期望能貼近撞擊後的能量消失。此外我們依照整體建築形狀對射擊點作額外的加分，期望藉此能夠達成對建築物造成對大影響，使其崩毀以殺死豬或得到更多額外分數。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3000" b="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9776675" y="13927837"/>
            <a:ext cx="9519900" cy="595679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SzPct val="100000"/>
              <a:buNone/>
            </a:pPr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Experiment Result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5"/>
          </p:nvPr>
        </p:nvSpPr>
        <p:spPr>
          <a:xfrm>
            <a:off x="9876725" y="21003950"/>
            <a:ext cx="9519900" cy="635159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SzPct val="100000"/>
            </a:pPr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	   </a:t>
            </a:r>
            <a:r>
              <a:rPr lang="en-US" sz="3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在EA中fitness</a:t>
            </a: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 function的設計扮演著重要的角色，也因此我們發現，只仰賴路徑上會經過的物件是不夠的。經過多次修改我們加入了探索週邊物件、判斷建築形狀、假設撞擊力量消耗等，讓演化結果更加理想。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	   此外function與terminal的設計亦為影響整體演化的問題，如terminal中沒有將地形列入考量，當遇到需要藉由地形反彈取得高分的關卡，可能反而會笨笨的以最爛的方法去完成。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6"/>
          </p:nvPr>
        </p:nvSpPr>
        <p:spPr>
          <a:xfrm>
            <a:off x="911225" y="6544325"/>
            <a:ext cx="8886599" cy="39903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3600">
                <a:latin typeface="Times New Roman" panose="02020603050405020304" pitchFamily="18" charset="0"/>
                <a:ea typeface="標楷體" panose="03000509000000000000" pitchFamily="65" charset="-120"/>
              </a:rPr>
              <a:t>Introduction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9876725" y="26120150"/>
            <a:ext cx="9925799" cy="187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SzPct val="100000"/>
            </a:pPr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Du-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Mim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Yoon and Kyung-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Joong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Kim,”Challenges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Opportunities in Game Artificial Intelligence Education Using Angry Birds”, Access, IEEE, vol. 3, pp. 793-804, Jun.2015.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62" y="7438397"/>
            <a:ext cx="8409875" cy="962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72850" y="17240250"/>
            <a:ext cx="9044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Genetic Programming 流程圖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573" y="23815725"/>
            <a:ext cx="758189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67200" y="12932775"/>
            <a:ext cx="724925" cy="12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34733" y="15188366"/>
            <a:ext cx="9409781" cy="54568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121130" y="415945"/>
            <a:ext cx="15804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/>
            <a:r>
              <a:rPr lang="en-US" altLang="zh-TW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Genetic Programming for Angry Birds</a:t>
            </a:r>
            <a:endParaRPr lang="en-US" altLang="zh-TW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217</Words>
  <Application>Microsoft Office PowerPoint</Application>
  <PresentationFormat>自訂</PresentationFormat>
  <Paragraphs>33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Frank</dc:creator>
  <cp:lastModifiedBy>Frank</cp:lastModifiedBy>
  <cp:revision>4</cp:revision>
  <dcterms:modified xsi:type="dcterms:W3CDTF">2015-11-26T12:20:46Z</dcterms:modified>
</cp:coreProperties>
</file>