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4E9C-1B14-4239-873C-BAA595BF3FD7}" v="9" dt="2023-01-16T11:52:34.456"/>
    <p1510:client id="{0B3EC41D-0D50-6E9A-ACAE-AB2552A1C3FB}" v="702" dt="2023-01-16T20:54:07.054"/>
    <p1510:client id="{708CA861-47FD-4D1A-9225-3A4B9BAC6739}" v="1" dt="2023-01-16T11:21:56.539"/>
    <p1510:client id="{9497151D-58A5-4106-91E8-D6A263918C9E}" v="20" dt="2023-01-16T11:24:52.762"/>
    <p1510:client id="{A8E2E64E-EFFE-B272-B03F-21060FFA5B0D}" v="331" dt="2023-01-16T18:28:07.294"/>
    <p1510:client id="{AA93E0C7-38C4-DB43-A579-EA11F5E7D680}" v="732" dt="2023-01-16T20:29:54.030"/>
    <p1510:client id="{EE8156D4-AC91-9B9C-93AA-170379447692}" v="129" dt="2023-01-16T18:37:47.087"/>
    <p1510:client id="{EF3E7829-43FC-6D46-F01D-926A92D36F64}" v="187" dt="2023-01-16T12:48:1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7"/>
    <p:restoredTop sz="94623"/>
  </p:normalViewPr>
  <p:slideViewPr>
    <p:cSldViewPr snapToGrid="0">
      <p:cViewPr>
        <p:scale>
          <a:sx n="132" d="100"/>
          <a:sy n="132" d="100"/>
        </p:scale>
        <p:origin x="9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11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97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18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870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3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9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709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227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43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99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5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7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57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4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4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3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0CE196-A338-A145-B626-8722CCE888FE}" type="datetimeFigureOut">
              <a:rPr lang="hu-HU" smtClean="0"/>
              <a:t>2023. 01. 16.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A0FECA-AEBF-6849-944C-9A8E4CBD5C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2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7308" TargetMode="External"/><Relationship Id="rId2" Type="http://schemas.openxmlformats.org/officeDocument/2006/relationships/hyperlink" Target="https://www.biorxiv.org/content/10.1101/275529v1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dmlc/dgl/tree/master/examples/pytorch/vg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B13FDA-5132-E7C3-3F40-2A414A185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0F326E"/>
                </a:solidFill>
              </a:rPr>
              <a:t>Gyógyszer kölcsönhatások azonosítása gráf </a:t>
            </a:r>
            <a:r>
              <a:rPr lang="hu-HU" err="1">
                <a:solidFill>
                  <a:srgbClr val="0F326E"/>
                </a:solidFill>
              </a:rPr>
              <a:t>autoenkóderrel</a:t>
            </a:r>
            <a:endParaRPr lang="hu-HU" err="1">
              <a:solidFill>
                <a:srgbClr val="0F326E"/>
              </a:solidFill>
              <a:cs typeface="Calibri Ligh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018E0EF-9056-4389-3791-54C53E0D0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ea typeface="Calibri"/>
                <a:cs typeface="Calibri"/>
              </a:rPr>
              <a:t>BMEVITMAV45 – Deep </a:t>
            </a:r>
            <a:r>
              <a:rPr lang="hu-HU" dirty="0" err="1">
                <a:ea typeface="Calibri"/>
                <a:cs typeface="Calibri"/>
              </a:rPr>
              <a:t>Learning</a:t>
            </a:r>
            <a:r>
              <a:rPr lang="hu-HU" dirty="0">
                <a:ea typeface="Calibri"/>
                <a:cs typeface="Calibri"/>
              </a:rPr>
              <a:t> a gyakorlatban Python és LUA alapon</a:t>
            </a:r>
          </a:p>
          <a:p>
            <a:r>
              <a:rPr lang="hu-HU" dirty="0" err="1">
                <a:ea typeface="Calibri"/>
                <a:cs typeface="Calibri"/>
              </a:rPr>
              <a:t>Mayuyu</a:t>
            </a:r>
            <a:r>
              <a:rPr lang="hu-HU" dirty="0">
                <a:ea typeface="Calibri"/>
                <a:cs typeface="Calibri"/>
              </a:rPr>
              <a:t> team: Csikós Marcell, </a:t>
            </a:r>
            <a:r>
              <a:rPr lang="hu-HU" dirty="0" err="1">
                <a:ea typeface="Calibri"/>
                <a:cs typeface="Calibri"/>
              </a:rPr>
              <a:t>Trautsch</a:t>
            </a:r>
            <a:r>
              <a:rPr lang="hu-HU" dirty="0">
                <a:ea typeface="Calibri"/>
                <a:cs typeface="Calibri"/>
              </a:rPr>
              <a:t> László, Morvay Balázs</a:t>
            </a:r>
          </a:p>
          <a:p>
            <a:endParaRPr lang="hu-H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9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3E0033-D473-96A3-9EEF-8C7F313D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Bevezető, célkitűzések, motiváció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4CD06F-6627-A10C-E7E9-C2E8476B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Cél az </a:t>
            </a:r>
            <a:r>
              <a:rPr lang="hu-HU" err="1"/>
              <a:t>adverz</a:t>
            </a:r>
            <a:r>
              <a:rPr lang="hu-HU"/>
              <a:t> gyógyszerreakciók felismerése</a:t>
            </a:r>
          </a:p>
          <a:p>
            <a:r>
              <a:rPr lang="hu-HU"/>
              <a:t>Kritikus ezek felismerése, különösen a fejlesztési fázis alatt</a:t>
            </a:r>
          </a:p>
          <a:p>
            <a:r>
              <a:rPr lang="hu-HU"/>
              <a:t>A feladat megvalósítása:</a:t>
            </a:r>
          </a:p>
          <a:p>
            <a:pPr marL="514350" indent="-514350">
              <a:buFont typeface="+mj-lt"/>
              <a:buAutoNum type="arabicPeriod"/>
            </a:pPr>
            <a:r>
              <a:rPr lang="hu-HU"/>
              <a:t>Gyógyszer adatok kinyerése és feldolgozása</a:t>
            </a:r>
          </a:p>
          <a:p>
            <a:pPr marL="514350" indent="-514350">
              <a:buFont typeface="+mj-lt"/>
              <a:buAutoNum type="arabicPeriod"/>
            </a:pPr>
            <a:r>
              <a:rPr lang="hu-HU"/>
              <a:t>A kölcsönhatási gráf modellezése variációs gráf </a:t>
            </a:r>
            <a:r>
              <a:rPr lang="hu-HU" err="1"/>
              <a:t>autoenkóderrel</a:t>
            </a:r>
            <a:endParaRPr lang="hu-HU"/>
          </a:p>
          <a:p>
            <a:pPr marL="514350" indent="-514350">
              <a:buFont typeface="+mj-lt"/>
              <a:buAutoNum type="arabicPeriod"/>
            </a:pPr>
            <a:r>
              <a:rPr lang="hu-HU"/>
              <a:t>Az eltávolított teszt élek rekonstruálása és a teljesítmény kiértékelése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56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1C3B0-7E85-2C1B-ABF0-EBA3E43E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cs typeface="Calibri Light"/>
              </a:rPr>
              <a:t>Korábbi megoldások, előnyeik, hátrányaik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DEEB73-763D-4F17-E7B8-23DB94EF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  <a:hlinkClick r:id="rId2"/>
              </a:rPr>
              <a:t>Network-based prediction of protein interactions</a:t>
            </a:r>
            <a:endParaRPr lang="hu-HU">
              <a:cs typeface="Calibri"/>
            </a:endParaRPr>
          </a:p>
          <a:p>
            <a:r>
              <a:rPr lang="hu-HU">
                <a:cs typeface="Calibri"/>
              </a:rPr>
              <a:t>Más szakterület, nem </a:t>
            </a:r>
            <a:r>
              <a:rPr lang="hu-HU" err="1">
                <a:cs typeface="Calibri"/>
              </a:rPr>
              <a:t>deep</a:t>
            </a:r>
            <a:r>
              <a:rPr lang="hu-HU">
                <a:cs typeface="Calibri"/>
              </a:rPr>
              <a:t> </a:t>
            </a:r>
            <a:r>
              <a:rPr lang="hu-HU" err="1">
                <a:cs typeface="Calibri"/>
              </a:rPr>
              <a:t>learning</a:t>
            </a:r>
            <a:endParaRPr lang="hu-HU">
              <a:cs typeface="Calibri"/>
            </a:endParaRPr>
          </a:p>
          <a:p>
            <a:r>
              <a:rPr lang="hu-HU">
                <a:cs typeface="Calibri"/>
                <a:hlinkClick r:id="rId3"/>
              </a:rPr>
              <a:t>T. N. Kipf, M. Welling: Variational Graph Auto-Encoders</a:t>
            </a:r>
            <a:endParaRPr lang="hu-HU"/>
          </a:p>
          <a:p>
            <a:r>
              <a:rPr lang="hu-HU">
                <a:cs typeface="Calibri"/>
              </a:rPr>
              <a:t>Általános megoldás, de jó kiindulópont</a:t>
            </a:r>
          </a:p>
          <a:p>
            <a:r>
              <a:rPr lang="hu-HU">
                <a:cs typeface="Calibri"/>
                <a:hlinkClick r:id="rId4"/>
              </a:rPr>
              <a:t>VGAE DGL és PyTorch alapú megvalósítás</a:t>
            </a:r>
          </a:p>
          <a:p>
            <a:r>
              <a:rPr lang="hu-HU">
                <a:cs typeface="Calibri"/>
              </a:rPr>
              <a:t>DGL használata a gráfok kezeléséhez</a:t>
            </a:r>
          </a:p>
        </p:txBody>
      </p:sp>
    </p:spTree>
    <p:extLst>
      <p:ext uri="{BB962C8B-B14F-4D97-AF65-F5344CB8AC3E}">
        <p14:creationId xmlns:p14="http://schemas.microsoft.com/office/powerpoint/2010/main" val="420916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9C5F61-FDFF-54FB-6EBF-504B909B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Rendszerterv</a:t>
            </a:r>
            <a:endParaRPr lang="hu-HU"/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B7271C19-0B0F-590A-F3B4-B7D82967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20" y="1757364"/>
            <a:ext cx="8727251" cy="4906672"/>
          </a:xfrm>
        </p:spPr>
      </p:pic>
    </p:spTree>
    <p:extLst>
      <p:ext uri="{BB962C8B-B14F-4D97-AF65-F5344CB8AC3E}">
        <p14:creationId xmlns:p14="http://schemas.microsoft.com/office/powerpoint/2010/main" val="48200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2665BD-C7E8-676D-6153-B36F733A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Adatbázisok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B30821-9E93-5E3E-6316-BCD54BD6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Drugbank</a:t>
            </a:r>
            <a:r>
              <a:rPr lang="hu-HU"/>
              <a:t> adatbázis → </a:t>
            </a:r>
            <a:r>
              <a:rPr lang="hu-HU" err="1"/>
              <a:t>pandas</a:t>
            </a:r>
            <a:r>
              <a:rPr lang="hu-HU"/>
              <a:t> </a:t>
            </a:r>
            <a:r>
              <a:rPr lang="hu-HU" err="1"/>
              <a:t>dataframe</a:t>
            </a:r>
            <a:endParaRPr lang="hu-HU"/>
          </a:p>
          <a:p>
            <a:r>
              <a:rPr lang="hu-HU"/>
              <a:t>Gyógyszer kölcsönhatások, gyógyszer tulajdonságok</a:t>
            </a:r>
          </a:p>
          <a:p>
            <a:r>
              <a:rPr lang="hu-HU"/>
              <a:t>Kategorikus </a:t>
            </a:r>
            <a:r>
              <a:rPr lang="hu-HU" err="1"/>
              <a:t>tul</a:t>
            </a:r>
            <a:r>
              <a:rPr lang="hu-HU"/>
              <a:t>.: típus, csoport, ATC(1...5) kód</a:t>
            </a:r>
          </a:p>
          <a:p>
            <a:r>
              <a:rPr lang="hu-HU"/>
              <a:t>Numerikus tulajdonságok (8db): </a:t>
            </a:r>
            <a:r>
              <a:rPr lang="hu-HU" err="1"/>
              <a:t>logP</a:t>
            </a:r>
            <a:r>
              <a:rPr lang="hu-HU"/>
              <a:t>, </a:t>
            </a:r>
            <a:r>
              <a:rPr lang="hu-HU" err="1"/>
              <a:t>logS</a:t>
            </a:r>
            <a:r>
              <a:rPr lang="hu-HU"/>
              <a:t>, </a:t>
            </a:r>
            <a:r>
              <a:rPr lang="hu-HU" err="1"/>
              <a:t>psa</a:t>
            </a:r>
            <a:r>
              <a:rPr lang="hu-HU"/>
              <a:t>, </a:t>
            </a:r>
            <a:r>
              <a:rPr lang="hu-HU" err="1"/>
              <a:t>refractivity</a:t>
            </a:r>
            <a:r>
              <a:rPr lang="hu-HU"/>
              <a:t>...</a:t>
            </a:r>
          </a:p>
          <a:p>
            <a:r>
              <a:rPr lang="hu-HU"/>
              <a:t>GAIN algoritmus az adatok kiegészítésére</a:t>
            </a:r>
          </a:p>
          <a:p>
            <a:r>
              <a:rPr lang="hu-HU"/>
              <a:t>Kimenet a szomszédsági mátrix és a tulajdonság mátrix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E8187B0-A40D-8C8B-F63D-1A223261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814" y="4508500"/>
            <a:ext cx="3499285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1005909B-1E32-AE5D-354E-7EB805A6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43" y="1292563"/>
            <a:ext cx="6299887" cy="4157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6561B1-CD71-494B-FB17-7DE536FA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740509" cy="3881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800">
                <a:cs typeface="Calibri"/>
              </a:rPr>
              <a:t>VGAE modell átalakítása</a:t>
            </a:r>
          </a:p>
          <a:p>
            <a:r>
              <a:rPr lang="hu-HU" sz="1800">
                <a:cs typeface="Calibri"/>
              </a:rPr>
              <a:t>Enkóder és dekóder rész</a:t>
            </a:r>
          </a:p>
          <a:p>
            <a:r>
              <a:rPr lang="hu-HU" sz="1800">
                <a:cs typeface="Calibri"/>
              </a:rPr>
              <a:t>3 GraphConv réteg</a:t>
            </a:r>
            <a:endParaRPr lang="hu-HU" sz="1800"/>
          </a:p>
          <a:p>
            <a:r>
              <a:rPr lang="hu-HU" sz="1800">
                <a:cs typeface="Calibri"/>
              </a:rPr>
              <a:t>ReLU és lineáris aktiváció</a:t>
            </a:r>
          </a:p>
          <a:p>
            <a:r>
              <a:rPr lang="hu-HU" sz="1800">
                <a:cs typeface="Calibri"/>
              </a:rPr>
              <a:t>Hiperparaméter-optimalizálás: TensorBoard</a:t>
            </a:r>
          </a:p>
          <a:p>
            <a:r>
              <a:rPr lang="hu-HU" sz="1800">
                <a:cs typeface="Calibri"/>
              </a:rPr>
              <a:t>Epochszám, learning rate, rétegek mérete</a:t>
            </a:r>
          </a:p>
          <a:p>
            <a:endParaRPr lang="hu-HU" sz="1800">
              <a:cs typeface="Calibri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6B5DBC-D5BF-5542-6A11-8A14B68A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hu-HU" sz="2800">
                <a:cs typeface="Calibri Light"/>
              </a:rPr>
              <a:t>Architektúra, tanítás, nehézségek és megoldásuk</a:t>
            </a: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8062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7A4840-5B7C-AB01-8768-EA722B3B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Eredmények és ezek kiértékelése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AD99B7-DB17-70A9-57AA-99F94805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Optimális </a:t>
            </a:r>
            <a:r>
              <a:rPr lang="hu-HU" err="1">
                <a:cs typeface="Calibri"/>
              </a:rPr>
              <a:t>hiperparaméterek</a:t>
            </a:r>
            <a:r>
              <a:rPr lang="hu-HU">
                <a:cs typeface="Calibri"/>
              </a:rPr>
              <a:t>: 300 </a:t>
            </a:r>
            <a:r>
              <a:rPr lang="hu-HU" err="1">
                <a:cs typeface="Calibri"/>
              </a:rPr>
              <a:t>epoch</a:t>
            </a:r>
            <a:r>
              <a:rPr lang="hu-HU">
                <a:cs typeface="Calibri"/>
              </a:rPr>
              <a:t>, 0.01 LR, 64 és 16 méretű rétegek</a:t>
            </a:r>
          </a:p>
          <a:p>
            <a:r>
              <a:rPr lang="hu-HU" err="1">
                <a:cs typeface="Calibri"/>
              </a:rPr>
              <a:t>Loss</a:t>
            </a:r>
            <a:r>
              <a:rPr lang="hu-HU">
                <a:cs typeface="Calibri"/>
              </a:rPr>
              <a:t>: ~0.51, ROC: ~0.95, </a:t>
            </a:r>
            <a:r>
              <a:rPr lang="hu-HU" err="1">
                <a:cs typeface="Calibri"/>
              </a:rPr>
              <a:t>Average</a:t>
            </a:r>
            <a:r>
              <a:rPr lang="hu-HU">
                <a:cs typeface="Calibri"/>
              </a:rPr>
              <a:t> </a:t>
            </a:r>
            <a:r>
              <a:rPr lang="hu-HU" err="1">
                <a:cs typeface="Calibri"/>
              </a:rPr>
              <a:t>Precision</a:t>
            </a:r>
            <a:r>
              <a:rPr lang="hu-HU">
                <a:cs typeface="Calibri"/>
              </a:rPr>
              <a:t>: ~0.91, </a:t>
            </a:r>
            <a:r>
              <a:rPr lang="hu-HU" err="1">
                <a:cs typeface="Calibri"/>
              </a:rPr>
              <a:t>Reconstruction</a:t>
            </a:r>
            <a:r>
              <a:rPr lang="hu-HU">
                <a:cs typeface="Calibri"/>
              </a:rPr>
              <a:t> </a:t>
            </a:r>
            <a:r>
              <a:rPr lang="hu-HU" err="1">
                <a:cs typeface="Calibri"/>
              </a:rPr>
              <a:t>Accuracy</a:t>
            </a:r>
            <a:r>
              <a:rPr lang="hu-HU">
                <a:cs typeface="Calibri"/>
              </a:rPr>
              <a:t>: ~0.95</a:t>
            </a:r>
          </a:p>
          <a:p>
            <a:r>
              <a:rPr lang="hu-HU" err="1">
                <a:cs typeface="Calibri"/>
              </a:rPr>
              <a:t>Loss</a:t>
            </a:r>
            <a:r>
              <a:rPr lang="hu-HU">
                <a:cs typeface="Calibri"/>
              </a:rPr>
              <a:t> és AP minősíti legjobban a modellt</a:t>
            </a:r>
          </a:p>
          <a:p>
            <a:r>
              <a:rPr lang="hu-HU">
                <a:cs typeface="Calibri"/>
              </a:rPr>
              <a:t>Magas ROC/RA mellett is lehetnek rossz értékek (nem szükséges élek rekonstrukciója is beleszámít)</a:t>
            </a:r>
          </a:p>
          <a:p>
            <a:endParaRPr lang="hu-HU">
              <a:cs typeface="Calibri"/>
            </a:endParaRP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84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67578-D7D6-8730-CB75-E6662F30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Összefoglaló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4FDFE-317F-FB75-FC34-D4144B82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Csak a kölcsönhatási gráf is jó eredményeket hozott</a:t>
            </a:r>
          </a:p>
          <a:p>
            <a:r>
              <a:rPr lang="hu-HU">
                <a:cs typeface="Calibri"/>
              </a:rPr>
              <a:t>Tulajdonságok bevezetése: javulás az eredményeken</a:t>
            </a:r>
            <a:endParaRPr lang="hu-HU"/>
          </a:p>
          <a:p>
            <a:r>
              <a:rPr lang="hu-HU">
                <a:cs typeface="Calibri"/>
              </a:rPr>
              <a:t>További fejlesztés: több tulajdonság</a:t>
            </a:r>
          </a:p>
          <a:p>
            <a:r>
              <a:rPr lang="hu-HU" err="1">
                <a:cs typeface="Calibri"/>
              </a:rPr>
              <a:t>Pl</a:t>
            </a:r>
            <a:r>
              <a:rPr lang="hu-HU">
                <a:cs typeface="Calibri"/>
              </a:rPr>
              <a:t>: </a:t>
            </a:r>
            <a:r>
              <a:rPr lang="hu-HU" err="1">
                <a:cs typeface="Calibri"/>
              </a:rPr>
              <a:t>DrugBank</a:t>
            </a:r>
            <a:r>
              <a:rPr lang="hu-HU">
                <a:cs typeface="Calibri"/>
              </a:rPr>
              <a:t> '</a:t>
            </a:r>
            <a:r>
              <a:rPr lang="hu-HU" err="1">
                <a:cs typeface="Calibri"/>
              </a:rPr>
              <a:t>category</a:t>
            </a:r>
            <a:r>
              <a:rPr lang="hu-HU">
                <a:cs typeface="Calibri"/>
              </a:rPr>
              <a:t>' tulajdonság</a:t>
            </a:r>
          </a:p>
          <a:p>
            <a:r>
              <a:rPr lang="hu-HU">
                <a:cs typeface="Calibri"/>
              </a:rPr>
              <a:t>Leggyakoribb kulcsszavak kinyerése a kategórialeírásokból, abból </a:t>
            </a:r>
            <a:r>
              <a:rPr lang="hu-HU" err="1">
                <a:cs typeface="Calibri"/>
              </a:rPr>
              <a:t>feature-ök</a:t>
            </a:r>
            <a:r>
              <a:rPr lang="hu-HU">
                <a:cs typeface="Calibri"/>
              </a:rPr>
              <a:t> készítése</a:t>
            </a:r>
          </a:p>
        </p:txBody>
      </p:sp>
    </p:spTree>
    <p:extLst>
      <p:ext uri="{BB962C8B-B14F-4D97-AF65-F5344CB8AC3E}">
        <p14:creationId xmlns:p14="http://schemas.microsoft.com/office/powerpoint/2010/main" val="6580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1565C888-4765-7921-A744-7759A4FC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606040"/>
            <a:ext cx="6858000" cy="16459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Köszönjük</a:t>
            </a:r>
            <a:r>
              <a:rPr lang="en-US" sz="3600" dirty="0"/>
              <a:t> a </a:t>
            </a:r>
            <a:r>
              <a:rPr lang="en-US" sz="3600" dirty="0" err="1"/>
              <a:t>figyelmet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00087640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Cseppecsk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seppecsk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seppecsk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{2CD8F8D8-7C63-B24D-B95F-3460C14BE42B}tf10001073</Template>
  <TotalTime>2</TotalTime>
  <Words>302</Words>
  <Application>Microsoft Macintosh PowerPoint</Application>
  <PresentationFormat>Szélesvásznú</PresentationFormat>
  <Paragraphs>44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Tw Cen MT</vt:lpstr>
      <vt:lpstr>Cseppecske</vt:lpstr>
      <vt:lpstr>Gyógyszer kölcsönhatások azonosítása gráf autoenkóderrel</vt:lpstr>
      <vt:lpstr>Bevezető, célkitűzések, motiváció</vt:lpstr>
      <vt:lpstr>Korábbi megoldások, előnyeik, hátrányaik</vt:lpstr>
      <vt:lpstr>Rendszerterv</vt:lpstr>
      <vt:lpstr>Adatbázisok</vt:lpstr>
      <vt:lpstr>Architektúra, tanítás, nehézségek és megoldásuk</vt:lpstr>
      <vt:lpstr>Eredmények és ezek kiértékelése</vt:lpstr>
      <vt:lpstr>Összefoglaló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 gyakorlatban Python és LUA alapon</dc:title>
  <dc:creator>Morvay Balázs Tibor</dc:creator>
  <cp:lastModifiedBy>Morvay Balázs Tibor</cp:lastModifiedBy>
  <cp:revision>3</cp:revision>
  <dcterms:created xsi:type="dcterms:W3CDTF">2023-01-16T10:21:21Z</dcterms:created>
  <dcterms:modified xsi:type="dcterms:W3CDTF">2023-01-16T21:59:51Z</dcterms:modified>
</cp:coreProperties>
</file>