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7" r:id="rId2"/>
    <p:sldId id="331" r:id="rId3"/>
    <p:sldId id="347" r:id="rId4"/>
    <p:sldId id="348" r:id="rId5"/>
    <p:sldId id="352" r:id="rId6"/>
    <p:sldId id="350" r:id="rId7"/>
    <p:sldId id="349" r:id="rId8"/>
    <p:sldId id="346" r:id="rId9"/>
    <p:sldId id="351" r:id="rId10"/>
    <p:sldId id="334" r:id="rId11"/>
    <p:sldId id="335" r:id="rId12"/>
    <p:sldId id="338" r:id="rId13"/>
    <p:sldId id="339" r:id="rId14"/>
    <p:sldId id="353" r:id="rId15"/>
    <p:sldId id="354" r:id="rId16"/>
  </p:sldIdLst>
  <p:sldSz cx="9144000" cy="6858000" type="screen4x3"/>
  <p:notesSz cx="7315200" cy="96012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33CC33"/>
    <a:srgbClr val="D10101"/>
    <a:srgbClr val="EA9E16"/>
    <a:srgbClr val="FFDB69"/>
    <a:srgbClr val="99CCFF"/>
    <a:srgbClr val="FFFFCC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2" autoAdjust="0"/>
    <p:restoredTop sz="95181" autoAdjust="0"/>
  </p:normalViewPr>
  <p:slideViewPr>
    <p:cSldViewPr snapToGrid="0">
      <p:cViewPr varScale="1">
        <p:scale>
          <a:sx n="83" d="100"/>
          <a:sy n="83" d="100"/>
        </p:scale>
        <p:origin x="1495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4B52368-4B6A-484D-825F-033CAD33C64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313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20" indent="-29116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647" indent="-23292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50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36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477F3D-8A76-4625-9BB9-6360A5A7043E}" type="slidenum">
              <a:rPr lang="hu-HU" altLang="hu-HU" smtClean="0"/>
              <a:pPr eaLnBrk="1" hangingPunct="1"/>
              <a:t>1</a:t>
            </a:fld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40191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165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829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53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718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053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23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3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540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515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0228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0658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55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494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537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9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24"/>
          <p:cNvSpPr/>
          <p:nvPr userDrawn="1"/>
        </p:nvSpPr>
        <p:spPr>
          <a:xfrm>
            <a:off x="0" y="6622744"/>
            <a:ext cx="9144000" cy="2352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églalap 43"/>
          <p:cNvSpPr/>
          <p:nvPr userDrawn="1"/>
        </p:nvSpPr>
        <p:spPr>
          <a:xfrm>
            <a:off x="-22982" y="442752"/>
            <a:ext cx="9166983" cy="4571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" y="12249"/>
            <a:ext cx="1024682" cy="422146"/>
          </a:xfrm>
          <a:prstGeom prst="rect">
            <a:avLst/>
          </a:prstGeom>
        </p:spPr>
      </p:pic>
      <p:sp>
        <p:nvSpPr>
          <p:cNvPr id="7" name="TextBox 4"/>
          <p:cNvSpPr txBox="1"/>
          <p:nvPr userDrawn="1"/>
        </p:nvSpPr>
        <p:spPr>
          <a:xfrm>
            <a:off x="24387" y="6615976"/>
            <a:ext cx="909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S.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Zoletnik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hu-HU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900" baseline="0" smtClean="0">
                <a:solidFill>
                  <a:schemeClr val="tx1"/>
                </a:solidFill>
              </a:rPr>
              <a:t>FLAP     2019.09.05                                                                                  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Page </a:t>
            </a:r>
            <a:fld id="{8BD1C204-4339-449E-8A00-3D77CCAB0074}" type="slidenum"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‹#›</a:t>
            </a:fld>
            <a:endParaRPr lang="hu-HU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8145" y="69857"/>
            <a:ext cx="749419" cy="30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31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4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18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7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91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44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ion-fla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179388" y="1196975"/>
            <a:ext cx="1908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>
              <a:lnSpc>
                <a:spcPct val="91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hu-HU" sz="1400">
              <a:solidFill>
                <a:srgbClr val="000000"/>
              </a:solidFill>
            </a:endParaRPr>
          </a:p>
        </p:txBody>
      </p:sp>
      <p:sp>
        <p:nvSpPr>
          <p:cNvPr id="1028" name="Text Box 14"/>
          <p:cNvSpPr txBox="1">
            <a:spLocks noChangeArrowheads="1"/>
          </p:cNvSpPr>
          <p:nvPr/>
        </p:nvSpPr>
        <p:spPr bwMode="auto">
          <a:xfrm>
            <a:off x="2620495" y="230066"/>
            <a:ext cx="8346081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1600" smtClean="0">
                <a:solidFill>
                  <a:srgbClr val="FF0000"/>
                </a:solidFill>
              </a:rPr>
              <a:t>F</a:t>
            </a:r>
            <a:r>
              <a:rPr lang="en-US" sz="1600" smtClean="0">
                <a:solidFill>
                  <a:srgbClr val="3333FF"/>
                </a:solidFill>
              </a:rPr>
              <a:t>L</a:t>
            </a:r>
            <a:r>
              <a:rPr lang="en-US" sz="1600" smtClean="0">
                <a:solidFill>
                  <a:srgbClr val="7030A0"/>
                </a:solidFill>
              </a:rPr>
              <a:t>A</a:t>
            </a:r>
            <a:r>
              <a:rPr lang="en-US" sz="1600" smtClean="0">
                <a:solidFill>
                  <a:srgbClr val="33CC33"/>
                </a:solidFill>
              </a:rPr>
              <a:t>P:    </a:t>
            </a:r>
            <a:r>
              <a:rPr lang="en-US" altLang="hu-HU" sz="1600" smtClean="0">
                <a:solidFill>
                  <a:srgbClr val="FF0000"/>
                </a:solidFill>
              </a:rPr>
              <a:t>F</a:t>
            </a:r>
            <a:r>
              <a:rPr lang="en-US" altLang="hu-HU" sz="1600" smtClean="0"/>
              <a:t>usion </a:t>
            </a:r>
            <a:r>
              <a:rPr lang="en-US" altLang="hu-HU" sz="1600" smtClean="0">
                <a:solidFill>
                  <a:srgbClr val="3333FF"/>
                </a:solidFill>
              </a:rPr>
              <a:t>L</a:t>
            </a:r>
            <a:r>
              <a:rPr lang="en-US" altLang="hu-HU" sz="1600" smtClean="0"/>
              <a:t>ibrary of </a:t>
            </a:r>
            <a:r>
              <a:rPr lang="en-US" altLang="hu-HU" sz="1600" smtClean="0">
                <a:solidFill>
                  <a:srgbClr val="7030A0"/>
                </a:solidFill>
              </a:rPr>
              <a:t>A</a:t>
            </a:r>
            <a:r>
              <a:rPr lang="en-US" altLang="hu-HU" sz="1600" smtClean="0"/>
              <a:t>nalysis </a:t>
            </a:r>
            <a:r>
              <a:rPr lang="en-US" altLang="hu-HU" sz="1600" smtClean="0">
                <a:solidFill>
                  <a:srgbClr val="33CC33"/>
                </a:solidFill>
              </a:rPr>
              <a:t>P</a:t>
            </a:r>
            <a:r>
              <a:rPr lang="en-US" altLang="hu-HU" sz="1600" smtClean="0"/>
              <a:t>rograms</a:t>
            </a:r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041" y="800099"/>
            <a:ext cx="8346081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4000" smtClean="0">
                <a:solidFill>
                  <a:srgbClr val="FF0000"/>
                </a:solidFill>
              </a:rPr>
              <a:t>F</a:t>
            </a:r>
            <a:r>
              <a:rPr lang="en-US" sz="4000" smtClean="0">
                <a:solidFill>
                  <a:srgbClr val="3333FF"/>
                </a:solidFill>
              </a:rPr>
              <a:t>L</a:t>
            </a:r>
            <a:r>
              <a:rPr lang="en-US" sz="4000" smtClean="0">
                <a:solidFill>
                  <a:srgbClr val="7030A0"/>
                </a:solidFill>
              </a:rPr>
              <a:t>A</a:t>
            </a:r>
            <a:r>
              <a:rPr lang="en-US" sz="4000" smtClean="0">
                <a:solidFill>
                  <a:srgbClr val="33CC33"/>
                </a:solidFill>
              </a:rPr>
              <a:t>P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4000" smtClean="0"/>
              <a:t>A program suite for processing large multidimensional datasets</a:t>
            </a:r>
            <a:endParaRPr lang="en-US" sz="4000"/>
          </a:p>
          <a:p>
            <a:pPr algn="ctr" eaLnBrk="1" hangingPunct="1">
              <a:spcBef>
                <a:spcPct val="50000"/>
              </a:spcBef>
            </a:pPr>
            <a:endParaRPr lang="en-US" i="1" smtClean="0"/>
          </a:p>
          <a:p>
            <a:pPr algn="ctr" eaLnBrk="1" hangingPunct="1">
              <a:spcBef>
                <a:spcPct val="50000"/>
              </a:spcBef>
            </a:pPr>
            <a:r>
              <a:rPr lang="en-US" sz="2000" smtClean="0"/>
              <a:t>Sandor Zoletnik</a:t>
            </a:r>
          </a:p>
          <a:p>
            <a:pPr algn="ctr" eaLnBrk="1" hangingPunct="1">
              <a:spcBef>
                <a:spcPct val="50000"/>
              </a:spcBef>
            </a:pPr>
            <a:endParaRPr lang="en-US" sz="2000" smtClean="0"/>
          </a:p>
          <a:p>
            <a:pPr algn="ctr" eaLnBrk="1" hangingPunct="1">
              <a:spcBef>
                <a:spcPct val="50000"/>
              </a:spcBef>
            </a:pPr>
            <a:endParaRPr lang="en-US" sz="2000" smtClean="0"/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Wigner </a:t>
            </a:r>
            <a:r>
              <a:rPr lang="en-US" i="1"/>
              <a:t>Research Center for </a:t>
            </a:r>
            <a:r>
              <a:rPr lang="en-US" i="1" smtClean="0"/>
              <a:t>Physics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Budapest</a:t>
            </a:r>
            <a:r>
              <a:rPr lang="en-US" i="1"/>
              <a:t>, Hungary</a:t>
            </a:r>
          </a:p>
          <a:p>
            <a:pPr algn="ctr" eaLnBrk="1" hangingPunct="1">
              <a:spcBef>
                <a:spcPct val="50000"/>
              </a:spcBef>
            </a:pPr>
            <a:endParaRPr lang="hu-HU" baseline="30000" smtClean="0"/>
          </a:p>
          <a:p>
            <a:pPr algn="ctr" eaLnBrk="1" hangingPunct="1">
              <a:spcBef>
                <a:spcPct val="50000"/>
              </a:spcBef>
            </a:pPr>
            <a:endParaRPr lang="hu-HU" smtClean="0"/>
          </a:p>
          <a:p>
            <a:pPr algn="ctr" eaLnBrk="1" hangingPunct="1">
              <a:spcBef>
                <a:spcPct val="50000"/>
              </a:spcBef>
            </a:pPr>
            <a:endParaRPr lang="hu-HU"/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6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56617" y="562267"/>
            <a:ext cx="904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s</a:t>
            </a:r>
            <a:r>
              <a:rPr lang="en-US" smtClean="0">
                <a:latin typeface="+mj-lt"/>
              </a:rPr>
              <a:t>lice_data method/function can </a:t>
            </a:r>
            <a:r>
              <a:rPr lang="en-US" smtClean="0">
                <a:latin typeface="+mj-lt"/>
              </a:rPr>
              <a:t>do multiple </a:t>
            </a:r>
            <a:r>
              <a:rPr lang="en-US" smtClean="0">
                <a:latin typeface="+mj-lt"/>
              </a:rPr>
              <a:t>things: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Cut out part of the data (certain elements or intervals)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Convert part of the data to a single value (Mean, Sum, Min, Max</a:t>
            </a:r>
            <a:r>
              <a:rPr lang="en-US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C</a:t>
            </a:r>
            <a:r>
              <a:rPr lang="en-US" smtClean="0">
                <a:latin typeface="+mj-lt"/>
              </a:rPr>
              <a:t>ut out intervals and arrange them in a new dimension (multi-slice)</a:t>
            </a:r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Slicing is done along coordinates</a:t>
            </a:r>
            <a:r>
              <a:rPr lang="en-US" smtClean="0">
                <a:latin typeface="+mj-lt"/>
              </a:rPr>
              <a:t>.</a:t>
            </a: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Example 1: selecting one signal from the 10x15 matrix of signals</a:t>
            </a:r>
            <a:endParaRPr lang="en-US">
              <a:solidFill>
                <a:srgbClr val="3333FF"/>
              </a:solidFill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Slicing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48" y="2648214"/>
            <a:ext cx="4709922" cy="68150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99951" y="3254809"/>
            <a:ext cx="90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+mj-lt"/>
              </a:rPr>
              <a:t>Selects TEST-1-2 and save to data object TEST-1-2.</a:t>
            </a:r>
            <a:endParaRPr lang="en-US" i="1">
              <a:latin typeface="+mj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99951" y="3494627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Example 2: Ploting a time slice of the TESDATA object (3D):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47" y="4259190"/>
            <a:ext cx="8822398" cy="28523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48" y="4238156"/>
            <a:ext cx="8822398" cy="285239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99951" y="4616378"/>
            <a:ext cx="904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Example 3: Taking average of all signals in TESTDATA in a time interval:</a:t>
            </a:r>
          </a:p>
          <a:p>
            <a:r>
              <a:rPr lang="en-US" smtClean="0">
                <a:latin typeface="+mj-lt"/>
              </a:rPr>
              <a:t>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47" y="5390835"/>
            <a:ext cx="7454820" cy="668884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99951" y="3250845"/>
            <a:ext cx="90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+mj-lt"/>
              </a:rPr>
              <a:t>Selects TEST-1-2 and save to data object TEST-1-2.</a:t>
            </a:r>
            <a:endParaRPr lang="en-US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47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43428" y="499719"/>
            <a:ext cx="904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Two basic slice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Simple slice: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Selects certain elements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data dimension is kept or reduced (if 1 element is kept)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Multi slice: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Selects multiple intervals (flap.Intervals, Data Object with error/value_ranges)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 Adds dimension from 1D data creates 2D: (intervals, index in intervals)</a:t>
            </a:r>
          </a:p>
          <a:p>
            <a:endParaRPr lang="en-US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Multi-slice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/>
          <a:srcRect t="-1" b="5267"/>
          <a:stretch/>
        </p:blipFill>
        <p:spPr>
          <a:xfrm>
            <a:off x="646174" y="2183401"/>
            <a:ext cx="4488474" cy="69706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6" y="3996019"/>
            <a:ext cx="7844621" cy="952667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76" y="2936503"/>
            <a:ext cx="7194331" cy="90935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76" y="5023372"/>
            <a:ext cx="8946801" cy="15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Summing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08" y="1023425"/>
            <a:ext cx="7036734" cy="1702276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75313" y="565661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  <a:sym typeface="Wingdings" panose="05000000000000000000" pitchFamily="2" charset="2"/>
              </a:rPr>
              <a:t>Plotting across intervals with slicing/summing one DataObject (ABES-20)</a:t>
            </a:r>
          </a:p>
          <a:p>
            <a:endParaRPr lang="en-US" smtClean="0">
              <a:latin typeface="+mj-lt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98" y="2901580"/>
            <a:ext cx="5557364" cy="36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Summing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175313" y="565661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  <a:sym typeface="Wingdings" panose="05000000000000000000" pitchFamily="2" charset="2"/>
              </a:rPr>
              <a:t>Avearing along intervals gives the time evolution of interval mean data</a:t>
            </a:r>
          </a:p>
          <a:p>
            <a:endParaRPr lang="en-US" smtClean="0">
              <a:latin typeface="+mj-lt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49" y="990411"/>
            <a:ext cx="8555120" cy="83904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49" y="2293286"/>
            <a:ext cx="5848771" cy="3883312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5"/>
          <a:srcRect l="5586" t="5887" r="80404" b="9120"/>
          <a:stretch/>
        </p:blipFill>
        <p:spPr>
          <a:xfrm>
            <a:off x="6668965" y="1797071"/>
            <a:ext cx="1841989" cy="47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Data processing methods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175313" y="565661"/>
            <a:ext cx="90440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  <a:sym typeface="Wingdings" panose="05000000000000000000" pitchFamily="2" charset="2"/>
              </a:rPr>
              <a:t>All processing methods operate on data objects and produce data objects as output.</a:t>
            </a:r>
          </a:p>
          <a:p>
            <a:r>
              <a:rPr lang="en-US" smtClean="0">
                <a:latin typeface="+mj-lt"/>
                <a:sym typeface="Wingdings" panose="05000000000000000000" pitchFamily="2" charset="2"/>
              </a:rPr>
              <a:t>It is possible to limit processing to intervals:</a:t>
            </a:r>
          </a:p>
          <a:p>
            <a:endParaRPr lang="en-US">
              <a:latin typeface="+mj-lt"/>
              <a:sym typeface="Wingdings" panose="05000000000000000000" pitchFamily="2" charset="2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filter_data: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Various scipy filters can be used along one coordinate</a:t>
            </a:r>
          </a:p>
          <a:p>
            <a:endParaRPr lang="en-US" smtClean="0">
              <a:latin typeface="+mj-lt"/>
              <a:sym typeface="Wingdings" panose="05000000000000000000" pitchFamily="2" charset="2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apsd: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Auto Power Spectral Density along a coordinate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  (e.g. converts Time coordinate to Frequency)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endParaRPr lang="en-US" smtClean="0">
              <a:latin typeface="+mj-lt"/>
              <a:sym typeface="Wingdings" panose="05000000000000000000" pitchFamily="2" charset="2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cpsd: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Cross Power Spectral Density between all signals in two data objects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  </a:t>
            </a:r>
            <a:r>
              <a:rPr lang="en-US">
                <a:sym typeface="Wingdings" panose="05000000000000000000" pitchFamily="2" charset="2"/>
              </a:rPr>
              <a:t>(e.g. converts Time coordinate to </a:t>
            </a:r>
            <a:r>
              <a:rPr lang="en-US">
                <a:sym typeface="Wingdings" panose="05000000000000000000" pitchFamily="2" charset="2"/>
              </a:rPr>
              <a:t>Frequency</a:t>
            </a:r>
            <a:r>
              <a:rPr lang="en-US" smtClean="0">
                <a:sym typeface="Wingdings" panose="05000000000000000000" pitchFamily="2" charset="2"/>
              </a:rPr>
              <a:t>)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endParaRPr lang="en-US" smtClean="0">
              <a:latin typeface="+mj-lt"/>
              <a:sym typeface="Wingdings" panose="05000000000000000000" pitchFamily="2" charset="2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ccf: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Cross Correlation Function between all signals in two data objects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Also multi-dimensional CCF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</a:t>
            </a:r>
            <a:r>
              <a:rPr lang="en-US">
                <a:sym typeface="Wingdings" panose="05000000000000000000" pitchFamily="2" charset="2"/>
              </a:rPr>
              <a:t>(e.g. converts Time coordinate </a:t>
            </a:r>
            <a:r>
              <a:rPr lang="en-US">
                <a:sym typeface="Wingdings" panose="05000000000000000000" pitchFamily="2" charset="2"/>
              </a:rPr>
              <a:t>to </a:t>
            </a:r>
            <a:r>
              <a:rPr lang="en-US" smtClean="0">
                <a:sym typeface="Wingdings" panose="05000000000000000000" pitchFamily="2" charset="2"/>
              </a:rPr>
              <a:t>Time lag)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endParaRPr lang="en-US" smtClean="0">
              <a:latin typeface="+mj-lt"/>
              <a:sym typeface="Wingdings" panose="05000000000000000000" pitchFamily="2" charset="2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select_intervals: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Select intervals in a coordinate either by mouse click or on condition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 Output is data object where intervals are described by data and error.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 The output data object can be used in slice_data  conditional averaging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arithmetic:</a:t>
            </a:r>
            <a:r>
              <a:rPr lang="en-US" smtClean="0">
                <a:latin typeface="+mj-lt"/>
              </a:rPr>
              <a:t> +,-,* is implemented between data objects with identical shape and scalars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broadcasting to be implemented soon</a:t>
            </a:r>
            <a:r>
              <a:rPr lang="en-US" smtClean="0">
                <a:latin typeface="+mj-lt"/>
              </a:rPr>
              <a:t> </a:t>
            </a:r>
            <a:endParaRPr lang="en-US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4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175313" y="565661"/>
            <a:ext cx="904404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flap.plot function </a:t>
            </a:r>
            <a:r>
              <a:rPr lang="en-US" smtClean="0">
                <a:latin typeface="+mj-lt"/>
              </a:rPr>
              <a:t>implements higher level plots on the basis on Matplotlib: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Handles coordinates, errors, ... automatically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Can plot data vs coordinates, coordinates vs coordinates, constant vs coordinate,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one data object vs another, ....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Handles overplotting: as default prevents overplotting data with incompatible units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(can be overridden)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Plot types as present: xy, multi xy, image, contour, anim-image, anim-contour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Default plots: e.g. 3D data object plotted as anim-... </a:t>
            </a:r>
            <a:endParaRPr lang="en-US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Multiple part plots. (e.g. complex signal is plot as amplitude/phase or real/imaginary)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Plot ID is returned: possible to overplot to any existing (even multi-part) plot.</a:t>
            </a:r>
            <a:endParaRPr lang="en-US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84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49469" y="712278"/>
            <a:ext cx="904404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Python 3.7 + numpy + matplotlib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All data are in flap.DataObject: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N dimensional (complex) data + error + coordinates + other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Stored in variable or memory storage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Save/load to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Processing: filter, slicing, APSD, CPSD, CCF, conditional averaging, ...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flap.DataObject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flap.DataObject</a:t>
            </a:r>
            <a:endParaRPr lang="en-US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Optimized numpy processing routines operate along 1 (or multiple) dimensions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processing of many signals in one call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Data input modules: core FLAP and data access methods are separate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Options configurable for processing methods, data 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Plots for 1D, 2D, 3D data objects, slices of objects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Available on GitHub: </a:t>
            </a:r>
            <a:r>
              <a:rPr lang="en-US">
                <a:hlinkClick r:id="rId3"/>
              </a:rPr>
              <a:t>https://github.com/fusion-flap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FLAP features in nutshell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22207"/>
            <a:ext cx="904404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All data (experimental, calculated, modeling) are stored in DataObjects</a:t>
            </a:r>
          </a:p>
          <a:p>
            <a:endParaRPr lang="en-US" smtClean="0">
              <a:latin typeface="+mj-lt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d = flap.DataObject(data=..., error=...)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 fields: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data:  </a:t>
            </a:r>
            <a:r>
              <a:rPr lang="en-US" smtClean="0">
                <a:latin typeface="+mj-lt"/>
              </a:rPr>
              <a:t>n-dimensional numpy array: integer, float, complex, ...</a:t>
            </a:r>
          </a:p>
          <a:p>
            <a:r>
              <a:rPr lang="en-US" smtClean="0">
                <a:latin typeface="+mj-lt"/>
              </a:rPr>
              <a:t>  data_shape: Data array shape (used if no data is present)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error:</a:t>
            </a:r>
            <a:r>
              <a:rPr lang="en-US" smtClean="0">
                <a:latin typeface="+mj-lt"/>
              </a:rPr>
              <a:t> Optional error values: symmetric (1 array)  asymmetric (list of two arrays)</a:t>
            </a:r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 title: </a:t>
            </a:r>
            <a:r>
              <a:rPr lang="en-US" smtClean="0">
                <a:latin typeface="+mj-lt"/>
              </a:rPr>
              <a:t>String (e.g. ‘ABES-13’) 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 unit: </a:t>
            </a:r>
            <a:r>
              <a:rPr lang="en-US" smtClean="0">
                <a:latin typeface="+mj-lt"/>
              </a:rPr>
              <a:t>flap.Unit class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     name:  String (e.g. ‘Signal’)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     unit: String (e.g. ‘Volt’)</a:t>
            </a:r>
          </a:p>
          <a:p>
            <a:r>
              <a:rPr lang="en-US">
                <a:solidFill>
                  <a:srgbClr val="3333FF"/>
                </a:solidFill>
              </a:rPr>
              <a:t>coordinates: </a:t>
            </a:r>
            <a:r>
              <a:rPr lang="en-US"/>
              <a:t>List of flap.Coordinate() objects</a:t>
            </a:r>
          </a:p>
          <a:p>
            <a:r>
              <a:rPr lang="en-US"/>
              <a:t>                    Arbitrary number of coordinate values can be assigned to data points</a:t>
            </a:r>
            <a:r>
              <a:rPr lang="en-US" smtClean="0"/>
              <a:t>:</a:t>
            </a:r>
            <a:endParaRPr lang="en-US"/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exp_id:</a:t>
            </a:r>
            <a:r>
              <a:rPr lang="en-US" smtClean="0">
                <a:latin typeface="+mj-lt"/>
              </a:rPr>
              <a:t> Some kind of experiment ID (shot number, project no..)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data_source:</a:t>
            </a:r>
            <a:r>
              <a:rPr lang="en-US" smtClean="0">
                <a:latin typeface="+mj-lt"/>
              </a:rPr>
              <a:t> String (e.g. ‘W7X_ABES’)</a:t>
            </a:r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info: </a:t>
            </a:r>
            <a:r>
              <a:rPr lang="en-US" smtClean="0">
                <a:latin typeface="+mj-lt"/>
              </a:rPr>
              <a:t>Any other information (Depending on data_source)</a:t>
            </a:r>
          </a:p>
          <a:p>
            <a:r>
              <a:rPr lang="en-US" smtClean="0">
                <a:solidFill>
                  <a:srgbClr val="3333FF"/>
                </a:solidFill>
              </a:rPr>
              <a:t>history:</a:t>
            </a:r>
            <a:r>
              <a:rPr lang="en-US"/>
              <a:t> </a:t>
            </a:r>
            <a:r>
              <a:rPr lang="en-US" smtClean="0"/>
              <a:t>at present empty for future application</a:t>
            </a: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flap.DataObject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Coordinates assign some data to </a:t>
            </a:r>
            <a:r>
              <a:rPr lang="en-US" i="1" smtClean="0">
                <a:solidFill>
                  <a:srgbClr val="3333FF"/>
                </a:solidFill>
                <a:latin typeface="+mj-lt"/>
              </a:rPr>
              <a:t>all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 data points in the data array.</a:t>
            </a:r>
          </a:p>
          <a:p>
            <a:r>
              <a:rPr lang="en-US" smtClean="0">
                <a:latin typeface="+mj-lt"/>
              </a:rPr>
              <a:t>Arbitrary number of coordinatates can be added to DataObject</a:t>
            </a:r>
            <a:endParaRPr lang="en-US"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What is the difference between data and coordinate?</a:t>
            </a:r>
          </a:p>
          <a:p>
            <a:r>
              <a:rPr lang="en-US" smtClean="0">
                <a:latin typeface="+mj-lt"/>
              </a:rPr>
              <a:t>Coordinates are assumed to have some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Varies only along some dimension(s)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May change systematically   e.g Time: equidistant 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description is very simple</a:t>
            </a:r>
            <a:endParaRPr lang="en-US" smtClean="0"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Some examples to coordinates: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Sample: </a:t>
            </a:r>
            <a:r>
              <a:rPr lang="en-US" smtClean="0">
                <a:latin typeface="+mj-lt"/>
              </a:rPr>
              <a:t>sample number (integer) 0...N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Time:</a:t>
            </a:r>
            <a:r>
              <a:rPr lang="en-US" smtClean="0">
                <a:latin typeface="+mj-lt"/>
              </a:rPr>
              <a:t> Time point of measurement (float)  Start, sampletime,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Channel name: </a:t>
            </a:r>
            <a:r>
              <a:rPr lang="en-US" smtClean="0">
                <a:latin typeface="+mj-lt"/>
              </a:rPr>
              <a:t>Name of the measurement channel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Frequency:</a:t>
            </a:r>
            <a:r>
              <a:rPr lang="en-US" smtClean="0">
                <a:latin typeface="+mj-lt"/>
              </a:rPr>
              <a:t> Frequency in power 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Device R:</a:t>
            </a:r>
            <a:r>
              <a:rPr lang="en-US" smtClean="0">
                <a:latin typeface="+mj-lt"/>
              </a:rPr>
              <a:t> Major R coordinate of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Flux R:</a:t>
            </a:r>
            <a:r>
              <a:rPr lang="en-US" smtClean="0">
                <a:latin typeface="+mj-lt"/>
              </a:rPr>
              <a:t> Effective radius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Coordinates have value and range (error).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solidFill>
                  <a:srgbClr val="FF0000"/>
                </a:solidFill>
                <a:latin typeface="+mj-lt"/>
              </a:rPr>
              <a:t>Some coordinates are generated during data read, others can be added later.</a:t>
            </a:r>
            <a:endParaRPr lang="en-US">
              <a:solidFill>
                <a:srgbClr val="FF0000"/>
              </a:solidFill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Coordinates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39517" y="557374"/>
            <a:ext cx="904404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nsolas" panose="020B0609020204030204" pitchFamily="49" charset="0"/>
              </a:rPr>
              <a:t>c = flap.Coordinate(name=None,....)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en-US">
                <a:latin typeface="+mj-lt"/>
              </a:rPr>
              <a:t>                 </a:t>
            </a: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name:</a:t>
            </a:r>
            <a:r>
              <a:rPr lang="en-US" smtClean="0">
                <a:latin typeface="+mj-lt"/>
              </a:rPr>
              <a:t> the name (string)</a:t>
            </a:r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unit</a:t>
            </a:r>
            <a:r>
              <a:rPr lang="en-US" smtClean="0">
                <a:latin typeface="+mj-lt"/>
              </a:rPr>
              <a:t>: flap.</a:t>
            </a:r>
            <a:r>
              <a:rPr lang="en-US" smtClean="0"/>
              <a:t>Unit </a:t>
            </a:r>
            <a:r>
              <a:rPr lang="en-US"/>
              <a:t>class</a:t>
            </a:r>
          </a:p>
          <a:p>
            <a:r>
              <a:rPr lang="en-US"/>
              <a:t>                       name:  </a:t>
            </a:r>
            <a:r>
              <a:rPr lang="en-US" smtClean="0"/>
              <a:t>string </a:t>
            </a:r>
            <a:r>
              <a:rPr lang="en-US"/>
              <a:t>(e.g. </a:t>
            </a:r>
            <a:r>
              <a:rPr lang="en-US" smtClean="0"/>
              <a:t>‘Device x’)</a:t>
            </a:r>
            <a:endParaRPr lang="en-US"/>
          </a:p>
          <a:p>
            <a:r>
              <a:rPr lang="en-US"/>
              <a:t>                       unit: </a:t>
            </a:r>
            <a:r>
              <a:rPr lang="en-US" smtClean="0"/>
              <a:t>string </a:t>
            </a:r>
            <a:r>
              <a:rPr lang="en-US"/>
              <a:t>(e.g. </a:t>
            </a:r>
            <a:r>
              <a:rPr lang="en-US" smtClean="0"/>
              <a:t>‘cm’)</a:t>
            </a:r>
            <a:endParaRPr lang="en-US"/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mode: </a:t>
            </a:r>
            <a:r>
              <a:rPr lang="en-US" smtClean="0">
                <a:latin typeface="+mj-lt"/>
              </a:rPr>
              <a:t>flap.CoordinateMode()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    mode.equidistant: boolean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		True: coordinate changes equidistantly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description: start, step</a:t>
            </a:r>
          </a:p>
          <a:p>
            <a:r>
              <a:rPr lang="en-US" smtClean="0">
                <a:latin typeface="+mj-lt"/>
                <a:sym typeface="Wingdings" panose="05000000000000000000" pitchFamily="2" charset="2"/>
              </a:rPr>
              <a:t>		False: coordinate values are given in values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               mode.range_symmetric: Boolean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	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	True: symmetric range [-value_ranges, + value_ranges]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	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	False: asymmetric range </a:t>
            </a:r>
            <a:r>
              <a:rPr lang="en-US">
                <a:sym typeface="Wingdings" panose="05000000000000000000" pitchFamily="2" charset="2"/>
              </a:rPr>
              <a:t>[-</a:t>
            </a:r>
            <a:r>
              <a:rPr lang="en-US" smtClean="0">
                <a:sym typeface="Wingdings" panose="05000000000000000000" pitchFamily="2" charset="2"/>
              </a:rPr>
              <a:t>value_ranges[0], </a:t>
            </a:r>
            <a:r>
              <a:rPr lang="en-US">
                <a:sym typeface="Wingdings" panose="05000000000000000000" pitchFamily="2" charset="2"/>
              </a:rPr>
              <a:t>+ </a:t>
            </a:r>
            <a:r>
              <a:rPr lang="en-US" smtClean="0">
                <a:sym typeface="Wingdings" panose="05000000000000000000" pitchFamily="2" charset="2"/>
              </a:rPr>
              <a:t>value_ranges[1]]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start, step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: description for equidistant coordinates</a:t>
            </a: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values:</a:t>
            </a:r>
            <a:r>
              <a:rPr lang="en-US" smtClean="0">
                <a:latin typeface="+mj-lt"/>
              </a:rPr>
              <a:t> the coordinate values for non-equidistant case</a:t>
            </a:r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value_ranges: </a:t>
            </a:r>
            <a:r>
              <a:rPr lang="en-US" smtClean="0">
                <a:latin typeface="+mj-lt"/>
              </a:rPr>
              <a:t>the range (error)</a:t>
            </a:r>
          </a:p>
          <a:p>
            <a:r>
              <a:rPr lang="en-US" smtClean="0">
                <a:latin typeface="+mj-lt"/>
              </a:rPr>
              <a:t>	for equidistant case: list of  1 or 2 elements (symmetric, asymmetric)</a:t>
            </a:r>
          </a:p>
          <a:p>
            <a:r>
              <a:rPr lang="en-US">
                <a:latin typeface="+mj-lt"/>
              </a:rPr>
              <a:t>	</a:t>
            </a:r>
            <a:r>
              <a:rPr lang="en-US" smtClean="0">
                <a:latin typeface="+mj-lt"/>
              </a:rPr>
              <a:t>for non-equidistant case: list of to arrays with same shape as values</a:t>
            </a: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Coordinate description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Adding new coordinates (calibration)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99951" y="683177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Data source modules may also register an add_coordinate() method in their register call. This enables e.g. doing spatial calibration: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76" y="1512936"/>
            <a:ext cx="4941585" cy="264054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151262" y="1883231"/>
            <a:ext cx="904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The above call adds major radius coordinate to the ‘ABES’ data object in FLAP storage.</a:t>
            </a:r>
          </a:p>
          <a:p>
            <a:r>
              <a:rPr lang="en-US" smtClean="0">
                <a:latin typeface="+mj-lt"/>
              </a:rPr>
              <a:t>It is calculated using the ‘Channel’ coordinate and exp_id.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This way each module can define a method which calculates e.g. flux coordinates.</a:t>
            </a:r>
          </a:p>
        </p:txBody>
      </p:sp>
    </p:spTree>
    <p:extLst>
      <p:ext uri="{BB962C8B-B14F-4D97-AF65-F5344CB8AC3E}">
        <p14:creationId xmlns:p14="http://schemas.microsoft.com/office/powerpoint/2010/main" val="4653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39517" y="557374"/>
            <a:ext cx="904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Flap storage contents can be listed with flap.list_data_objects()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Test data: 10x15 matrix of signals (e.g. GPI):</a:t>
            </a: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Example data objects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87" y="2307396"/>
            <a:ext cx="8546606" cy="153933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4"/>
          <a:srcRect l="385" r="1"/>
          <a:stretch/>
        </p:blipFill>
        <p:spPr>
          <a:xfrm>
            <a:off x="183799" y="5184736"/>
            <a:ext cx="8569628" cy="121378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83799" y="4059511"/>
            <a:ext cx="904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Test video: 10x15 matrix of signals:</a:t>
            </a:r>
          </a:p>
          <a:p>
            <a:endParaRPr lang="en-US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87" y="1424080"/>
            <a:ext cx="4217892" cy="83664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18" y="4740045"/>
            <a:ext cx="8048728" cy="2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49469" y="643354"/>
            <a:ext cx="904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 are read into DataObjects through data source modules.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After importing module data source should be registered in FLAP:</a:t>
            </a:r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Data source modules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2" y="1580467"/>
            <a:ext cx="3020885" cy="106552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99951" y="2645995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After registering FLAP can read data from the module using:</a:t>
            </a:r>
          </a:p>
          <a:p>
            <a:r>
              <a:rPr lang="en-US" smtClean="0">
                <a:latin typeface="+mj-lt"/>
              </a:rPr>
              <a:t> data source name, data name, exp_id</a:t>
            </a:r>
            <a:endParaRPr lang="hu-HU" smtClean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1" y="3427660"/>
            <a:ext cx="7152449" cy="1073941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99951" y="4501601"/>
            <a:ext cx="904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In the above example variable d will be a flap.DataObject and a copy will be stored </a:t>
            </a:r>
          </a:p>
          <a:p>
            <a:r>
              <a:rPr lang="en-US" smtClean="0">
                <a:latin typeface="+mj-lt"/>
              </a:rPr>
              <a:t>under name TEST_MDS in FLAP data storage (memory).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All processing works on variables or FLAP storage:</a:t>
            </a: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5"/>
          <a:srcRect l="1674" t="1" b="-9263"/>
          <a:stretch/>
        </p:blipFill>
        <p:spPr>
          <a:xfrm>
            <a:off x="248129" y="5826429"/>
            <a:ext cx="3356810" cy="5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Available input modules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54768" y="610423"/>
            <a:ext cx="904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testdata</a:t>
            </a:r>
            <a:r>
              <a:rPr lang="en-US" smtClean="0">
                <a:latin typeface="+mj-lt"/>
              </a:rPr>
              <a:t>: Generates various test signals and image sequences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w7x_abes:</a:t>
            </a:r>
            <a:r>
              <a:rPr lang="en-US" smtClean="0">
                <a:latin typeface="+mj-lt"/>
              </a:rPr>
              <a:t> W7-X Alka</a:t>
            </a:r>
            <a:r>
              <a:rPr lang="hu-HU" smtClean="0">
                <a:latin typeface="+mj-lt"/>
              </a:rPr>
              <a:t>li</a:t>
            </a:r>
            <a:r>
              <a:rPr lang="en-US" smtClean="0">
                <a:latin typeface="+mj-lt"/>
              </a:rPr>
              <a:t> BES data</a:t>
            </a:r>
            <a:r>
              <a:rPr lang="hu-HU" smtClean="0">
                <a:latin typeface="+mj-lt"/>
              </a:rPr>
              <a:t> </a:t>
            </a:r>
            <a:r>
              <a:rPr lang="en-US" smtClean="0">
                <a:latin typeface="+mj-lt"/>
              </a:rPr>
              <a:t>(locally stored)</a:t>
            </a: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mdsplus:</a:t>
            </a:r>
            <a:r>
              <a:rPr lang="en-US" smtClean="0">
                <a:latin typeface="+mj-lt"/>
              </a:rPr>
              <a:t> General MDS+ module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w7x_mdsplus:</a:t>
            </a:r>
            <a:r>
              <a:rPr lang="en-US" smtClean="0">
                <a:latin typeface="+mj-lt"/>
              </a:rPr>
              <a:t> MSD+ for W7-X. Can use signal translation table, e.g: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7" y="2551871"/>
            <a:ext cx="8869163" cy="579844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54767" y="3090888"/>
            <a:ext cx="9044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+mj-lt"/>
              </a:rPr>
              <a:t>This defines CR-B....CR-D complex reflectometry signals from pairs of MDS+ entries.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w7x_webapi: W7-X web database access (experimental)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nstx_mdsplus:</a:t>
            </a:r>
            <a:r>
              <a:rPr lang="en-US" smtClean="0">
                <a:latin typeface="+mj-lt"/>
              </a:rPr>
              <a:t> NSTX MDS+ access (experimental)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w7x_camera:</a:t>
            </a:r>
            <a:r>
              <a:rPr lang="en-US" smtClean="0">
                <a:latin typeface="+mj-lt"/>
              </a:rPr>
              <a:t>  W7-X EDICAM and Photron camera data (locally stored)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apdcam:</a:t>
            </a:r>
            <a:r>
              <a:rPr lang="en-US" smtClean="0">
                <a:latin typeface="+mj-lt"/>
              </a:rPr>
              <a:t> General APDCAM access</a:t>
            </a:r>
          </a:p>
        </p:txBody>
      </p:sp>
    </p:spTree>
    <p:extLst>
      <p:ext uri="{BB962C8B-B14F-4D97-AF65-F5344CB8AC3E}">
        <p14:creationId xmlns:p14="http://schemas.microsoft.com/office/powerpoint/2010/main" val="27395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18281</TotalTime>
  <Words>1277</Words>
  <Application>Microsoft Office PowerPoint</Application>
  <PresentationFormat>Diavetítés a képernyőre (4:3 oldalarány)</PresentationFormat>
  <Paragraphs>206</Paragraphs>
  <Slides>15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Consolas</vt:lpstr>
      <vt:lpstr>Times New Roman</vt:lpstr>
      <vt:lpstr>Wingdings</vt:lpstr>
      <vt:lpstr>Alapértelmezett terv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Central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frequency Beam Emission Spectroscopy measurements</dc:title>
  <dc:creator>D.D.</dc:creator>
  <cp:lastModifiedBy>sandor.zoletnik@adimtech.com</cp:lastModifiedBy>
  <cp:revision>1336</cp:revision>
  <cp:lastPrinted>2018-04-14T17:30:30Z</cp:lastPrinted>
  <dcterms:created xsi:type="dcterms:W3CDTF">2008-03-24T20:46:29Z</dcterms:created>
  <dcterms:modified xsi:type="dcterms:W3CDTF">2019-10-24T08:37:27Z</dcterms:modified>
</cp:coreProperties>
</file>