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7CD4A-D96F-482A-A1CC-561F666BEDC5}" v="2" dt="2022-04-13T20:11:12.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userId="baeaaa5ad4583f7e" providerId="LiveId" clId="{0827CD4A-D96F-482A-A1CC-561F666BEDC5}"/>
    <pc:docChg chg="custSel addSld modSld">
      <pc:chgData name="Raul" userId="baeaaa5ad4583f7e" providerId="LiveId" clId="{0827CD4A-D96F-482A-A1CC-561F666BEDC5}" dt="2022-04-13T20:13:23.223" v="94" actId="20577"/>
      <pc:docMkLst>
        <pc:docMk/>
      </pc:docMkLst>
      <pc:sldChg chg="modSp mod">
        <pc:chgData name="Raul" userId="baeaaa5ad4583f7e" providerId="LiveId" clId="{0827CD4A-D96F-482A-A1CC-561F666BEDC5}" dt="2022-04-13T19:44:44.160" v="54" actId="207"/>
        <pc:sldMkLst>
          <pc:docMk/>
          <pc:sldMk cId="1572867010" sldId="256"/>
        </pc:sldMkLst>
        <pc:spChg chg="mod">
          <ac:chgData name="Raul" userId="baeaaa5ad4583f7e" providerId="LiveId" clId="{0827CD4A-D96F-482A-A1CC-561F666BEDC5}" dt="2022-04-13T19:44:44.160" v="54" actId="207"/>
          <ac:spMkLst>
            <pc:docMk/>
            <pc:sldMk cId="1572867010" sldId="256"/>
            <ac:spMk id="2" creationId="{3CBAFC19-C190-49B7-8D27-AB4C5A68064A}"/>
          </ac:spMkLst>
        </pc:spChg>
        <pc:spChg chg="mod">
          <ac:chgData name="Raul" userId="baeaaa5ad4583f7e" providerId="LiveId" clId="{0827CD4A-D96F-482A-A1CC-561F666BEDC5}" dt="2022-04-13T19:44:23.795" v="51" actId="14100"/>
          <ac:spMkLst>
            <pc:docMk/>
            <pc:sldMk cId="1572867010" sldId="256"/>
            <ac:spMk id="3" creationId="{98D03D4B-6410-4494-A0ED-7DE1F8F91118}"/>
          </ac:spMkLst>
        </pc:spChg>
      </pc:sldChg>
      <pc:sldChg chg="add">
        <pc:chgData name="Raul" userId="baeaaa5ad4583f7e" providerId="LiveId" clId="{0827CD4A-D96F-482A-A1CC-561F666BEDC5}" dt="2022-04-13T19:43:09.412" v="0"/>
        <pc:sldMkLst>
          <pc:docMk/>
          <pc:sldMk cId="3375115559" sldId="258"/>
        </pc:sldMkLst>
      </pc:sldChg>
      <pc:sldChg chg="modSp add mod">
        <pc:chgData name="Raul" userId="baeaaa5ad4583f7e" providerId="LiveId" clId="{0827CD4A-D96F-482A-A1CC-561F666BEDC5}" dt="2022-04-13T19:43:09.533" v="1" actId="27636"/>
        <pc:sldMkLst>
          <pc:docMk/>
          <pc:sldMk cId="1727522148" sldId="259"/>
        </pc:sldMkLst>
        <pc:spChg chg="mod">
          <ac:chgData name="Raul" userId="baeaaa5ad4583f7e" providerId="LiveId" clId="{0827CD4A-D96F-482A-A1CC-561F666BEDC5}" dt="2022-04-13T19:43:09.533" v="1" actId="27636"/>
          <ac:spMkLst>
            <pc:docMk/>
            <pc:sldMk cId="1727522148" sldId="259"/>
            <ac:spMk id="3" creationId="{D802611F-E35D-4132-8FC5-12091E3F2524}"/>
          </ac:spMkLst>
        </pc:spChg>
      </pc:sldChg>
      <pc:sldChg chg="modSp add mod">
        <pc:chgData name="Raul" userId="baeaaa5ad4583f7e" providerId="LiveId" clId="{0827CD4A-D96F-482A-A1CC-561F666BEDC5}" dt="2022-04-13T20:11:56.652" v="77" actId="20577"/>
        <pc:sldMkLst>
          <pc:docMk/>
          <pc:sldMk cId="4229901448" sldId="260"/>
        </pc:sldMkLst>
        <pc:spChg chg="mod">
          <ac:chgData name="Raul" userId="baeaaa5ad4583f7e" providerId="LiveId" clId="{0827CD4A-D96F-482A-A1CC-561F666BEDC5}" dt="2022-04-13T20:11:56.652" v="77" actId="20577"/>
          <ac:spMkLst>
            <pc:docMk/>
            <pc:sldMk cId="4229901448" sldId="260"/>
            <ac:spMk id="2" creationId="{00000000-0000-0000-0000-000000000000}"/>
          </ac:spMkLst>
        </pc:spChg>
        <pc:spChg chg="mod">
          <ac:chgData name="Raul" userId="baeaaa5ad4583f7e" providerId="LiveId" clId="{0827CD4A-D96F-482A-A1CC-561F666BEDC5}" dt="2022-04-13T20:11:12.309" v="56" actId="27636"/>
          <ac:spMkLst>
            <pc:docMk/>
            <pc:sldMk cId="4229901448" sldId="260"/>
            <ac:spMk id="3" creationId="{00000000-0000-0000-0000-000000000000}"/>
          </ac:spMkLst>
        </pc:spChg>
      </pc:sldChg>
      <pc:sldChg chg="modSp add mod">
        <pc:chgData name="Raul" userId="baeaaa5ad4583f7e" providerId="LiveId" clId="{0827CD4A-D96F-482A-A1CC-561F666BEDC5}" dt="2022-04-13T20:13:23.223" v="94" actId="20577"/>
        <pc:sldMkLst>
          <pc:docMk/>
          <pc:sldMk cId="3844240167" sldId="261"/>
        </pc:sldMkLst>
        <pc:spChg chg="mod">
          <ac:chgData name="Raul" userId="baeaaa5ad4583f7e" providerId="LiveId" clId="{0827CD4A-D96F-482A-A1CC-561F666BEDC5}" dt="2022-04-13T20:13:23.223" v="94" actId="20577"/>
          <ac:spMkLst>
            <pc:docMk/>
            <pc:sldMk cId="3844240167" sldId="261"/>
            <ac:spMk id="2" creationId="{00000000-0000-0000-0000-000000000000}"/>
          </ac:spMkLst>
        </pc:spChg>
        <pc:spChg chg="mod">
          <ac:chgData name="Raul" userId="baeaaa5ad4583f7e" providerId="LiveId" clId="{0827CD4A-D96F-482A-A1CC-561F666BEDC5}" dt="2022-04-13T20:11:27.588" v="62" actId="14100"/>
          <ac:spMkLst>
            <pc:docMk/>
            <pc:sldMk cId="3844240167"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4/14/2022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09612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4/14/2022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072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4/14/2022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1155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4/14/2022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234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4/14/2022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61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4/14/2022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706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4/14/2022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036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4/14/2022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0014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4/14/2022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9208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4/14/2022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912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4/14/2022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3973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4/14/2022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92065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4" name="Picture 3" descr="Optical fiber threads">
            <a:extLst>
              <a:ext uri="{FF2B5EF4-FFF2-40B4-BE49-F238E27FC236}">
                <a16:creationId xmlns:a16="http://schemas.microsoft.com/office/drawing/2014/main" id="{AFB44DF1-BDBE-FCCF-66A0-B113836DD129}"/>
              </a:ext>
            </a:extLst>
          </p:cNvPr>
          <p:cNvPicPr>
            <a:picLocks noChangeAspect="1"/>
          </p:cNvPicPr>
          <p:nvPr/>
        </p:nvPicPr>
        <p:blipFill rotWithShape="1">
          <a:blip r:embed="rId2">
            <a:alphaModFix amt="40000"/>
          </a:blip>
          <a:srcRect t="8381" r="-1" b="16599"/>
          <a:stretch/>
        </p:blipFill>
        <p:spPr>
          <a:xfrm>
            <a:off x="-1526" y="36812"/>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BAFC19-C190-49B7-8D27-AB4C5A68064A}"/>
              </a:ext>
            </a:extLst>
          </p:cNvPr>
          <p:cNvSpPr>
            <a:spLocks noGrp="1"/>
          </p:cNvSpPr>
          <p:nvPr>
            <p:ph type="ctrTitle"/>
          </p:nvPr>
        </p:nvSpPr>
        <p:spPr>
          <a:xfrm>
            <a:off x="184726" y="699031"/>
            <a:ext cx="11619347" cy="3870601"/>
          </a:xfrm>
        </p:spPr>
        <p:txBody>
          <a:bodyPr>
            <a:noAutofit/>
          </a:bodyPr>
          <a:lstStyle/>
          <a:p>
            <a:r>
              <a:rPr lang="en-GB" sz="3600" b="1" dirty="0" err="1">
                <a:solidFill>
                  <a:srgbClr val="FF0000"/>
                </a:solidFill>
                <a:latin typeface="Times New Roman" panose="02020603050405020304" pitchFamily="18" charset="0"/>
                <a:cs typeface="Times New Roman" panose="02020603050405020304" pitchFamily="18" charset="0"/>
              </a:rPr>
              <a:t>Numele</a:t>
            </a:r>
            <a:r>
              <a:rPr lang="en-GB" sz="3600" b="1" dirty="0">
                <a:solidFill>
                  <a:srgbClr val="FF0000"/>
                </a:solidFill>
                <a:latin typeface="Times New Roman" panose="02020603050405020304" pitchFamily="18" charset="0"/>
                <a:cs typeface="Times New Roman" panose="02020603050405020304" pitchFamily="18" charset="0"/>
              </a:rPr>
              <a:t> </a:t>
            </a:r>
            <a:r>
              <a:rPr lang="en-GB" sz="3600" b="1" dirty="0" err="1">
                <a:solidFill>
                  <a:srgbClr val="FF0000"/>
                </a:solidFill>
                <a:latin typeface="Times New Roman" panose="02020603050405020304" pitchFamily="18" charset="0"/>
                <a:cs typeface="Times New Roman" panose="02020603050405020304" pitchFamily="18" charset="0"/>
              </a:rPr>
              <a:t>Proiectului</a:t>
            </a:r>
            <a:r>
              <a:rPr lang="ro-RO" sz="3600" b="1" dirty="0">
                <a:solidFill>
                  <a:srgbClr val="FF0000"/>
                </a:solidFill>
                <a:latin typeface="Times New Roman" panose="02020603050405020304" pitchFamily="18" charset="0"/>
                <a:cs typeface="Times New Roman" panose="02020603050405020304" pitchFamily="18" charset="0"/>
              </a:rPr>
              <a:t>: </a:t>
            </a:r>
            <a:r>
              <a:rPr lang="ro-RO" sz="3600" b="1" dirty="0" err="1">
                <a:solidFill>
                  <a:srgbClr val="FF0000"/>
                </a:solidFill>
                <a:latin typeface="Times New Roman" panose="02020603050405020304" pitchFamily="18" charset="0"/>
                <a:cs typeface="Times New Roman" panose="02020603050405020304" pitchFamily="18" charset="0"/>
              </a:rPr>
              <a:t>CourtReserve</a:t>
            </a:r>
            <a:br>
              <a:rPr lang="en-GB" sz="3600" b="1" dirty="0">
                <a:solidFill>
                  <a:srgbClr val="FF0000"/>
                </a:solidFill>
                <a:latin typeface="Times New Roman" panose="02020603050405020304" pitchFamily="18" charset="0"/>
                <a:cs typeface="Times New Roman" panose="02020603050405020304" pitchFamily="18" charset="0"/>
              </a:rPr>
            </a:br>
            <a:br>
              <a:rPr lang="ro-RO" sz="3600" dirty="0">
                <a:solidFill>
                  <a:srgbClr val="FFFFFF"/>
                </a:solidFill>
                <a:latin typeface="Times New Roman" panose="02020603050405020304" pitchFamily="18" charset="0"/>
                <a:cs typeface="Times New Roman" panose="02020603050405020304" pitchFamily="18" charset="0"/>
              </a:rPr>
            </a:br>
            <a:r>
              <a:rPr lang="ro-RO" sz="2400" dirty="0">
                <a:solidFill>
                  <a:srgbClr val="FFFF00"/>
                </a:solidFill>
                <a:latin typeface="Times New Roman" panose="02020603050405020304" pitchFamily="18" charset="0"/>
                <a:cs typeface="Times New Roman" panose="02020603050405020304" pitchFamily="18" charset="0"/>
              </a:rPr>
              <a:t>Petrașcu Andrei – Scrum Master</a:t>
            </a:r>
            <a:br>
              <a:rPr lang="ro-RO" sz="2400" dirty="0">
                <a:solidFill>
                  <a:srgbClr val="FFFF00"/>
                </a:solidFill>
                <a:latin typeface="Times New Roman" panose="02020603050405020304" pitchFamily="18" charset="0"/>
                <a:cs typeface="Times New Roman" panose="02020603050405020304" pitchFamily="18" charset="0"/>
              </a:rPr>
            </a:br>
            <a:r>
              <a:rPr lang="ro-RO" sz="2400" dirty="0">
                <a:solidFill>
                  <a:srgbClr val="FFFF00"/>
                </a:solidFill>
                <a:latin typeface="Times New Roman" panose="02020603050405020304" pitchFamily="18" charset="0"/>
                <a:cs typeface="Times New Roman" panose="02020603050405020304" pitchFamily="18" charset="0"/>
              </a:rPr>
              <a:t>Călugăr Daniel-Raul – BackEnd Developer</a:t>
            </a:r>
            <a:br>
              <a:rPr lang="ro-RO" sz="2400" dirty="0">
                <a:solidFill>
                  <a:srgbClr val="FFFF00"/>
                </a:solidFill>
                <a:latin typeface="Times New Roman" panose="02020603050405020304" pitchFamily="18" charset="0"/>
                <a:cs typeface="Times New Roman" panose="02020603050405020304" pitchFamily="18" charset="0"/>
              </a:rPr>
            </a:br>
            <a:r>
              <a:rPr lang="ro-RO" sz="2400" dirty="0">
                <a:solidFill>
                  <a:srgbClr val="FFFF00"/>
                </a:solidFill>
                <a:latin typeface="Times New Roman" panose="02020603050405020304" pitchFamily="18" charset="0"/>
                <a:cs typeface="Times New Roman" panose="02020603050405020304" pitchFamily="18" charset="0"/>
              </a:rPr>
              <a:t>Gonczel Roland – BackEnd Developer</a:t>
            </a:r>
            <a:br>
              <a:rPr lang="ro-RO" sz="2400" dirty="0">
                <a:solidFill>
                  <a:srgbClr val="FFFF00"/>
                </a:solidFill>
                <a:latin typeface="Times New Roman" panose="02020603050405020304" pitchFamily="18" charset="0"/>
                <a:cs typeface="Times New Roman" panose="02020603050405020304" pitchFamily="18" charset="0"/>
              </a:rPr>
            </a:br>
            <a:r>
              <a:rPr lang="ro-RO" sz="2400" dirty="0">
                <a:solidFill>
                  <a:srgbClr val="FFFF00"/>
                </a:solidFill>
                <a:latin typeface="Times New Roman" panose="02020603050405020304" pitchFamily="18" charset="0"/>
                <a:cs typeface="Times New Roman" panose="02020603050405020304" pitchFamily="18" charset="0"/>
              </a:rPr>
              <a:t>Csillag Szabolcs-Andras – FrontEnd Developer</a:t>
            </a:r>
            <a:br>
              <a:rPr lang="ro-RO" sz="2400" dirty="0">
                <a:solidFill>
                  <a:srgbClr val="FFFF00"/>
                </a:solidFill>
                <a:latin typeface="Times New Roman" panose="02020603050405020304" pitchFamily="18" charset="0"/>
                <a:cs typeface="Times New Roman" panose="02020603050405020304" pitchFamily="18" charset="0"/>
              </a:rPr>
            </a:br>
            <a:r>
              <a:rPr lang="ro-RO" sz="2400" dirty="0">
                <a:solidFill>
                  <a:srgbClr val="FFFF00"/>
                </a:solidFill>
                <a:latin typeface="Times New Roman" panose="02020603050405020304" pitchFamily="18" charset="0"/>
                <a:cs typeface="Times New Roman" panose="02020603050405020304" pitchFamily="18" charset="0"/>
              </a:rPr>
              <a:t>Moriczi Sandor – FrontEnd Developer</a:t>
            </a:r>
            <a:br>
              <a:rPr lang="ro-RO" sz="3200" dirty="0">
                <a:solidFill>
                  <a:srgbClr val="FFFFFF"/>
                </a:solidFill>
                <a:latin typeface="Times New Roman" panose="02020603050405020304" pitchFamily="18" charset="0"/>
                <a:cs typeface="Times New Roman" panose="02020603050405020304" pitchFamily="18" charset="0"/>
              </a:rPr>
            </a:br>
            <a:endParaRPr lang="ro-RO" sz="32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8D03D4B-6410-4494-A0ED-7DE1F8F91118}"/>
              </a:ext>
            </a:extLst>
          </p:cNvPr>
          <p:cNvSpPr>
            <a:spLocks noGrp="1"/>
          </p:cNvSpPr>
          <p:nvPr>
            <p:ph type="subTitle" idx="1"/>
          </p:nvPr>
        </p:nvSpPr>
        <p:spPr>
          <a:xfrm>
            <a:off x="2364949" y="4644721"/>
            <a:ext cx="9289866" cy="1655762"/>
          </a:xfrm>
        </p:spPr>
        <p:txBody>
          <a:bodyPr>
            <a:normAutofit/>
          </a:bodyPr>
          <a:lstStyle/>
          <a:p>
            <a:endParaRPr lang="ro-RO" dirty="0">
              <a:solidFill>
                <a:srgbClr val="FFFFFF"/>
              </a:solidFill>
            </a:endParaRPr>
          </a:p>
          <a:p>
            <a:r>
              <a:rPr lang="ro-RO" dirty="0">
                <a:solidFill>
                  <a:srgbClr val="FFFFFF"/>
                </a:solidFill>
              </a:rPr>
              <a:t>	</a:t>
            </a:r>
          </a:p>
          <a:p>
            <a:pPr algn="r"/>
            <a:r>
              <a:rPr lang="ro-RO" dirty="0">
                <a:solidFill>
                  <a:srgbClr val="FFFFFF"/>
                </a:solidFill>
              </a:rPr>
              <a:t>	</a:t>
            </a:r>
            <a:r>
              <a:rPr lang="ro-RO" dirty="0">
                <a:solidFill>
                  <a:srgbClr val="FFFFFF"/>
                </a:solidFill>
                <a:latin typeface="Times New Roman" panose="02020603050405020304" pitchFamily="18" charset="0"/>
                <a:cs typeface="Times New Roman" panose="02020603050405020304" pitchFamily="18" charset="0"/>
              </a:rPr>
              <a:t>Profesor Coordonator: Todea Daniel</a:t>
            </a:r>
            <a:endParaRPr lang="en-US"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867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0FFC0D-475A-4E0E-B89D-EDFE391C702C}"/>
              </a:ext>
            </a:extLst>
          </p:cNvPr>
          <p:cNvSpPr>
            <a:spLocks noGrp="1"/>
          </p:cNvSpPr>
          <p:nvPr>
            <p:ph type="title"/>
          </p:nvPr>
        </p:nvSpPr>
        <p:spPr>
          <a:xfrm>
            <a:off x="838200" y="365125"/>
            <a:ext cx="10515600" cy="1325563"/>
          </a:xfrm>
        </p:spPr>
        <p:txBody>
          <a:bodyPr>
            <a:normAutofit/>
          </a:bodyPr>
          <a:lstStyle/>
          <a:p>
            <a:r>
              <a:rPr lang="en-US" sz="4000" dirty="0" err="1">
                <a:latin typeface="Times New Roman" panose="02020603050405020304" pitchFamily="18" charset="0"/>
                <a:cs typeface="Times New Roman" panose="02020603050405020304" pitchFamily="18" charset="0"/>
              </a:rPr>
              <a:t>Probleme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intampinate</a:t>
            </a:r>
            <a:endParaRPr lang="ro-RO"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C5B3DB3-1995-470F-B9E0-DFF190DB22D2}"/>
              </a:ext>
            </a:extLst>
          </p:cNvPr>
          <p:cNvSpPr>
            <a:spLocks noGrp="1"/>
          </p:cNvSpPr>
          <p:nvPr>
            <p:ph idx="1"/>
          </p:nvPr>
        </p:nvSpPr>
        <p:spPr>
          <a:xfrm>
            <a:off x="838200" y="2040229"/>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La </a:t>
            </a:r>
            <a:r>
              <a:rPr lang="en-US" sz="2400" dirty="0" err="1">
                <a:latin typeface="Times New Roman" panose="02020603050405020304" pitchFamily="18" charset="0"/>
                <a:cs typeface="Times New Roman" panose="02020603050405020304" pitchFamily="18" charset="0"/>
              </a:rPr>
              <a:t>instantierea</a:t>
            </a:r>
            <a:r>
              <a:rPr lang="en-US" sz="2400" dirty="0">
                <a:latin typeface="Times New Roman" panose="02020603050405020304" pitchFamily="18" charset="0"/>
                <a:cs typeface="Times New Roman" panose="02020603050405020304" pitchFamily="18" charset="0"/>
              </a:rPr>
              <a:t> cu @Autowired </a:t>
            </a:r>
            <a:r>
              <a:rPr lang="en-US" sz="2400" dirty="0" err="1">
                <a:latin typeface="Times New Roman" panose="02020603050405020304" pitchFamily="18" charset="0"/>
                <a:cs typeface="Times New Roman" panose="02020603050405020304" pitchFamily="18" charset="0"/>
              </a:rPr>
              <a:t>pentru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PasswordEncoder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primeam</a:t>
            </a:r>
            <a:r>
              <a:rPr lang="en-US" sz="2400" dirty="0">
                <a:latin typeface="Times New Roman" panose="02020603050405020304" pitchFamily="18" charset="0"/>
                <a:cs typeface="Times New Roman" panose="02020603050405020304" pitchFamily="18" charset="0"/>
              </a:rPr>
              <a:t> circular </a:t>
            </a:r>
            <a:r>
              <a:rPr lang="en-US" sz="2400" dirty="0" err="1">
                <a:latin typeface="Times New Roman" panose="02020603050405020304" pitchFamily="18" charset="0"/>
                <a:cs typeface="Times New Roman" panose="02020603050405020304" pitchFamily="18" charset="0"/>
              </a:rPr>
              <a:t>refernce</a:t>
            </a:r>
            <a:r>
              <a:rPr lang="en-US" sz="2400" dirty="0">
                <a:latin typeface="Times New Roman" panose="02020603050405020304" pitchFamily="18" charset="0"/>
                <a:cs typeface="Times New Roman" panose="02020603050405020304" pitchFamily="18" charset="0"/>
              </a:rPr>
              <a:t>, l-am </a:t>
            </a:r>
            <a:r>
              <a:rPr lang="en-US" sz="2400" dirty="0" err="1">
                <a:latin typeface="Times New Roman" panose="02020603050405020304" pitchFamily="18" charset="0"/>
                <a:cs typeface="Times New Roman" panose="02020603050405020304" pitchFamily="18" charset="0"/>
              </a:rPr>
              <a:t>rezolvat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adaugand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comanda</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application.properties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permita</a:t>
            </a:r>
            <a:r>
              <a:rPr lang="en-US" sz="2400" dirty="0">
                <a:latin typeface="Times New Roman" panose="02020603050405020304" pitchFamily="18" charset="0"/>
                <a:cs typeface="Times New Roman" panose="02020603050405020304" pitchFamily="18" charset="0"/>
              </a:rPr>
              <a:t> circular reference</a:t>
            </a:r>
          </a:p>
          <a:p>
            <a:r>
              <a:rPr lang="en-US" sz="2400" dirty="0">
                <a:latin typeface="Times New Roman" panose="02020603050405020304" pitchFamily="18" charset="0"/>
                <a:cs typeface="Times New Roman" panose="02020603050405020304" pitchFamily="18" charset="0"/>
              </a:rPr>
              <a:t>Am </a:t>
            </a:r>
            <a:r>
              <a:rPr lang="en-US" sz="2400" dirty="0" err="1">
                <a:latin typeface="Times New Roman" panose="02020603050405020304" pitchFamily="18" charset="0"/>
                <a:cs typeface="Times New Roman" panose="02020603050405020304" pitchFamily="18" charset="0"/>
              </a:rPr>
              <a:t>avut</a:t>
            </a:r>
            <a:r>
              <a:rPr lang="en-US" sz="2400" dirty="0">
                <a:latin typeface="Times New Roman" panose="02020603050405020304" pitchFamily="18" charset="0"/>
                <a:cs typeface="Times New Roman" panose="02020603050405020304" pitchFamily="18" charset="0"/>
              </a:rPr>
              <a:t> o mica </a:t>
            </a:r>
            <a:r>
              <a:rPr lang="en-US" sz="2400" dirty="0" err="1">
                <a:latin typeface="Times New Roman" panose="02020603050405020304" pitchFamily="18" charset="0"/>
                <a:cs typeface="Times New Roman" panose="02020603050405020304" pitchFamily="18" charset="0"/>
              </a:rPr>
              <a:t>problema</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inceput</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verificarea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daca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rezervarile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curente</a:t>
            </a:r>
            <a:r>
              <a:rPr lang="en-US" sz="2400" dirty="0">
                <a:latin typeface="Times New Roman" panose="02020603050405020304" pitchFamily="18" charset="0"/>
                <a:cs typeface="Times New Roman" panose="02020603050405020304" pitchFamily="18" charset="0"/>
              </a:rPr>
              <a:t> se </a:t>
            </a:r>
            <a:r>
              <a:rPr lang="en-US" sz="2400" dirty="0" err="1">
                <a:latin typeface="Times New Roman" panose="02020603050405020304" pitchFamily="18" charset="0"/>
                <a:cs typeface="Times New Roman" panose="02020603050405020304" pitchFamily="18" charset="0"/>
              </a:rPr>
              <a:t>suprapun</a:t>
            </a:r>
            <a:r>
              <a:rPr lang="en-US" sz="2400" dirty="0">
                <a:latin typeface="Times New Roman" panose="02020603050405020304" pitchFamily="18" charset="0"/>
                <a:cs typeface="Times New Roman" panose="02020603050405020304" pitchFamily="18" charset="0"/>
              </a:rPr>
              <a:t> cu o </a:t>
            </a:r>
            <a:r>
              <a:rPr lang="en-US" sz="2400" dirty="0" err="1">
                <a:latin typeface="Times New Roman" panose="02020603050405020304" pitchFamily="18" charset="0"/>
                <a:cs typeface="Times New Roman" panose="02020603050405020304" pitchFamily="18" charset="0"/>
              </a:rPr>
              <a:t>ora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aleasa</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utilizator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pentru</a:t>
            </a:r>
            <a:r>
              <a:rPr lang="en-US" sz="2400" dirty="0">
                <a:latin typeface="Times New Roman" panose="02020603050405020304" pitchFamily="18" charset="0"/>
                <a:cs typeface="Times New Roman" panose="02020603050405020304" pitchFamily="18" charset="0"/>
              </a:rPr>
              <a:t> o </a:t>
            </a:r>
            <a:r>
              <a:rPr lang="en-US" sz="2400" dirty="0" err="1">
                <a:latin typeface="Times New Roman" panose="02020603050405020304" pitchFamily="18" charset="0"/>
                <a:cs typeface="Times New Roman" panose="02020603050405020304" pitchFamily="18" charset="0"/>
              </a:rPr>
              <a:t>noua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rezervare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afisez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terenurile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disponibile</a:t>
            </a:r>
            <a:r>
              <a:rPr lang="en-US" sz="2400" dirty="0">
                <a:latin typeface="Times New Roman" panose="02020603050405020304" pitchFamily="18" charset="0"/>
                <a:cs typeface="Times New Roman" panose="02020603050405020304" pitchFamily="18" charset="0"/>
              </a:rPr>
              <a:t>. Daca data de </a:t>
            </a:r>
            <a:r>
              <a:rPr lang="en-US" sz="2400" dirty="0" err="1">
                <a:latin typeface="Times New Roman" panose="02020603050405020304" pitchFamily="18" charset="0"/>
                <a:cs typeface="Times New Roman" panose="02020603050405020304" pitchFamily="18" charset="0"/>
              </a:rPr>
              <a:t>inceput</a:t>
            </a:r>
            <a:r>
              <a:rPr lang="en-US" sz="2400" dirty="0">
                <a:latin typeface="Times New Roman" panose="02020603050405020304" pitchFamily="18" charset="0"/>
                <a:cs typeface="Times New Roman" panose="02020603050405020304" pitchFamily="18" charset="0"/>
              </a:rPr>
              <a:t> era </a:t>
            </a:r>
            <a:r>
              <a:rPr lang="en-US" sz="2400" dirty="0" err="1">
                <a:latin typeface="Times New Roman" panose="02020603050405020304" pitchFamily="18" charset="0"/>
                <a:cs typeface="Times New Roman" panose="02020603050405020304" pitchFamily="18" charset="0"/>
              </a:rPr>
              <a:t>acelasi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atunci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verificarea</a:t>
            </a:r>
            <a:r>
              <a:rPr lang="en-US" sz="2400" dirty="0">
                <a:latin typeface="Times New Roman" panose="02020603050405020304" pitchFamily="18" charset="0"/>
                <a:cs typeface="Times New Roman" panose="02020603050405020304" pitchFamily="18" charset="0"/>
              </a:rPr>
              <a:t> cu </a:t>
            </a:r>
            <a:r>
              <a:rPr lang="en-US" sz="2400" dirty="0" err="1">
                <a:latin typeface="Times New Roman" panose="02020603050405020304" pitchFamily="18" charset="0"/>
                <a:cs typeface="Times New Roman" panose="02020603050405020304" pitchFamily="18" charset="0"/>
              </a:rPr>
              <a:t>Date.after</a:t>
            </a:r>
            <a:r>
              <a:rPr lang="en-US" sz="2400" dirty="0">
                <a:latin typeface="Times New Roman" panose="02020603050405020304" pitchFamily="18" charset="0"/>
                <a:cs typeface="Times New Roman" panose="02020603050405020304" pitchFamily="18" charset="0"/>
              </a:rPr>
              <a:t>()/before() nu </a:t>
            </a:r>
            <a:r>
              <a:rPr lang="en-US" sz="2400" dirty="0" err="1">
                <a:latin typeface="Times New Roman" panose="02020603050405020304" pitchFamily="18" charset="0"/>
                <a:cs typeface="Times New Roman" panose="02020603050405020304" pitchFamily="18" charset="0"/>
              </a:rPr>
              <a:t>putea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verifica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suprapunerea</a:t>
            </a:r>
            <a:r>
              <a:rPr lang="en-US" sz="2400" dirty="0">
                <a:latin typeface="Times New Roman" panose="02020603050405020304" pitchFamily="18" charset="0"/>
                <a:cs typeface="Times New Roman" panose="02020603050405020304" pitchFamily="18" charset="0"/>
              </a:rPr>
              <a:t>. Ca </a:t>
            </a:r>
            <a:r>
              <a:rPr lang="en-US" sz="2400" dirty="0" err="1">
                <a:latin typeface="Times New Roman" panose="02020603050405020304" pitchFamily="18" charset="0"/>
                <a:cs typeface="Times New Roman" panose="02020603050405020304" pitchFamily="18" charset="0"/>
              </a:rPr>
              <a:t>rezolvare</a:t>
            </a:r>
            <a:r>
              <a:rPr lang="en-US" sz="2400" dirty="0">
                <a:latin typeface="Times New Roman" panose="02020603050405020304" pitchFamily="18" charset="0"/>
                <a:cs typeface="Times New Roman" panose="02020603050405020304" pitchFamily="18" charset="0"/>
              </a:rPr>
              <a:t> am </a:t>
            </a:r>
            <a:r>
              <a:rPr lang="en-US" sz="2400" dirty="0" err="1">
                <a:latin typeface="Times New Roman" panose="02020603050405020304" pitchFamily="18" charset="0"/>
                <a:cs typeface="Times New Roman" panose="02020603050405020304" pitchFamily="18" charset="0"/>
              </a:rPr>
              <a:t>schimbat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adaptat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algoritmul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include </a:t>
            </a:r>
            <a:r>
              <a:rPr lang="en-US" sz="2400" dirty="0" err="1">
                <a:latin typeface="Times New Roman" panose="02020603050405020304" pitchFamily="18" charset="0"/>
                <a:cs typeface="Times New Roman" panose="02020603050405020304" pitchFamily="18" charset="0"/>
              </a:rPr>
              <a:t>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acest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caz</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Imbunatatiri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Cand </a:t>
            </a:r>
            <a:r>
              <a:rPr lang="en-US" sz="2400" dirty="0" err="1">
                <a:latin typeface="Times New Roman" panose="02020603050405020304" pitchFamily="18" charset="0"/>
                <a:cs typeface="Times New Roman" panose="02020603050405020304" pitchFamily="18" charset="0"/>
              </a:rPr>
              <a:t>verific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daca</a:t>
            </a:r>
            <a:r>
              <a:rPr lang="en-US" sz="2400" dirty="0">
                <a:latin typeface="Times New Roman" panose="02020603050405020304" pitchFamily="18" charset="0"/>
                <a:cs typeface="Times New Roman" panose="02020603050405020304" pitchFamily="18" charset="0"/>
              </a:rPr>
              <a:t> un Court </a:t>
            </a:r>
            <a:r>
              <a:rPr lang="en-US" sz="2400" dirty="0" err="1">
                <a:latin typeface="Times New Roman" panose="02020603050405020304" pitchFamily="18" charset="0"/>
                <a:cs typeface="Times New Roman" panose="02020603050405020304" pitchFamily="18" charset="0"/>
              </a:rPr>
              <a:t>este</a:t>
            </a:r>
            <a:r>
              <a:rPr lang="en-US" sz="2400" dirty="0">
                <a:latin typeface="Times New Roman" panose="02020603050405020304" pitchFamily="18" charset="0"/>
                <a:cs typeface="Times New Roman" panose="02020603050405020304" pitchFamily="18" charset="0"/>
              </a:rPr>
              <a:t> liber la </a:t>
            </a:r>
            <a:r>
              <a:rPr lang="en-US" sz="2400" dirty="0" err="1">
                <a:latin typeface="Times New Roman" panose="02020603050405020304" pitchFamily="18" charset="0"/>
                <a:cs typeface="Times New Roman" panose="02020603050405020304" pitchFamily="18" charset="0"/>
              </a:rPr>
              <a:t>vreo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anumita</a:t>
            </a:r>
            <a:r>
              <a:rPr lang="en-US" sz="2400" dirty="0">
                <a:latin typeface="Times New Roman" panose="02020603050405020304" pitchFamily="18" charset="0"/>
                <a:cs typeface="Times New Roman" panose="02020603050405020304" pitchFamily="18" charset="0"/>
              </a:rPr>
              <a:t> data, </a:t>
            </a:r>
            <a:r>
              <a:rPr lang="en-US" sz="2400" dirty="0" err="1">
                <a:latin typeface="Times New Roman" panose="02020603050405020304" pitchFamily="18" charset="0"/>
                <a:cs typeface="Times New Roman" panose="02020603050405020304" pitchFamily="18" charset="0"/>
              </a:rPr>
              <a:t>verific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rezervarile</a:t>
            </a:r>
            <a:r>
              <a:rPr lang="en-US" sz="2400" dirty="0">
                <a:latin typeface="Times New Roman" panose="02020603050405020304" pitchFamily="18" charset="0"/>
                <a:cs typeface="Times New Roman" panose="02020603050405020304" pitchFamily="18" charset="0"/>
              </a:rPr>
              <a:t>, am </a:t>
            </a:r>
            <a:r>
              <a:rPr lang="en-US" sz="2400" dirty="0" err="1">
                <a:latin typeface="Times New Roman" panose="02020603050405020304" pitchFamily="18" charset="0"/>
                <a:cs typeface="Times New Roman" panose="02020603050405020304" pitchFamily="18" charset="0"/>
              </a:rPr>
              <a:t>putea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imbunatati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acest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lucru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cautand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rezervarile</a:t>
            </a:r>
            <a:r>
              <a:rPr lang="en-US" sz="2400" dirty="0">
                <a:latin typeface="Times New Roman" panose="02020603050405020304" pitchFamily="18" charset="0"/>
                <a:cs typeface="Times New Roman" panose="02020603050405020304" pitchFamily="18" charset="0"/>
              </a:rPr>
              <a:t> din </a:t>
            </a:r>
            <a:r>
              <a:rPr lang="en-US" sz="2400" dirty="0" err="1">
                <a:latin typeface="Times New Roman" panose="02020603050405020304" pitchFamily="18" charset="0"/>
                <a:cs typeface="Times New Roman" panose="02020603050405020304" pitchFamily="18" charset="0"/>
              </a:rPr>
              <a:t>luna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ziua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dorita</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utilizator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inchirieze</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6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9CA91-8A5B-4B20-9C54-0B308ECDA3DD}"/>
              </a:ext>
            </a:extLst>
          </p:cNvPr>
          <p:cNvSpPr>
            <a:spLocks noGrp="1"/>
          </p:cNvSpPr>
          <p:nvPr>
            <p:ph idx="1"/>
          </p:nvPr>
        </p:nvSpPr>
        <p:spPr>
          <a:xfrm>
            <a:off x="766445" y="583420"/>
            <a:ext cx="10659110" cy="5532707"/>
          </a:xfrm>
        </p:spPr>
        <p:txBody>
          <a:bodyPr>
            <a:normAutofit/>
          </a:bodyPr>
          <a:lstStyle/>
          <a:p>
            <a:r>
              <a:rPr lang="en-GB" sz="2400" dirty="0" err="1">
                <a:latin typeface="Times New Roman" panose="02020603050405020304" pitchFamily="18" charset="0"/>
                <a:cs typeface="Times New Roman" panose="02020603050405020304" pitchFamily="18" charset="0"/>
              </a:rPr>
              <a:t>Punctele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pozitive</a:t>
            </a:r>
            <a:endParaRPr lang="en-GB" sz="2400" dirty="0">
              <a:latin typeface="Times New Roman" panose="02020603050405020304" pitchFamily="18" charset="0"/>
              <a:cs typeface="Times New Roman" panose="02020603050405020304" pitchFamily="18" charset="0"/>
            </a:endParaRPr>
          </a:p>
          <a:p>
            <a:pPr marL="0" indent="0">
              <a:buNone/>
            </a:pPr>
            <a:r>
              <a:rPr lang="en-GB" sz="1800" dirty="0" err="1">
                <a:latin typeface="Times New Roman" panose="02020603050405020304" pitchFamily="18" charset="0"/>
                <a:cs typeface="Times New Roman" panose="02020603050405020304" pitchFamily="18" charset="0"/>
              </a:rPr>
              <a:t>Munca</a:t>
            </a:r>
            <a:r>
              <a:rPr lang="en-GB" sz="1800" dirty="0">
                <a:latin typeface="Times New Roman" panose="02020603050405020304" pitchFamily="18" charset="0"/>
                <a:cs typeface="Times New Roman" panose="02020603050405020304" pitchFamily="18" charset="0"/>
              </a:rPr>
              <a:t> in </a:t>
            </a:r>
            <a:r>
              <a:rPr lang="en-GB" sz="1800" dirty="0" err="1">
                <a:latin typeface="Times New Roman" panose="02020603050405020304" pitchFamily="18" charset="0"/>
                <a:cs typeface="Times New Roman" panose="02020603050405020304" pitchFamily="18" charset="0"/>
              </a:rPr>
              <a:t>echipa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bazata</a:t>
            </a:r>
            <a:r>
              <a:rPr lang="en-GB" sz="1800" dirty="0">
                <a:latin typeface="Times New Roman" panose="02020603050405020304" pitchFamily="18" charset="0"/>
                <a:cs typeface="Times New Roman" panose="02020603050405020304" pitchFamily="18" charset="0"/>
              </a:rPr>
              <a:t> pe </a:t>
            </a:r>
            <a:r>
              <a:rPr lang="en-GB" sz="1800" dirty="0" err="1">
                <a:latin typeface="Times New Roman" panose="02020603050405020304" pitchFamily="18" charset="0"/>
                <a:cs typeface="Times New Roman" panose="02020603050405020304" pitchFamily="18" charset="0"/>
              </a:rPr>
              <a:t>metodologia</a:t>
            </a:r>
            <a:r>
              <a:rPr lang="en-GB" sz="1800" dirty="0">
                <a:latin typeface="Times New Roman" panose="02020603050405020304" pitchFamily="18" charset="0"/>
                <a:cs typeface="Times New Roman" panose="02020603050405020304" pitchFamily="18" charset="0"/>
              </a:rPr>
              <a:t> AGILE care </a:t>
            </a:r>
            <a:r>
              <a:rPr lang="en-GB" sz="1800" dirty="0" err="1">
                <a:latin typeface="Times New Roman" panose="02020603050405020304" pitchFamily="18" charset="0"/>
                <a:cs typeface="Times New Roman" panose="02020603050405020304" pitchFamily="18" charset="0"/>
              </a:rPr>
              <a:t>ofera</a:t>
            </a:r>
            <a:r>
              <a:rPr lang="en-GB" sz="1800" dirty="0">
                <a:latin typeface="Times New Roman" panose="02020603050405020304" pitchFamily="18" charset="0"/>
                <a:cs typeface="Times New Roman" panose="02020603050405020304" pitchFamily="18" charset="0"/>
              </a:rPr>
              <a:t> o </a:t>
            </a:r>
            <a:r>
              <a:rPr lang="en-GB" sz="1800" dirty="0" err="1">
                <a:latin typeface="Times New Roman" panose="02020603050405020304" pitchFamily="18" charset="0"/>
                <a:cs typeface="Times New Roman" panose="02020603050405020304" pitchFamily="18" charset="0"/>
              </a:rPr>
              <a:t>abordare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corecta</a:t>
            </a:r>
            <a:r>
              <a:rPr lang="en-GB" sz="1800" dirty="0">
                <a:latin typeface="Times New Roman" panose="02020603050405020304" pitchFamily="18" charset="0"/>
                <a:cs typeface="Times New Roman" panose="02020603050405020304" pitchFamily="18" charset="0"/>
              </a:rPr>
              <a:t>, optima </a:t>
            </a:r>
            <a:r>
              <a:rPr lang="en-GB" sz="1800" dirty="0" err="1">
                <a:latin typeface="Times New Roman" panose="02020603050405020304" pitchFamily="18" charset="0"/>
                <a:cs typeface="Times New Roman" panose="02020603050405020304" pitchFamily="18" charset="0"/>
              </a:rPr>
              <a:t>si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foarte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flexibila</a:t>
            </a:r>
            <a:r>
              <a:rPr lang="en-GB" sz="1800" dirty="0">
                <a:latin typeface="Times New Roman" panose="02020603050405020304" pitchFamily="18" charset="0"/>
                <a:cs typeface="Times New Roman" panose="02020603050405020304" pitchFamily="18" charset="0"/>
              </a:rPr>
              <a:t> in </a:t>
            </a:r>
            <a:r>
              <a:rPr lang="en-GB" sz="1800" dirty="0" err="1">
                <a:latin typeface="Times New Roman" panose="02020603050405020304" pitchFamily="18" charset="0"/>
                <a:cs typeface="Times New Roman" panose="02020603050405020304" pitchFamily="18" charset="0"/>
              </a:rPr>
              <a:t>dezvoltarea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aplicatiei</a:t>
            </a:r>
            <a:r>
              <a:rPr lang="en-GB" sz="1800" dirty="0">
                <a:latin typeface="Times New Roman" panose="02020603050405020304" pitchFamily="18" charset="0"/>
                <a:cs typeface="Times New Roman" panose="02020603050405020304" pitchFamily="18" charset="0"/>
              </a:rPr>
              <a:t>.</a:t>
            </a:r>
          </a:p>
          <a:p>
            <a:pPr marL="0" indent="0">
              <a:buNone/>
            </a:pPr>
            <a:r>
              <a:rPr lang="en-GB" sz="1800" dirty="0" err="1">
                <a:latin typeface="Times New Roman" panose="02020603050405020304" pitchFamily="18" charset="0"/>
                <a:cs typeface="Times New Roman" panose="02020603050405020304" pitchFamily="18" charset="0"/>
              </a:rPr>
              <a:t>Stiluri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diferite</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abordare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rezolvare</a:t>
            </a:r>
            <a:r>
              <a:rPr lang="en-GB" sz="1800" dirty="0">
                <a:latin typeface="Times New Roman" panose="02020603050405020304" pitchFamily="18" charset="0"/>
                <a:cs typeface="Times New Roman" panose="02020603050405020304" pitchFamily="18" charset="0"/>
              </a:rPr>
              <a:t> a </a:t>
            </a:r>
            <a:r>
              <a:rPr lang="en-GB" sz="1800" dirty="0" err="1">
                <a:latin typeface="Times New Roman" panose="02020603050405020304" pitchFamily="18" charset="0"/>
                <a:cs typeface="Times New Roman" panose="02020603050405020304" pitchFamily="18" charset="0"/>
              </a:rPr>
              <a:t>problemelor</a:t>
            </a:r>
            <a:endParaRPr lang="en-GB" sz="1800" dirty="0">
              <a:latin typeface="Times New Roman" panose="02020603050405020304" pitchFamily="18" charset="0"/>
              <a:cs typeface="Times New Roman" panose="02020603050405020304" pitchFamily="18" charset="0"/>
            </a:endParaRPr>
          </a:p>
          <a:p>
            <a:pPr marL="0" indent="0">
              <a:buNone/>
            </a:pPr>
            <a:r>
              <a:rPr lang="en-GB" sz="1800" dirty="0" err="1">
                <a:latin typeface="Times New Roman" panose="02020603050405020304" pitchFamily="18" charset="0"/>
                <a:cs typeface="Times New Roman" panose="02020603050405020304" pitchFamily="18" charset="0"/>
              </a:rPr>
              <a:t>Comunicarea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dezvoltarea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abilitatilor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didactice</a:t>
            </a:r>
            <a:endParaRPr lang="en-GB" sz="18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Punctele</a:t>
            </a:r>
            <a:r>
              <a:rPr lang="en-GB" sz="2400" dirty="0">
                <a:latin typeface="Times New Roman" panose="02020603050405020304" pitchFamily="18" charset="0"/>
                <a:cs typeface="Times New Roman" panose="02020603050405020304" pitchFamily="18" charset="0"/>
              </a:rPr>
              <a:t> negative</a:t>
            </a:r>
          </a:p>
          <a:p>
            <a:pPr marL="0" indent="0">
              <a:buNone/>
            </a:pPr>
            <a:r>
              <a:rPr lang="en-GB" sz="1800" dirty="0" err="1">
                <a:latin typeface="Times New Roman" panose="02020603050405020304" pitchFamily="18" charset="0"/>
                <a:cs typeface="Times New Roman" panose="02020603050405020304" pitchFamily="18" charset="0"/>
              </a:rPr>
              <a:t>Faptul</a:t>
            </a:r>
            <a:r>
              <a:rPr lang="en-GB" sz="1800" dirty="0">
                <a:latin typeface="Times New Roman" panose="02020603050405020304" pitchFamily="18" charset="0"/>
                <a:cs typeface="Times New Roman" panose="02020603050405020304" pitchFamily="18" charset="0"/>
              </a:rPr>
              <a:t> ca la un moment </a:t>
            </a:r>
            <a:r>
              <a:rPr lang="en-GB" sz="1800" dirty="0" err="1">
                <a:latin typeface="Times New Roman" panose="02020603050405020304" pitchFamily="18" charset="0"/>
                <a:cs typeface="Times New Roman" panose="02020603050405020304" pitchFamily="18" charset="0"/>
              </a:rPr>
              <a:t>dat</a:t>
            </a:r>
            <a:r>
              <a:rPr lang="en-GB" sz="1800" dirty="0">
                <a:latin typeface="Times New Roman" panose="02020603050405020304" pitchFamily="18" charset="0"/>
                <a:cs typeface="Times New Roman" panose="02020603050405020304" pitchFamily="18" charset="0"/>
              </a:rPr>
              <a:t> se </a:t>
            </a:r>
            <a:r>
              <a:rPr lang="en-GB" sz="1800" dirty="0" err="1">
                <a:latin typeface="Times New Roman" panose="02020603050405020304" pitchFamily="18" charset="0"/>
                <a:cs typeface="Times New Roman" panose="02020603050405020304" pitchFamily="18" charset="0"/>
              </a:rPr>
              <a:t>depinde</a:t>
            </a:r>
            <a:r>
              <a:rPr lang="en-GB" sz="1800" dirty="0">
                <a:latin typeface="Times New Roman" panose="02020603050405020304" pitchFamily="18" charset="0"/>
                <a:cs typeface="Times New Roman" panose="02020603050405020304" pitchFamily="18" charset="0"/>
              </a:rPr>
              <a:t> de </a:t>
            </a:r>
            <a:r>
              <a:rPr lang="en-GB" sz="1800" dirty="0" err="1">
                <a:latin typeface="Times New Roman" panose="02020603050405020304" pitchFamily="18" charset="0"/>
                <a:cs typeface="Times New Roman" panose="02020603050405020304" pitchFamily="18" charset="0"/>
              </a:rPr>
              <a:t>ceilalti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membrii</a:t>
            </a:r>
            <a:r>
              <a:rPr lang="en-GB" sz="1800" dirty="0">
                <a:latin typeface="Times New Roman" panose="02020603050405020304" pitchFamily="18" charset="0"/>
                <a:cs typeface="Times New Roman" panose="02020603050405020304" pitchFamily="18" charset="0"/>
              </a:rPr>
              <a:t> ai </a:t>
            </a:r>
            <a:r>
              <a:rPr lang="en-GB" sz="1800" dirty="0" err="1">
                <a:latin typeface="Times New Roman" panose="02020603050405020304" pitchFamily="18" charset="0"/>
                <a:cs typeface="Times New Roman" panose="02020603050405020304" pitchFamily="18" charset="0"/>
              </a:rPr>
              <a:t>echipei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sincronizarea</a:t>
            </a:r>
            <a:r>
              <a:rPr lang="en-GB" sz="1800" dirty="0">
                <a:latin typeface="Times New Roman" panose="02020603050405020304" pitchFamily="18" charset="0"/>
                <a:cs typeface="Times New Roman" panose="02020603050405020304" pitchFamily="18" charset="0"/>
              </a:rPr>
              <a:t>)</a:t>
            </a:r>
          </a:p>
          <a:p>
            <a:pPr marL="0" indent="0">
              <a:buNone/>
            </a:pPr>
            <a:r>
              <a:rPr lang="en-GB" sz="1800" dirty="0" err="1">
                <a:latin typeface="Times New Roman" panose="02020603050405020304" pitchFamily="18" charset="0"/>
                <a:cs typeface="Times New Roman" panose="02020603050405020304" pitchFamily="18" charset="0"/>
              </a:rPr>
              <a:t>Rezolvarea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eventualelor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conflicte</a:t>
            </a:r>
            <a:r>
              <a:rPr lang="en-GB" sz="1800" dirty="0">
                <a:latin typeface="Times New Roman" panose="02020603050405020304" pitchFamily="18" charset="0"/>
                <a:cs typeface="Times New Roman" panose="02020603050405020304" pitchFamily="18" charset="0"/>
              </a:rPr>
              <a:t> care pot </a:t>
            </a:r>
            <a:r>
              <a:rPr lang="en-GB" sz="1800" dirty="0" err="1">
                <a:latin typeface="Times New Roman" panose="02020603050405020304" pitchFamily="18" charset="0"/>
                <a:cs typeface="Times New Roman" panose="02020603050405020304" pitchFamily="18" charset="0"/>
              </a:rPr>
              <a:t>sa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apara</a:t>
            </a:r>
            <a:r>
              <a:rPr lang="en-GB" sz="1800" dirty="0">
                <a:latin typeface="Times New Roman" panose="02020603050405020304" pitchFamily="18" charset="0"/>
                <a:cs typeface="Times New Roman" panose="02020603050405020304" pitchFamily="18" charset="0"/>
              </a:rPr>
              <a:t> la merge-</a:t>
            </a:r>
            <a:r>
              <a:rPr lang="en-GB" sz="1800" dirty="0" err="1">
                <a:latin typeface="Times New Roman" panose="02020603050405020304" pitchFamily="18" charset="0"/>
                <a:cs typeface="Times New Roman" panose="02020603050405020304" pitchFamily="18" charset="0"/>
              </a:rPr>
              <a:t>ul</a:t>
            </a:r>
            <a:r>
              <a:rPr lang="en-GB" sz="1800" dirty="0">
                <a:latin typeface="Times New Roman" panose="02020603050405020304" pitchFamily="18" charset="0"/>
                <a:cs typeface="Times New Roman" panose="02020603050405020304" pitchFamily="18" charset="0"/>
              </a:rPr>
              <a:t> branch-</a:t>
            </a:r>
            <a:r>
              <a:rPr lang="en-GB" sz="1800" dirty="0" err="1">
                <a:latin typeface="Times New Roman" panose="02020603050405020304" pitchFamily="18" charset="0"/>
                <a:cs typeface="Times New Roman" panose="02020603050405020304" pitchFamily="18" charset="0"/>
              </a:rPr>
              <a:t>urilor</a:t>
            </a:r>
            <a:endParaRPr lang="en-GB" sz="18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Aspecte</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imbunatatit</a:t>
            </a:r>
            <a:r>
              <a:rPr lang="en-GB" sz="2400" dirty="0">
                <a:latin typeface="Times New Roman" panose="02020603050405020304" pitchFamily="18" charset="0"/>
                <a:cs typeface="Times New Roman" panose="02020603050405020304" pitchFamily="18" charset="0"/>
              </a:rPr>
              <a:t> in Sprint2</a:t>
            </a:r>
          </a:p>
          <a:p>
            <a:pPr marL="0" indent="0">
              <a:buNone/>
            </a:pPr>
            <a:r>
              <a:rPr lang="en-GB" sz="1800" dirty="0" err="1">
                <a:latin typeface="Times New Roman" panose="02020603050405020304" pitchFamily="18" charset="0"/>
                <a:cs typeface="Times New Roman" panose="02020603050405020304" pitchFamily="18" charset="0"/>
              </a:rPr>
              <a:t>Reevaluarea</a:t>
            </a:r>
            <a:r>
              <a:rPr lang="en-GB" sz="1800" dirty="0">
                <a:latin typeface="Times New Roman" panose="02020603050405020304" pitchFamily="18" charset="0"/>
                <a:cs typeface="Times New Roman" panose="02020603050405020304" pitchFamily="18" charset="0"/>
              </a:rPr>
              <a:t> story-point-</a:t>
            </a:r>
            <a:r>
              <a:rPr lang="en-GB" sz="1800" dirty="0" err="1">
                <a:latin typeface="Times New Roman" panose="02020603050405020304" pitchFamily="18" charset="0"/>
                <a:cs typeface="Times New Roman" panose="02020603050405020304" pitchFamily="18" charset="0"/>
              </a:rPr>
              <a:t>urilor</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pentru</a:t>
            </a:r>
            <a:r>
              <a:rPr lang="en-GB" sz="1800" dirty="0">
                <a:latin typeface="Times New Roman" panose="02020603050405020304" pitchFamily="18" charset="0"/>
                <a:cs typeface="Times New Roman" panose="02020603050405020304" pitchFamily="18" charset="0"/>
              </a:rPr>
              <a:t> user-story-urile </a:t>
            </a:r>
            <a:r>
              <a:rPr lang="en-GB" sz="1800" dirty="0" err="1">
                <a:latin typeface="Times New Roman" panose="02020603050405020304" pitchFamily="18" charset="0"/>
                <a:cs typeface="Times New Roman" panose="02020603050405020304" pitchFamily="18" charset="0"/>
              </a:rPr>
              <a:t>ramase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pentru</a:t>
            </a:r>
            <a:r>
              <a:rPr lang="en-GB" sz="1800" dirty="0">
                <a:latin typeface="Times New Roman" panose="02020603050405020304" pitchFamily="18" charset="0"/>
                <a:cs typeface="Times New Roman" panose="02020603050405020304" pitchFamily="18" charset="0"/>
              </a:rPr>
              <a:t> sprint2</a:t>
            </a:r>
          </a:p>
          <a:p>
            <a:pPr marL="0" indent="0">
              <a:buNone/>
            </a:pPr>
            <a:r>
              <a:rPr lang="en-GB" sz="1800" dirty="0">
                <a:latin typeface="Times New Roman" panose="02020603050405020304" pitchFamily="18" charset="0"/>
                <a:cs typeface="Times New Roman" panose="02020603050405020304" pitchFamily="18" charset="0"/>
              </a:rPr>
              <a:t>O </a:t>
            </a:r>
            <a:r>
              <a:rPr lang="en-GB" sz="1800" dirty="0" err="1">
                <a:latin typeface="Times New Roman" panose="02020603050405020304" pitchFamily="18" charset="0"/>
                <a:cs typeface="Times New Roman" panose="02020603050405020304" pitchFamily="18" charset="0"/>
              </a:rPr>
              <a:t>mai</a:t>
            </a:r>
            <a:r>
              <a:rPr lang="en-GB" sz="1800" dirty="0">
                <a:latin typeface="Times New Roman" panose="02020603050405020304" pitchFamily="18" charset="0"/>
                <a:cs typeface="Times New Roman" panose="02020603050405020304" pitchFamily="18" charset="0"/>
              </a:rPr>
              <a:t> buna </a:t>
            </a:r>
            <a:r>
              <a:rPr lang="en-GB" sz="1800" dirty="0" err="1">
                <a:latin typeface="Times New Roman" panose="02020603050405020304" pitchFamily="18" charset="0"/>
                <a:cs typeface="Times New Roman" panose="02020603050405020304" pitchFamily="18" charset="0"/>
              </a:rPr>
              <a:t>sincronizare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intre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membrii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echipei</a:t>
            </a:r>
            <a:r>
              <a:rPr lang="en-GB" sz="1800" dirty="0">
                <a:latin typeface="Times New Roman" panose="02020603050405020304" pitchFamily="18" charset="0"/>
                <a:cs typeface="Times New Roman" panose="02020603050405020304" pitchFamily="18" charset="0"/>
              </a:rPr>
              <a:t> </a:t>
            </a:r>
          </a:p>
          <a:p>
            <a:pPr marL="0" indent="0">
              <a:buNone/>
            </a:pP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33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D86812-9353-469A-B371-D3289861D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743"/>
            <a:ext cx="12192000" cy="5718514"/>
          </a:xfrm>
          <a:prstGeom prst="rect">
            <a:avLst/>
          </a:prstGeom>
        </p:spPr>
      </p:pic>
    </p:spTree>
    <p:extLst>
      <p:ext uri="{BB962C8B-B14F-4D97-AF65-F5344CB8AC3E}">
        <p14:creationId xmlns:p14="http://schemas.microsoft.com/office/powerpoint/2010/main" val="38011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F446-D240-437F-97B0-A883913F8D9B}"/>
              </a:ext>
            </a:extLst>
          </p:cNvPr>
          <p:cNvSpPr>
            <a:spLocks noGrp="1"/>
          </p:cNvSpPr>
          <p:nvPr>
            <p:ph type="title"/>
          </p:nvPr>
        </p:nvSpPr>
        <p:spPr/>
        <p:txBody>
          <a:bodyPr>
            <a:normAutofit/>
          </a:bodyPr>
          <a:lstStyle/>
          <a:p>
            <a:r>
              <a:rPr lang="en-GB" sz="3200" dirty="0" err="1">
                <a:latin typeface="Times New Roman" panose="02020603050405020304" pitchFamily="18" charset="0"/>
                <a:cs typeface="Times New Roman" panose="02020603050405020304" pitchFamily="18" charset="0"/>
              </a:rPr>
              <a:t>Velocitatea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echipei</a:t>
            </a:r>
            <a:endParaRPr lang="ro-RO"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394AA-FAD2-4D3C-A5DD-86FFB1C6070D}"/>
              </a:ext>
            </a:extLst>
          </p:cNvPr>
          <p:cNvSpPr>
            <a:spLocks noGrp="1"/>
          </p:cNvSpPr>
          <p:nvPr>
            <p:ph idx="1"/>
          </p:nvPr>
        </p:nvSpPr>
        <p:spPr/>
        <p:txBody>
          <a:bodyPr>
            <a:normAutofit/>
          </a:bodyPr>
          <a:lstStyle/>
          <a:p>
            <a:r>
              <a:rPr lang="en-GB" i="0" dirty="0">
                <a:solidFill>
                  <a:srgbClr val="303030"/>
                </a:solidFill>
                <a:effectLst/>
                <a:latin typeface="Times New Roman" panose="02020603050405020304" pitchFamily="18" charset="0"/>
                <a:cs typeface="Times New Roman" panose="02020603050405020304" pitchFamily="18" charset="0"/>
              </a:rPr>
              <a:t>1. (8) As an unauthenticated user I want to create a new account, to login and logout</a:t>
            </a:r>
          </a:p>
          <a:p>
            <a:r>
              <a:rPr lang="en-GB" i="0" dirty="0">
                <a:solidFill>
                  <a:srgbClr val="303030"/>
                </a:solidFill>
                <a:effectLst/>
                <a:latin typeface="Times New Roman" panose="02020603050405020304" pitchFamily="18" charset="0"/>
                <a:cs typeface="Times New Roman" panose="02020603050405020304" pitchFamily="18" charset="0"/>
              </a:rPr>
              <a:t>2. (3) As an unauthenticated user but having an account I want to reset my password</a:t>
            </a:r>
          </a:p>
          <a:p>
            <a:r>
              <a:rPr lang="en-GB" i="0" dirty="0">
                <a:solidFill>
                  <a:srgbClr val="303030"/>
                </a:solidFill>
                <a:effectLst/>
                <a:latin typeface="Times New Roman" panose="02020603050405020304" pitchFamily="18" charset="0"/>
                <a:cs typeface="Times New Roman" panose="02020603050405020304" pitchFamily="18" charset="0"/>
              </a:rPr>
              <a:t>3. (5) As an admin I want to register tennis courts for each location</a:t>
            </a:r>
          </a:p>
          <a:p>
            <a:r>
              <a:rPr lang="en-GB" i="0" dirty="0">
                <a:solidFill>
                  <a:srgbClr val="303030"/>
                </a:solidFill>
                <a:effectLst/>
                <a:latin typeface="Times New Roman" panose="02020603050405020304" pitchFamily="18" charset="0"/>
                <a:cs typeface="Times New Roman" panose="02020603050405020304" pitchFamily="18" charset="0"/>
              </a:rPr>
              <a:t>4. (1) As an admin I want to register hourly rate for courts</a:t>
            </a:r>
          </a:p>
          <a:p>
            <a:r>
              <a:rPr lang="en-GB" i="0" dirty="0">
                <a:solidFill>
                  <a:srgbClr val="303030"/>
                </a:solidFill>
                <a:effectLst/>
                <a:latin typeface="Times New Roman" panose="02020603050405020304" pitchFamily="18" charset="0"/>
                <a:cs typeface="Times New Roman" panose="02020603050405020304" pitchFamily="18" charset="0"/>
              </a:rPr>
              <a:t>5. (5) As an admin I want to apply CRUD operations on courts.</a:t>
            </a:r>
          </a:p>
          <a:p>
            <a:r>
              <a:rPr lang="en-GB" i="0" dirty="0">
                <a:solidFill>
                  <a:srgbClr val="303030"/>
                </a:solidFill>
                <a:effectLst/>
                <a:latin typeface="Times New Roman" panose="02020603050405020304" pitchFamily="18" charset="0"/>
                <a:cs typeface="Times New Roman" panose="02020603050405020304" pitchFamily="18" charset="0"/>
              </a:rPr>
              <a:t>6. (8) As an unauthenticated user I want to search for availability of tennis courts depending on the date </a:t>
            </a:r>
          </a:p>
          <a:p>
            <a:r>
              <a:rPr lang="en-GB" i="0" dirty="0">
                <a:solidFill>
                  <a:srgbClr val="303030"/>
                </a:solidFill>
                <a:effectLst/>
                <a:latin typeface="Times New Roman" panose="02020603050405020304" pitchFamily="18" charset="0"/>
                <a:cs typeface="Times New Roman" panose="02020603050405020304" pitchFamily="18" charset="0"/>
              </a:rPr>
              <a:t>7. (8) As a client I want to do a monthly subscription 50% (4)</a:t>
            </a:r>
          </a:p>
          <a:p>
            <a:r>
              <a:rPr lang="en-GB" i="0" dirty="0">
                <a:solidFill>
                  <a:srgbClr val="303030"/>
                </a:solidFill>
                <a:effectLst/>
                <a:latin typeface="Times New Roman" panose="02020603050405020304" pitchFamily="18" charset="0"/>
                <a:cs typeface="Times New Roman" panose="02020603050405020304" pitchFamily="18" charset="0"/>
              </a:rPr>
              <a:t>8. (13) As a client I want to make a reservation for a court 50% (6)</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TOTAL = 40 / 51  (78.43%)</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69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A15D-FADB-416F-A288-49F67300199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1) Prezentare Generală Proiect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EE608F-8FF3-49C9-BFF2-984988485BA0}"/>
              </a:ext>
            </a:extLst>
          </p:cNvPr>
          <p:cNvSpPr>
            <a:spLocks noGrp="1"/>
          </p:cNvSpPr>
          <p:nvPr>
            <p:ph idx="1"/>
          </p:nvPr>
        </p:nvSpPr>
        <p:spPr/>
        <p:txBody>
          <a:bodyPr>
            <a:normAutofit fontScale="92500" lnSpcReduction="10000"/>
          </a:bodyPr>
          <a:lstStyle/>
          <a:p>
            <a:pPr marL="0" indent="0">
              <a:buNone/>
            </a:pPr>
            <a:r>
              <a:rPr lang="ro-RO" dirty="0"/>
              <a:t> </a:t>
            </a:r>
            <a:r>
              <a:rPr lang="ro-RO" dirty="0">
                <a:latin typeface="Times New Roman" panose="02020603050405020304" pitchFamily="18" charset="0"/>
                <a:cs typeface="Times New Roman" panose="02020603050405020304" pitchFamily="18" charset="0"/>
              </a:rPr>
              <a:t>Această aplicație este o aplicație full-stack complexă, care se ocupă cu managementul terenurilor într-un club de tenis. În cadrul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aplicatiei</a:t>
            </a:r>
            <a:r>
              <a:rPr lang="ro-RO" dirty="0">
                <a:latin typeface="Times New Roman" panose="02020603050405020304" pitchFamily="18" charset="0"/>
                <a:cs typeface="Times New Roman" panose="02020603050405020304" pitchFamily="18" charset="0"/>
              </a:rPr>
              <a:t> sunt 2 tipuri de utilizatori ( administrator și clienți), fiecare având responsabilități și roluri specifice. Acțiunile comune pe care ei le pot face sunt înregistrare, autentificare și resetare parolă, fiecare operație necesitând o adresă de email validă.</a:t>
            </a:r>
          </a:p>
          <a:p>
            <a:pPr marL="0" indent="0">
              <a:buNone/>
            </a:pPr>
            <a:r>
              <a:rPr lang="ro-RO" dirty="0">
                <a:latin typeface="Times New Roman" panose="02020603050405020304" pitchFamily="18" charset="0"/>
                <a:cs typeface="Times New Roman" panose="02020603050405020304" pitchFamily="18" charset="0"/>
              </a:rPr>
              <a:t> Administratorul are permisiunea și posibilitatea de a înregistra locațiile terenurilor de tenis, iar fiecărei locații îi este atribuită o hartă a locațiilor disponibile. De asemenea, el poate modifica, șterge și adăuga detalii despre terenurile existente în platformă, și înregistra prețul pentru tariful orar în funcție de perioada zilei ( zi sau noapte).</a:t>
            </a:r>
          </a:p>
          <a:p>
            <a:pPr marL="0" indent="0">
              <a:buNone/>
            </a:pPr>
            <a:r>
              <a:rPr lang="ro-RO" dirty="0">
                <a:latin typeface="Times New Roman" panose="02020603050405020304" pitchFamily="18" charset="0"/>
                <a:cs typeface="Times New Roman" panose="02020603050405020304" pitchFamily="18" charset="0"/>
              </a:rPr>
              <a:t> Clientul își face un abonament sau o rezervare la o anumită dată, pentru un anumit interval orar și un anumit teren, iar în cazul unei rezervări cu succes, el va fi notificat prin mail despre rezervarea făcută, având un pdf în care este prezentă factura specifică.</a:t>
            </a:r>
          </a:p>
          <a:p>
            <a:pPr marL="0" indent="0">
              <a:buNone/>
            </a:pPr>
            <a:r>
              <a:rPr lang="ro-RO" dirty="0">
                <a:latin typeface="Times New Roman" panose="02020603050405020304" pitchFamily="18" charset="0"/>
                <a:cs typeface="Times New Roman" panose="02020603050405020304" pitchFamily="18" charset="0"/>
              </a:rPr>
              <a:t> O altă funcționalitate specială este aceea că se pot trimite cereri către toți utilizatorii din platformă, acest distingându-se 2 cazuri speciale: cereri prin care se caută un partener pentru o anumită rezervare, sau cerere prin care să se caute cel puțin 2 parteneri pentru o rezervare anulată ( o rezervare se poate anula numai cu 24 de ore înainte, astfel jucătorii trebuie să își găsească înlocuitori sau să plătească pentru această rezervare).</a:t>
            </a:r>
          </a:p>
        </p:txBody>
      </p:sp>
    </p:spTree>
    <p:extLst>
      <p:ext uri="{BB962C8B-B14F-4D97-AF65-F5344CB8AC3E}">
        <p14:creationId xmlns:p14="http://schemas.microsoft.com/office/powerpoint/2010/main" val="113164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7D88-51F6-477F-9EB1-493BE0FF4DAF}"/>
              </a:ext>
            </a:extLst>
          </p:cNvPr>
          <p:cNvSpPr>
            <a:spLocks noGrp="1"/>
          </p:cNvSpPr>
          <p:nvPr>
            <p:ph type="ctrTitle"/>
          </p:nvPr>
        </p:nvSpPr>
        <p:spPr>
          <a:xfrm>
            <a:off x="323273" y="512763"/>
            <a:ext cx="11369963" cy="744537"/>
          </a:xfrm>
        </p:spPr>
        <p:txBody>
          <a:bodyPr>
            <a:normAutofit/>
          </a:bodyPr>
          <a:lstStyle/>
          <a:p>
            <a:pPr algn="l"/>
            <a:r>
              <a:rPr lang="ro-RO" sz="4000" b="1" dirty="0">
                <a:latin typeface="Times New Roman" panose="02020603050405020304" pitchFamily="18" charset="0"/>
                <a:cs typeface="Times New Roman" panose="02020603050405020304" pitchFamily="18" charset="0"/>
              </a:rPr>
              <a:t>Călugăr Daniel-Raul</a:t>
            </a:r>
            <a:r>
              <a:rPr lang="en-US" sz="4000" b="1" dirty="0">
                <a:latin typeface="Times New Roman" panose="02020603050405020304" pitchFamily="18" charset="0"/>
                <a:cs typeface="Times New Roman" panose="02020603050405020304" pitchFamily="18" charset="0"/>
              </a:rPr>
              <a:t>-&gt;</a:t>
            </a:r>
            <a:r>
              <a:rPr lang="ro-RO" sz="4000" b="1" dirty="0">
                <a:latin typeface="Times New Roman" panose="02020603050405020304" pitchFamily="18" charset="0"/>
                <a:cs typeface="Times New Roman" panose="02020603050405020304" pitchFamily="18" charset="0"/>
              </a:rPr>
              <a:t> BackEnd</a:t>
            </a:r>
          </a:p>
        </p:txBody>
      </p:sp>
      <p:sp>
        <p:nvSpPr>
          <p:cNvPr id="3" name="Subtitle 2">
            <a:extLst>
              <a:ext uri="{FF2B5EF4-FFF2-40B4-BE49-F238E27FC236}">
                <a16:creationId xmlns:a16="http://schemas.microsoft.com/office/drawing/2014/main" id="{A19E4F7B-C0FA-4184-8CCD-BED22FCB92D5}"/>
              </a:ext>
            </a:extLst>
          </p:cNvPr>
          <p:cNvSpPr>
            <a:spLocks noGrp="1"/>
          </p:cNvSpPr>
          <p:nvPr>
            <p:ph type="subTitle" idx="1"/>
          </p:nvPr>
        </p:nvSpPr>
        <p:spPr>
          <a:xfrm>
            <a:off x="701964" y="1403926"/>
            <a:ext cx="10991272" cy="4941311"/>
          </a:xfrm>
        </p:spPr>
        <p:txBody>
          <a:bodyPr/>
          <a:lstStyle/>
          <a:p>
            <a:pPr algn="l"/>
            <a:r>
              <a:rPr lang="ro-RO" dirty="0">
                <a:latin typeface="Times New Roman" panose="02020603050405020304" pitchFamily="18" charset="0"/>
                <a:cs typeface="Times New Roman" panose="02020603050405020304" pitchFamily="18" charset="0"/>
              </a:rPr>
              <a:t>	Sarcini îndeplinite:</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Project Setup</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Design all the Entities</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Create the email service</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User Authentication</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Add Court</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CRUD Operations on Court table</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Password Reset</a:t>
            </a:r>
          </a:p>
          <a:p>
            <a:pPr marL="342900" indent="-342900" algn="l">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Add Monthly Subscription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11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2611F-E35D-4132-8FC5-12091E3F2524}"/>
              </a:ext>
            </a:extLst>
          </p:cNvPr>
          <p:cNvSpPr>
            <a:spLocks noGrp="1"/>
          </p:cNvSpPr>
          <p:nvPr>
            <p:ph idx="1"/>
          </p:nvPr>
        </p:nvSpPr>
        <p:spPr>
          <a:xfrm>
            <a:off x="838200" y="711200"/>
            <a:ext cx="10515600" cy="5465763"/>
          </a:xfrm>
        </p:spPr>
        <p:txBody>
          <a:bodyPr>
            <a:normAutofit/>
          </a:bodyPr>
          <a:lstStyle/>
          <a:p>
            <a:pPr marL="0" indent="0">
              <a:buNone/>
            </a:pPr>
            <a:r>
              <a:rPr lang="ro-RO" sz="2400" dirty="0">
                <a:latin typeface="Times New Roman" panose="02020603050405020304" pitchFamily="18" charset="0"/>
                <a:cs typeface="Times New Roman" panose="02020603050405020304" pitchFamily="18" charset="0"/>
              </a:rPr>
              <a:t>Probleme întâmpinate:</a:t>
            </a:r>
          </a:p>
          <a:p>
            <a:pPr>
              <a:buFont typeface="Courier New" panose="02070309020205020404" pitchFamily="49" charset="0"/>
              <a:buChar char="o"/>
            </a:pPr>
            <a:r>
              <a:rPr lang="ro-RO" sz="2400" dirty="0">
                <a:latin typeface="Times New Roman" panose="02020603050405020304" pitchFamily="18" charset="0"/>
                <a:cs typeface="Times New Roman" panose="02020603050405020304" pitchFamily="18" charset="0"/>
              </a:rPr>
              <a:t> La crearea serviciului de email nu mergea decât pe anumite rețele de internet</a:t>
            </a:r>
          </a:p>
          <a:p>
            <a:pPr>
              <a:buFont typeface="Courier New" panose="02070309020205020404" pitchFamily="49" charset="0"/>
              <a:buChar char="o"/>
            </a:pPr>
            <a:r>
              <a:rPr lang="ro-RO" sz="2400" dirty="0">
                <a:latin typeface="Times New Roman" panose="02020603050405020304" pitchFamily="18" charset="0"/>
                <a:cs typeface="Times New Roman" panose="02020603050405020304" pitchFamily="18" charset="0"/>
              </a:rPr>
              <a:t> La crearea autentificării folosind token JWT, am făcut prima dată autentificarea după nume, nu după email</a:t>
            </a:r>
          </a:p>
          <a:p>
            <a:pPr>
              <a:buFont typeface="Courier New" panose="02070309020205020404" pitchFamily="49" charset="0"/>
              <a:buChar char="o"/>
            </a:pPr>
            <a:r>
              <a:rPr lang="ro-RO" sz="2400" dirty="0">
                <a:latin typeface="Times New Roman" panose="02020603050405020304" pitchFamily="18" charset="0"/>
                <a:cs typeface="Times New Roman" panose="02020603050405020304" pitchFamily="18" charset="0"/>
              </a:rPr>
              <a:t> La adăugarea abonamentului lunar, căutarea unui algoritm bun pentru a verifica disponibilitatea unui abonament în funcție de intervalul orar dorit de utilizator</a:t>
            </a:r>
          </a:p>
          <a:p>
            <a:pPr marL="0" indent="0">
              <a:buNone/>
            </a:pPr>
            <a:r>
              <a:rPr lang="ro-RO" sz="2400" dirty="0">
                <a:latin typeface="Times New Roman" panose="02020603050405020304" pitchFamily="18" charset="0"/>
                <a:cs typeface="Times New Roman" panose="02020603050405020304" pitchFamily="18" charset="0"/>
              </a:rPr>
              <a:t>Îmbunătățiri:</a:t>
            </a:r>
          </a:p>
          <a:p>
            <a:pPr>
              <a:buFont typeface="Courier New" panose="02070309020205020404" pitchFamily="49" charset="0"/>
              <a:buChar char="o"/>
            </a:pPr>
            <a:r>
              <a:rPr lang="ro-RO" sz="2400" dirty="0">
                <a:latin typeface="Times New Roman" panose="02020603050405020304" pitchFamily="18" charset="0"/>
                <a:cs typeface="Times New Roman" panose="02020603050405020304" pitchFamily="18" charset="0"/>
              </a:rPr>
              <a:t> La adăugarea unui abonament, pentru a stabili dacă trebuie să se plătească tarif de zi sau de noapte, se folosește doar ora de start a intervalului dorit de utilizator, nu și cea de sfârșit ( intervalul de zi este 8-20)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61514"/>
            <a:ext cx="7772400" cy="1066800"/>
          </a:xfrm>
        </p:spPr>
        <p:txBody>
          <a:bodyPr>
            <a:normAutofit/>
          </a:bodyPr>
          <a:lstStyle/>
          <a:p>
            <a:r>
              <a:rPr lang="en-US" sz="4400" b="1" dirty="0">
                <a:latin typeface="Times New Roman" panose="02020603050405020304" pitchFamily="18" charset="0"/>
                <a:cs typeface="Times New Roman" panose="02020603050405020304" pitchFamily="18" charset="0"/>
              </a:rPr>
              <a:t>Csillag </a:t>
            </a:r>
            <a:r>
              <a:rPr lang="en-US" sz="4400" b="1" dirty="0" err="1">
                <a:latin typeface="Times New Roman" panose="02020603050405020304" pitchFamily="18" charset="0"/>
                <a:cs typeface="Times New Roman" panose="02020603050405020304" pitchFamily="18" charset="0"/>
              </a:rPr>
              <a:t>Szabolcs</a:t>
            </a:r>
            <a:r>
              <a:rPr lang="en-US" sz="4400" b="1" dirty="0">
                <a:latin typeface="Times New Roman" panose="02020603050405020304" pitchFamily="18" charset="0"/>
                <a:cs typeface="Times New Roman" panose="02020603050405020304" pitchFamily="18" charset="0"/>
              </a:rPr>
              <a:t> -&gt; </a:t>
            </a:r>
            <a:r>
              <a:rPr lang="en-US" sz="4400" b="1" dirty="0" err="1">
                <a:latin typeface="Times New Roman" panose="02020603050405020304" pitchFamily="18" charset="0"/>
                <a:cs typeface="Times New Roman" panose="02020603050405020304" pitchFamily="18" charset="0"/>
              </a:rPr>
              <a:t>FrontEnd</a:t>
            </a:r>
            <a:br>
              <a:rPr lang="en-US" dirty="0"/>
            </a:br>
            <a:r>
              <a:rPr lang="en-US" sz="2400" dirty="0" err="1">
                <a:latin typeface="Times New Roman" panose="02020603050405020304" pitchFamily="18" charset="0"/>
                <a:cs typeface="Times New Roman" panose="02020603050405020304" pitchFamily="18" charset="0"/>
              </a:rPr>
              <a:t>ResetPassword</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0498" y="2126411"/>
            <a:ext cx="10360323" cy="3825815"/>
          </a:xfrm>
        </p:spPr>
        <p:txBody>
          <a:bodyPr>
            <a:normAutofit/>
          </a:bodyPr>
          <a:lstStyle/>
          <a:p>
            <a:pPr marL="457200" indent="-457200" algn="l">
              <a:buFont typeface="Arial" pitchFamily="34" charset="0"/>
              <a:buChar char="•"/>
            </a:pPr>
            <a:r>
              <a:rPr lang="en-US" dirty="0">
                <a:solidFill>
                  <a:schemeClr val="tx1"/>
                </a:solidFill>
                <a:latin typeface="Times New Roman" panose="02020603050405020304" pitchFamily="18" charset="0"/>
                <a:cs typeface="Times New Roman" panose="02020603050405020304" pitchFamily="18" charset="0"/>
              </a:rPr>
              <a:t>Am </a:t>
            </a:r>
            <a:r>
              <a:rPr lang="en-US" dirty="0" err="1">
                <a:solidFill>
                  <a:schemeClr val="tx1"/>
                </a:solidFill>
                <a:latin typeface="Times New Roman" panose="02020603050405020304" pitchFamily="18" charset="0"/>
                <a:cs typeface="Times New Roman" panose="02020603050405020304" pitchFamily="18" charset="0"/>
              </a:rPr>
              <a:t>implementat</a:t>
            </a:r>
            <a:r>
              <a:rPr lang="en-US" dirty="0">
                <a:solidFill>
                  <a:schemeClr val="tx1"/>
                </a:solidFill>
                <a:latin typeface="Times New Roman" panose="02020603050405020304" pitchFamily="18" charset="0"/>
                <a:cs typeface="Times New Roman" panose="02020603050405020304" pitchFamily="18" charset="0"/>
              </a:rPr>
              <a:t> in </a:t>
            </a:r>
            <a:r>
              <a:rPr lang="en-US" dirty="0" err="1">
                <a:solidFill>
                  <a:schemeClr val="tx1"/>
                </a:solidFill>
                <a:latin typeface="Times New Roman" panose="02020603050405020304" pitchFamily="18" charset="0"/>
                <a:cs typeface="Times New Roman" panose="02020603050405020304" pitchFamily="18" charset="0"/>
              </a:rPr>
              <a:t>FrontEnd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partea</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resetare</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parolei</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unui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utilizato.Acesta</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fost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inregistrat</a:t>
            </a:r>
            <a:r>
              <a:rPr lang="en-US" dirty="0">
                <a:solidFill>
                  <a:schemeClr val="tx1"/>
                </a:solidFill>
                <a:latin typeface="Times New Roman" panose="02020603050405020304" pitchFamily="18" charset="0"/>
                <a:cs typeface="Times New Roman" panose="02020603050405020304" pitchFamily="18" charset="0"/>
              </a:rPr>
              <a:t> la un moment </a:t>
            </a:r>
            <a:r>
              <a:rPr lang="en-US" dirty="0" err="1">
                <a:solidFill>
                  <a:schemeClr val="tx1"/>
                </a:solidFill>
                <a:latin typeface="Times New Roman" panose="02020603050405020304" pitchFamily="18" charset="0"/>
                <a:cs typeface="Times New Roman" panose="02020603050405020304" pitchFamily="18" charset="0"/>
              </a:rPr>
              <a:t>dat</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dar</a:t>
            </a:r>
            <a:r>
              <a:rPr lang="en-US" dirty="0">
                <a:solidFill>
                  <a:schemeClr val="tx1"/>
                </a:solidFill>
                <a:latin typeface="Times New Roman" panose="02020603050405020304" pitchFamily="18" charset="0"/>
                <a:cs typeface="Times New Roman" panose="02020603050405020304" pitchFamily="18" charset="0"/>
              </a:rPr>
              <a:t> in </a:t>
            </a:r>
            <a:r>
              <a:rPr lang="en-US" dirty="0" err="1">
                <a:solidFill>
                  <a:schemeClr val="tx1"/>
                </a:solidFill>
                <a:latin typeface="Times New Roman" panose="02020603050405020304" pitchFamily="18" charset="0"/>
                <a:cs typeface="Times New Roman" panose="02020603050405020304" pitchFamily="18" charset="0"/>
              </a:rPr>
              <a:t>ideea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a:t>
            </a:r>
            <a:r>
              <a:rPr lang="en-US" dirty="0">
                <a:solidFill>
                  <a:schemeClr val="tx1"/>
                </a:solidFill>
                <a:latin typeface="Times New Roman" panose="02020603050405020304" pitchFamily="18" charset="0"/>
                <a:cs typeface="Times New Roman" panose="02020603050405020304" pitchFamily="18" charset="0"/>
              </a:rPr>
              <a:t> nu </a:t>
            </a:r>
            <a:r>
              <a:rPr lang="en-US" dirty="0" err="1">
                <a:solidFill>
                  <a:schemeClr val="tx1"/>
                </a:solidFill>
                <a:latin typeface="Times New Roman" panose="02020603050405020304" pitchFamily="18" charset="0"/>
                <a:cs typeface="Times New Roman" panose="02020603050405020304" pitchFamily="18" charset="0"/>
              </a:rPr>
              <a:t>isi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stie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parola</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cs typeface="Times New Roman" panose="02020603050405020304" pitchFamily="18" charset="0"/>
              </a:rPr>
              <a:t> intra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“Forgot password” .</a:t>
            </a:r>
            <a:r>
              <a:rPr lang="en-US" dirty="0" err="1">
                <a:solidFill>
                  <a:schemeClr val="tx1"/>
                </a:solidFill>
                <a:latin typeface="Times New Roman" panose="02020603050405020304" pitchFamily="18" charset="0"/>
                <a:cs typeface="Times New Roman" panose="02020603050405020304" pitchFamily="18" charset="0"/>
              </a:rPr>
              <a:t>Unde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introducand</a:t>
            </a:r>
            <a:r>
              <a:rPr lang="en-US" dirty="0">
                <a:solidFill>
                  <a:schemeClr val="tx1"/>
                </a:solidFill>
                <a:latin typeface="Times New Roman" panose="02020603050405020304" pitchFamily="18" charset="0"/>
                <a:cs typeface="Times New Roman" panose="02020603050405020304" pitchFamily="18" charset="0"/>
              </a:rPr>
              <a:t> un email , i se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genera un cod de 4 </a:t>
            </a:r>
            <a:r>
              <a:rPr lang="en-US" dirty="0" err="1">
                <a:solidFill>
                  <a:schemeClr val="tx1"/>
                </a:solidFill>
                <a:latin typeface="Times New Roman" panose="02020603050405020304" pitchFamily="18" charset="0"/>
                <a:cs typeface="Times New Roman" panose="02020603050405020304" pitchFamily="18" charset="0"/>
              </a:rPr>
              <a:t>cifre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trimis</a:t>
            </a:r>
            <a:r>
              <a:rPr lang="en-US" dirty="0">
                <a:solidFill>
                  <a:schemeClr val="tx1"/>
                </a:solidFill>
                <a:latin typeface="Times New Roman" panose="02020603050405020304" pitchFamily="18" charset="0"/>
                <a:cs typeface="Times New Roman" panose="02020603050405020304" pitchFamily="18" charset="0"/>
              </a:rPr>
              <a:t> la </a:t>
            </a:r>
            <a:r>
              <a:rPr lang="en-US" dirty="0" err="1">
                <a:solidFill>
                  <a:schemeClr val="tx1"/>
                </a:solidFill>
                <a:latin typeface="Times New Roman" panose="02020603050405020304" pitchFamily="18" charset="0"/>
                <a:cs typeface="Times New Roman" panose="02020603050405020304" pitchFamily="18" charset="0"/>
              </a:rPr>
              <a:t>adresa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respectiva</a:t>
            </a:r>
            <a:r>
              <a:rPr lang="en-US" dirty="0">
                <a:solidFill>
                  <a:schemeClr val="tx1"/>
                </a:solidFill>
                <a:latin typeface="Times New Roman" panose="02020603050405020304" pitchFamily="18" charset="0"/>
                <a:cs typeface="Times New Roman" panose="02020603050405020304" pitchFamily="18" charset="0"/>
              </a:rPr>
              <a:t> de email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urma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acesta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introduce </a:t>
            </a:r>
            <a:r>
              <a:rPr lang="en-US" dirty="0" err="1">
                <a:solidFill>
                  <a:schemeClr val="tx1"/>
                </a:solidFill>
                <a:latin typeface="Times New Roman" panose="02020603050405020304" pitchFamily="18" charset="0"/>
                <a:cs typeface="Times New Roman" panose="02020603050405020304" pitchFamily="18" charset="0"/>
              </a:rPr>
              <a:t>codul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respectiv</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noua</a:t>
            </a:r>
            <a:r>
              <a:rPr lang="en-US" dirty="0">
                <a:solidFill>
                  <a:schemeClr val="tx1"/>
                </a:solidFill>
                <a:latin typeface="Times New Roman" panose="02020603050405020304" pitchFamily="18" charset="0"/>
                <a:cs typeface="Times New Roman" panose="02020603050405020304" pitchFamily="18" charset="0"/>
              </a:rPr>
              <a:t> =&gt; redirect la login . (</a:t>
            </a:r>
            <a:r>
              <a:rPr lang="en-US" dirty="0" err="1">
                <a:solidFill>
                  <a:schemeClr val="tx1"/>
                </a:solidFill>
                <a:latin typeface="Times New Roman" panose="02020603050405020304" pitchFamily="18" charset="0"/>
                <a:cs typeface="Times New Roman" panose="02020603050405020304" pitchFamily="18" charset="0"/>
              </a:rPr>
              <a:t>codul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nefolosit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expira</a:t>
            </a:r>
            <a:r>
              <a:rPr lang="en-US" dirty="0">
                <a:solidFill>
                  <a:schemeClr val="tx1"/>
                </a:solidFill>
                <a:latin typeface="Times New Roman" panose="02020603050405020304" pitchFamily="18" charset="0"/>
                <a:cs typeface="Times New Roman" panose="02020603050405020304" pitchFamily="18" charset="0"/>
              </a:rPr>
              <a:t> &gt;1min)</a:t>
            </a:r>
          </a:p>
          <a:p>
            <a:pPr marL="457200" indent="-457200" algn="l">
              <a:buFont typeface="Arial" pitchFamily="34" charset="0"/>
              <a:buChar char="•"/>
            </a:pPr>
            <a:r>
              <a:rPr lang="en-US" dirty="0" err="1">
                <a:solidFill>
                  <a:schemeClr val="tx1"/>
                </a:solidFill>
                <a:latin typeface="Times New Roman" panose="02020603050405020304" pitchFamily="18" charset="0"/>
                <a:cs typeface="Times New Roman" panose="02020603050405020304" pitchFamily="18" charset="0"/>
              </a:rPr>
              <a:t>Probleme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intampinate</a:t>
            </a:r>
            <a:r>
              <a:rPr lang="en-US" dirty="0">
                <a:solidFill>
                  <a:schemeClr val="tx1"/>
                </a:solidFill>
                <a:latin typeface="Times New Roman" panose="02020603050405020304" pitchFamily="18" charset="0"/>
                <a:cs typeface="Times New Roman" panose="02020603050405020304" pitchFamily="18" charset="0"/>
              </a:rPr>
              <a:t> (nu se </a:t>
            </a:r>
            <a:r>
              <a:rPr lang="en-US" dirty="0" err="1">
                <a:solidFill>
                  <a:schemeClr val="tx1"/>
                </a:solidFill>
                <a:latin typeface="Times New Roman" panose="02020603050405020304" pitchFamily="18" charset="0"/>
                <a:cs typeface="Times New Roman" panose="02020603050405020304" pitchFamily="18" charset="0"/>
              </a:rPr>
              <a:t>trimite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emailul</a:t>
            </a:r>
            <a:r>
              <a:rPr lang="en-US" dirty="0">
                <a:solidFill>
                  <a:schemeClr val="tx1"/>
                </a:solidFill>
                <a:latin typeface="Times New Roman" panose="02020603050405020304" pitchFamily="18" charset="0"/>
                <a:cs typeface="Times New Roman" panose="02020603050405020304" pitchFamily="18" charset="0"/>
              </a:rPr>
              <a:t> cu </a:t>
            </a:r>
            <a:r>
              <a:rPr lang="en-US" dirty="0" err="1">
                <a:solidFill>
                  <a:schemeClr val="tx1"/>
                </a:solidFill>
                <a:latin typeface="Times New Roman" panose="02020603050405020304" pitchFamily="18" charset="0"/>
                <a:cs typeface="Times New Roman" panose="02020603050405020304" pitchFamily="18" charset="0"/>
              </a:rPr>
              <a:t>netul</a:t>
            </a:r>
            <a:r>
              <a:rPr lang="en-US" dirty="0">
                <a:solidFill>
                  <a:schemeClr val="tx1"/>
                </a:solidFill>
                <a:latin typeface="Times New Roman" panose="02020603050405020304" pitchFamily="18" charset="0"/>
                <a:cs typeface="Times New Roman" panose="02020603050405020304" pitchFamily="18" charset="0"/>
              </a:rPr>
              <a:t> de la </a:t>
            </a:r>
            <a:r>
              <a:rPr lang="en-US" dirty="0" err="1">
                <a:solidFill>
                  <a:schemeClr val="tx1"/>
                </a:solidFill>
                <a:latin typeface="Times New Roman" panose="02020603050405020304" pitchFamily="18" charset="0"/>
                <a:cs typeface="Times New Roman" panose="02020603050405020304" pitchFamily="18" charset="0"/>
              </a:rPr>
              <a:t>camin,doar</a:t>
            </a:r>
            <a:r>
              <a:rPr lang="en-US" dirty="0">
                <a:solidFill>
                  <a:schemeClr val="tx1"/>
                </a:solidFill>
                <a:latin typeface="Times New Roman" panose="02020603050405020304" pitchFamily="18" charset="0"/>
                <a:cs typeface="Times New Roman" panose="02020603050405020304" pitchFamily="18" charset="0"/>
              </a:rPr>
              <a:t> hotspot)</a:t>
            </a:r>
          </a:p>
        </p:txBody>
      </p:sp>
    </p:spTree>
    <p:extLst>
      <p:ext uri="{BB962C8B-B14F-4D97-AF65-F5344CB8AC3E}">
        <p14:creationId xmlns:p14="http://schemas.microsoft.com/office/powerpoint/2010/main" val="422990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33556"/>
            <a:ext cx="7772400" cy="1066800"/>
          </a:xfrm>
        </p:spPr>
        <p:txBody>
          <a:bodyPr>
            <a:normAutofit/>
          </a:bodyPr>
          <a:lstStyle/>
          <a:p>
            <a:r>
              <a:rPr lang="en-US" sz="4000" b="1" dirty="0">
                <a:latin typeface="Times New Roman" panose="02020603050405020304" pitchFamily="18" charset="0"/>
                <a:cs typeface="Times New Roman" panose="02020603050405020304" pitchFamily="18" charset="0"/>
              </a:rPr>
              <a:t>Csillag </a:t>
            </a:r>
            <a:r>
              <a:rPr lang="en-US" sz="4000" b="1" dirty="0" err="1">
                <a:latin typeface="Times New Roman" panose="02020603050405020304" pitchFamily="18" charset="0"/>
                <a:cs typeface="Times New Roman" panose="02020603050405020304" pitchFamily="18" charset="0"/>
              </a:rPr>
              <a:t>Szabolcs</a:t>
            </a:r>
            <a:r>
              <a:rPr lang="en-US" sz="4000" b="1" dirty="0">
                <a:latin typeface="Times New Roman" panose="02020603050405020304" pitchFamily="18" charset="0"/>
                <a:cs typeface="Times New Roman" panose="02020603050405020304" pitchFamily="18" charset="0"/>
              </a:rPr>
              <a:t> -&gt;</a:t>
            </a:r>
            <a:r>
              <a:rPr lang="en-US" sz="4000" b="1" dirty="0" err="1">
                <a:latin typeface="Times New Roman" panose="02020603050405020304" pitchFamily="18" charset="0"/>
                <a:cs typeface="Times New Roman" panose="02020603050405020304" pitchFamily="18" charset="0"/>
              </a:rPr>
              <a:t>FrontEnd</a:t>
            </a:r>
            <a:br>
              <a:rPr lang="en-US"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CRUD Courts &amp; Add Reservation</a:t>
            </a:r>
          </a:p>
        </p:txBody>
      </p:sp>
      <p:sp>
        <p:nvSpPr>
          <p:cNvPr id="3" name="Subtitle 2"/>
          <p:cNvSpPr>
            <a:spLocks noGrp="1"/>
          </p:cNvSpPr>
          <p:nvPr>
            <p:ph type="subTitle" idx="1"/>
          </p:nvPr>
        </p:nvSpPr>
        <p:spPr>
          <a:xfrm>
            <a:off x="1101306" y="2221518"/>
            <a:ext cx="9989388" cy="3371273"/>
          </a:xfrm>
        </p:spPr>
        <p:txBody>
          <a:bodyPr>
            <a:normAutofit/>
          </a:bodyPr>
          <a:lstStyle/>
          <a:p>
            <a:pPr marL="457200" indent="-457200" algn="l">
              <a:buFont typeface="Arial" pitchFamily="34" charset="0"/>
              <a:buChar char="•"/>
            </a:pPr>
            <a:r>
              <a:rPr lang="en-US" dirty="0">
                <a:solidFill>
                  <a:schemeClr val="tx1"/>
                </a:solidFill>
                <a:latin typeface="Times New Roman" panose="02020603050405020304" pitchFamily="18" charset="0"/>
                <a:cs typeface="Times New Roman" panose="02020603050405020304" pitchFamily="18" charset="0"/>
              </a:rPr>
              <a:t>Am </a:t>
            </a:r>
            <a:r>
              <a:rPr lang="en-US" dirty="0" err="1">
                <a:solidFill>
                  <a:schemeClr val="tx1"/>
                </a:solidFill>
                <a:latin typeface="Times New Roman" panose="02020603050405020304" pitchFamily="18" charset="0"/>
                <a:cs typeface="Times New Roman" panose="02020603050405020304" pitchFamily="18" charset="0"/>
              </a:rPr>
              <a:t>implementat</a:t>
            </a:r>
            <a:r>
              <a:rPr lang="en-US" dirty="0">
                <a:solidFill>
                  <a:schemeClr val="tx1"/>
                </a:solidFill>
                <a:latin typeface="Times New Roman" panose="02020603050405020304" pitchFamily="18" charset="0"/>
                <a:cs typeface="Times New Roman" panose="02020603050405020304" pitchFamily="18" charset="0"/>
              </a:rPr>
              <a:t> in Frontend </a:t>
            </a:r>
            <a:r>
              <a:rPr lang="en-US" dirty="0" err="1">
                <a:solidFill>
                  <a:schemeClr val="tx1"/>
                </a:solidFill>
                <a:latin typeface="Times New Roman" panose="02020603050405020304" pitchFamily="18" charset="0"/>
                <a:cs typeface="Times New Roman" panose="02020603050405020304" pitchFamily="18" charset="0"/>
              </a:rPr>
              <a:t>opertiile</a:t>
            </a:r>
            <a:r>
              <a:rPr lang="en-US" dirty="0">
                <a:solidFill>
                  <a:schemeClr val="tx1"/>
                </a:solidFill>
                <a:latin typeface="Times New Roman" panose="02020603050405020304" pitchFamily="18" charset="0"/>
                <a:cs typeface="Times New Roman" panose="02020603050405020304" pitchFamily="18" charset="0"/>
              </a:rPr>
              <a:t> de CRUD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Courts, </a:t>
            </a:r>
            <a:r>
              <a:rPr lang="en-US" dirty="0" err="1">
                <a:solidFill>
                  <a:schemeClr val="tx1"/>
                </a:solidFill>
                <a:latin typeface="Times New Roman" panose="02020603050405020304" pitchFamily="18" charset="0"/>
                <a:cs typeface="Times New Roman" panose="02020603050405020304" pitchFamily="18" charset="0"/>
              </a:rPr>
              <a:t>acestea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fiind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pagina</a:t>
            </a:r>
            <a:r>
              <a:rPr lang="en-US" dirty="0">
                <a:solidFill>
                  <a:schemeClr val="tx1"/>
                </a:solidFill>
                <a:latin typeface="Times New Roman" panose="02020603050405020304" pitchFamily="18" charset="0"/>
                <a:cs typeface="Times New Roman" panose="02020603050405020304" pitchFamily="18" charset="0"/>
              </a:rPr>
              <a:t> de admin</a:t>
            </a:r>
          </a:p>
          <a:p>
            <a:pPr marL="457200" indent="-457200" algn="l">
              <a:buFont typeface="Arial" pitchFamily="34" charset="0"/>
              <a:buChar char="•"/>
            </a:pPr>
            <a:r>
              <a:rPr lang="en-US" dirty="0">
                <a:solidFill>
                  <a:schemeClr val="tx1"/>
                </a:solidFill>
                <a:latin typeface="Times New Roman" panose="02020603050405020304" pitchFamily="18" charset="0"/>
                <a:cs typeface="Times New Roman" panose="02020603050405020304" pitchFamily="18" charset="0"/>
              </a:rPr>
              <a:t>Am </a:t>
            </a:r>
            <a:r>
              <a:rPr lang="en-US" dirty="0" err="1">
                <a:solidFill>
                  <a:schemeClr val="tx1"/>
                </a:solidFill>
                <a:latin typeface="Times New Roman" panose="02020603050405020304" pitchFamily="18" charset="0"/>
                <a:cs typeface="Times New Roman" panose="02020603050405020304" pitchFamily="18" charset="0"/>
              </a:rPr>
              <a:t>adaugat</a:t>
            </a:r>
            <a:r>
              <a:rPr lang="en-US" dirty="0">
                <a:solidFill>
                  <a:schemeClr val="tx1"/>
                </a:solidFill>
                <a:latin typeface="Times New Roman" panose="02020603050405020304" pitchFamily="18" charset="0"/>
                <a:cs typeface="Times New Roman" panose="02020603050405020304" pitchFamily="18" charset="0"/>
              </a:rPr>
              <a:t> o </a:t>
            </a:r>
            <a:r>
              <a:rPr lang="en-US" dirty="0" err="1">
                <a:solidFill>
                  <a:schemeClr val="tx1"/>
                </a:solidFill>
                <a:latin typeface="Times New Roman" panose="02020603050405020304" pitchFamily="18" charset="0"/>
                <a:cs typeface="Times New Roman" panose="02020603050405020304" pitchFamily="18" charset="0"/>
              </a:rPr>
              <a:t>anumita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reservare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dar</a:t>
            </a:r>
            <a:r>
              <a:rPr lang="en-US" dirty="0">
                <a:solidFill>
                  <a:schemeClr val="tx1"/>
                </a:solidFill>
                <a:latin typeface="Times New Roman" panose="02020603050405020304" pitchFamily="18" charset="0"/>
                <a:cs typeface="Times New Roman" panose="02020603050405020304" pitchFamily="18" charset="0"/>
              </a:rPr>
              <a:t> nu a </a:t>
            </a:r>
            <a:r>
              <a:rPr lang="en-US" dirty="0" err="1">
                <a:solidFill>
                  <a:schemeClr val="tx1"/>
                </a:solidFill>
                <a:latin typeface="Times New Roman" panose="02020603050405020304" pitchFamily="18" charset="0"/>
                <a:cs typeface="Times New Roman" panose="02020603050405020304" pitchFamily="18" charset="0"/>
              </a:rPr>
              <a:t>fost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testata</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pentru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a:t>
            </a:r>
            <a:r>
              <a:rPr lang="en-US" dirty="0">
                <a:solidFill>
                  <a:schemeClr val="tx1"/>
                </a:solidFill>
                <a:latin typeface="Times New Roman" panose="02020603050405020304" pitchFamily="18" charset="0"/>
                <a:cs typeface="Times New Roman" panose="02020603050405020304" pitchFamily="18" charset="0"/>
              </a:rPr>
              <a:t> nu </a:t>
            </a:r>
            <a:r>
              <a:rPr lang="en-US" dirty="0" err="1">
                <a:solidFill>
                  <a:schemeClr val="tx1"/>
                </a:solidFill>
                <a:latin typeface="Times New Roman" panose="02020603050405020304" pitchFamily="18" charset="0"/>
                <a:cs typeface="Times New Roman" panose="02020603050405020304" pitchFamily="18" charset="0"/>
              </a:rPr>
              <a:t>aveam</a:t>
            </a:r>
            <a:r>
              <a:rPr lang="en-US" dirty="0">
                <a:solidFill>
                  <a:schemeClr val="tx1"/>
                </a:solidFill>
                <a:latin typeface="Times New Roman" panose="02020603050405020304" pitchFamily="18" charset="0"/>
                <a:cs typeface="Times New Roman" panose="02020603050405020304" pitchFamily="18" charset="0"/>
              </a:rPr>
              <a:t> in backend o </a:t>
            </a:r>
            <a:r>
              <a:rPr lang="en-US" dirty="0" err="1">
                <a:solidFill>
                  <a:schemeClr val="tx1"/>
                </a:solidFill>
                <a:latin typeface="Times New Roman" panose="02020603050405020304" pitchFamily="18" charset="0"/>
                <a:cs typeface="Times New Roman" panose="02020603050405020304" pitchFamily="18" charset="0"/>
              </a:rPr>
              <a:t>anumita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functie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dar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ramane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a:t>
            </a:r>
            <a:r>
              <a:rPr lang="en-US" dirty="0">
                <a:solidFill>
                  <a:schemeClr val="tx1"/>
                </a:solidFill>
                <a:latin typeface="Times New Roman" panose="02020603050405020304" pitchFamily="18" charset="0"/>
                <a:cs typeface="Times New Roman" panose="02020603050405020304" pitchFamily="18" charset="0"/>
              </a:rPr>
              <a:t> sprintul2.</a:t>
            </a:r>
          </a:p>
          <a:p>
            <a:pPr marL="457200" indent="-457200" algn="l">
              <a:buFont typeface="Arial" pitchFamily="34" charset="0"/>
              <a:buChar char="•"/>
            </a:pPr>
            <a:r>
              <a:rPr lang="en-US" dirty="0" err="1">
                <a:solidFill>
                  <a:schemeClr val="tx1"/>
                </a:solidFill>
                <a:latin typeface="Times New Roman" panose="02020603050405020304" pitchFamily="18" charset="0"/>
                <a:cs typeface="Times New Roman" panose="02020603050405020304" pitchFamily="18" charset="0"/>
              </a:rPr>
              <a:t>Paginile</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admin,client,home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accesarea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printre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ele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momentan</a:t>
            </a:r>
            <a:r>
              <a:rPr lang="en-US" dirty="0">
                <a:solidFill>
                  <a:schemeClr val="tx1"/>
                </a:solidFill>
                <a:latin typeface="Times New Roman" panose="02020603050405020304" pitchFamily="18" charset="0"/>
                <a:cs typeface="Times New Roman" panose="02020603050405020304" pitchFamily="18" charset="0"/>
              </a:rPr>
              <a:t> am </a:t>
            </a:r>
            <a:r>
              <a:rPr lang="en-US" dirty="0" err="1">
                <a:solidFill>
                  <a:schemeClr val="tx1"/>
                </a:solidFill>
                <a:latin typeface="Times New Roman" panose="02020603050405020304" pitchFamily="18" charset="0"/>
                <a:cs typeface="Times New Roman" panose="02020603050405020304" pitchFamily="18" charset="0"/>
              </a:rPr>
              <a:t>lasat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ca</a:t>
            </a:r>
            <a:r>
              <a:rPr lang="en-US" dirty="0">
                <a:solidFill>
                  <a:schemeClr val="tx1"/>
                </a:solidFill>
                <a:latin typeface="Times New Roman" panose="02020603050405020304" pitchFamily="18" charset="0"/>
                <a:cs typeface="Times New Roman" panose="02020603050405020304" pitchFamily="18" charset="0"/>
              </a:rPr>
              <a:t> o </a:t>
            </a:r>
            <a:r>
              <a:rPr lang="en-US" dirty="0" err="1">
                <a:solidFill>
                  <a:schemeClr val="tx1"/>
                </a:solidFill>
                <a:latin typeface="Times New Roman" panose="02020603050405020304" pitchFamily="18" charset="0"/>
                <a:cs typeface="Times New Roman" panose="02020603050405020304" pitchFamily="18" charset="0"/>
              </a:rPr>
              <a:t>bara</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navigatie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dar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voi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reveni</a:t>
            </a:r>
            <a:r>
              <a:rPr lang="en-US" dirty="0">
                <a:solidFill>
                  <a:schemeClr val="tx1"/>
                </a:solidFill>
                <a:latin typeface="Times New Roman" panose="02020603050405020304" pitchFamily="18" charset="0"/>
                <a:cs typeface="Times New Roman" panose="02020603050405020304" pitchFamily="18" charset="0"/>
              </a:rPr>
              <a:t> cu </a:t>
            </a:r>
            <a:r>
              <a:rPr lang="en-US" dirty="0" err="1">
                <a:solidFill>
                  <a:schemeClr val="tx1"/>
                </a:solidFill>
                <a:latin typeface="Times New Roman" panose="02020603050405020304" pitchFamily="18" charset="0"/>
                <a:cs typeface="Times New Roman" panose="02020603050405020304" pitchFamily="18" charset="0"/>
              </a:rPr>
              <a:t>ceva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estetic</a:t>
            </a:r>
            <a:r>
              <a:rPr lang="en-US"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4424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B4E381-FE3C-4F0C-8BB2-0278DD71E193}"/>
              </a:ext>
            </a:extLst>
          </p:cNvPr>
          <p:cNvSpPr>
            <a:spLocks noGrp="1"/>
          </p:cNvSpPr>
          <p:nvPr/>
        </p:nvSpPr>
        <p:spPr>
          <a:xfrm>
            <a:off x="3115523" y="149766"/>
            <a:ext cx="59609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Moriczi Sandor – Front-end</a:t>
            </a:r>
          </a:p>
        </p:txBody>
      </p:sp>
      <p:sp>
        <p:nvSpPr>
          <p:cNvPr id="5" name="Content Placeholder 2">
            <a:extLst>
              <a:ext uri="{FF2B5EF4-FFF2-40B4-BE49-F238E27FC236}">
                <a16:creationId xmlns:a16="http://schemas.microsoft.com/office/drawing/2014/main" id="{503D637A-9A98-417E-A5DD-6DECB3D3BAD4}"/>
              </a:ext>
            </a:extLst>
          </p:cNvPr>
          <p:cNvSpPr>
            <a:spLocks noGrp="1"/>
          </p:cNvSpPr>
          <p:nvPr>
            <p:ph idx="1"/>
          </p:nvPr>
        </p:nvSpPr>
        <p:spPr>
          <a:xfrm>
            <a:off x="2309765" y="1961427"/>
            <a:ext cx="7572469" cy="2592466"/>
          </a:xfrm>
        </p:spPr>
        <p:txBody>
          <a:bodyPr>
            <a:normAutofit/>
          </a:bodyPr>
          <a:lstStyle/>
          <a:p>
            <a:r>
              <a:rPr lang="en-US" sz="2400" dirty="0" err="1">
                <a:latin typeface="Times New Roman" panose="02020603050405020304" pitchFamily="18" charset="0"/>
                <a:cs typeface="Times New Roman" panose="02020603050405020304" pitchFamily="18" charset="0"/>
              </a:rPr>
              <a:t>Sarcini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indeplinite</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Pagina</a:t>
            </a:r>
            <a:r>
              <a:rPr lang="en-US" sz="2400" dirty="0">
                <a:latin typeface="Times New Roman" panose="02020603050405020304" pitchFamily="18" charset="0"/>
                <a:cs typeface="Times New Roman" panose="02020603050405020304" pitchFamily="18" charset="0"/>
              </a:rPr>
              <a:t> login</a:t>
            </a:r>
          </a:p>
          <a:p>
            <a:pPr lvl="1">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Pagina</a:t>
            </a:r>
            <a:r>
              <a:rPr lang="en-US" sz="2400" dirty="0">
                <a:latin typeface="Times New Roman" panose="02020603050405020304" pitchFamily="18" charset="0"/>
                <a:cs typeface="Times New Roman" panose="02020603050405020304" pitchFamily="18" charset="0"/>
              </a:rPr>
              <a:t> sign up</a:t>
            </a:r>
          </a:p>
          <a:p>
            <a:pPr lvl="1">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Operatii</a:t>
            </a:r>
            <a:r>
              <a:rPr lang="en-US" sz="2400" dirty="0">
                <a:latin typeface="Times New Roman" panose="02020603050405020304" pitchFamily="18" charset="0"/>
                <a:cs typeface="Times New Roman" panose="02020603050405020304" pitchFamily="18" charset="0"/>
              </a:rPr>
              <a:t> CRUD </a:t>
            </a:r>
            <a:r>
              <a:rPr lang="en-US" sz="2400" dirty="0" err="1">
                <a:latin typeface="Times New Roman" panose="02020603050405020304" pitchFamily="18" charset="0"/>
                <a:cs typeface="Times New Roman" panose="02020603050405020304" pitchFamily="18" charset="0"/>
              </a:rPr>
              <a:t>locatii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pagina</a:t>
            </a:r>
            <a:r>
              <a:rPr lang="en-US" sz="2400" dirty="0">
                <a:latin typeface="Times New Roman" panose="02020603050405020304" pitchFamily="18" charset="0"/>
                <a:cs typeface="Times New Roman" panose="02020603050405020304" pitchFamily="18" charset="0"/>
              </a:rPr>
              <a:t> admin)</a:t>
            </a:r>
          </a:p>
          <a:p>
            <a:pPr lvl="1">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Adugare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schimbare</a:t>
            </a:r>
            <a:r>
              <a:rPr lang="en-US" sz="2400" dirty="0">
                <a:latin typeface="Times New Roman" panose="02020603050405020304" pitchFamily="18" charset="0"/>
                <a:cs typeface="Times New Roman" panose="02020603050405020304" pitchFamily="18" charset="0"/>
              </a:rPr>
              <a:t> tariff(</a:t>
            </a:r>
            <a:r>
              <a:rPr lang="en-US" sz="2400" dirty="0" err="1">
                <a:latin typeface="Times New Roman" panose="02020603050405020304" pitchFamily="18" charset="0"/>
                <a:cs typeface="Times New Roman" panose="02020603050405020304" pitchFamily="18" charset="0"/>
              </a:rPr>
              <a:t>pagina</a:t>
            </a:r>
            <a:r>
              <a:rPr lang="en-US" sz="2400" dirty="0">
                <a:latin typeface="Times New Roman" panose="02020603050405020304" pitchFamily="18" charset="0"/>
                <a:cs typeface="Times New Roman" panose="02020603050405020304" pitchFamily="18" charset="0"/>
              </a:rPr>
              <a:t> admin)</a:t>
            </a:r>
          </a:p>
          <a:p>
            <a:pPr lvl="1">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Creare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abonament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pagina</a:t>
            </a:r>
            <a:r>
              <a:rPr lang="en-US" sz="2400" dirty="0">
                <a:latin typeface="Times New Roman" panose="02020603050405020304" pitchFamily="18" charset="0"/>
                <a:cs typeface="Times New Roman" panose="02020603050405020304" pitchFamily="18" charset="0"/>
              </a:rPr>
              <a:t> client)</a:t>
            </a:r>
          </a:p>
        </p:txBody>
      </p:sp>
    </p:spTree>
    <p:extLst>
      <p:ext uri="{BB962C8B-B14F-4D97-AF65-F5344CB8AC3E}">
        <p14:creationId xmlns:p14="http://schemas.microsoft.com/office/powerpoint/2010/main" val="324570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73108D-53AF-422B-86F2-543A59B10DE6}"/>
              </a:ext>
            </a:extLst>
          </p:cNvPr>
          <p:cNvSpPr>
            <a:spLocks noGrp="1"/>
          </p:cNvSpPr>
          <p:nvPr>
            <p:ph type="title"/>
          </p:nvPr>
        </p:nvSpPr>
        <p:spPr>
          <a:xfrm>
            <a:off x="3554617" y="500927"/>
            <a:ext cx="5082766" cy="1092483"/>
          </a:xfrm>
        </p:spPr>
        <p:txBody>
          <a:bodyPr>
            <a:normAutofit/>
          </a:bodyPr>
          <a:lstStyle/>
          <a:p>
            <a:r>
              <a:rPr lang="en-US" sz="4000" dirty="0" err="1">
                <a:latin typeface="Times New Roman" panose="02020603050405020304" pitchFamily="18" charset="0"/>
                <a:cs typeface="Times New Roman" panose="02020603050405020304" pitchFamily="18" charset="0"/>
              </a:rPr>
              <a:t>Probleme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intampinate</a:t>
            </a:r>
            <a:endParaRPr lang="en-US"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83B901B-C1E6-4394-B1D7-6A2790DE2116}"/>
              </a:ext>
            </a:extLst>
          </p:cNvPr>
          <p:cNvSpPr>
            <a:spLocks noGrp="1"/>
          </p:cNvSpPr>
          <p:nvPr>
            <p:ph idx="1"/>
          </p:nvPr>
        </p:nvSpPr>
        <p:spPr>
          <a:xfrm>
            <a:off x="2572316" y="1993067"/>
            <a:ext cx="7047368" cy="1850082"/>
          </a:xfrm>
        </p:spPr>
        <p:txBody>
          <a:bodyPr>
            <a:normAutofit/>
          </a:bodyPr>
          <a:lstStyle/>
          <a:p>
            <a:r>
              <a:rPr lang="en-US" sz="2400" dirty="0" err="1">
                <a:latin typeface="Times New Roman" panose="02020603050405020304" pitchFamily="18" charset="0"/>
                <a:cs typeface="Times New Roman" panose="02020603050405020304" pitchFamily="18" charset="0"/>
              </a:rPr>
              <a:t>Intelegerea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folosirii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Jwt</a:t>
            </a:r>
            <a:r>
              <a:rPr lang="en-US" sz="2400" dirty="0">
                <a:latin typeface="Times New Roman" panose="02020603050405020304" pitchFamily="18" charset="0"/>
                <a:cs typeface="Times New Roman" panose="02020603050405020304" pitchFamily="18" charset="0"/>
              </a:rPr>
              <a:t> in front-end la </a:t>
            </a:r>
            <a:r>
              <a:rPr lang="en-US" sz="2400" dirty="0" err="1">
                <a:latin typeface="Times New Roman" panose="02020603050405020304" pitchFamily="18" charset="0"/>
                <a:cs typeface="Times New Roman" panose="02020603050405020304" pitchFamily="18" charset="0"/>
              </a:rPr>
              <a:t>apeluri</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Stilizarea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paginilor</a:t>
            </a:r>
            <a:r>
              <a:rPr lang="en-US" sz="2400" dirty="0">
                <a:latin typeface="Times New Roman" panose="02020603050405020304" pitchFamily="18" charset="0"/>
                <a:cs typeface="Times New Roman" panose="02020603050405020304" pitchFamily="18" charset="0"/>
              </a:rPr>
              <a:t> in front</a:t>
            </a:r>
          </a:p>
        </p:txBody>
      </p:sp>
    </p:spTree>
    <p:extLst>
      <p:ext uri="{BB962C8B-B14F-4D97-AF65-F5344CB8AC3E}">
        <p14:creationId xmlns:p14="http://schemas.microsoft.com/office/powerpoint/2010/main" val="141913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610A1C-65BB-4037-8C6B-01DF20C70D21}"/>
              </a:ext>
            </a:extLst>
          </p:cNvPr>
          <p:cNvSpPr txBox="1">
            <a:spLocks/>
          </p:cNvSpPr>
          <p:nvPr/>
        </p:nvSpPr>
        <p:spPr>
          <a:xfrm>
            <a:off x="1076131" y="406400"/>
            <a:ext cx="9144000" cy="1193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sz="4000" dirty="0" err="1">
                <a:latin typeface="Times New Roman" panose="02020603050405020304" pitchFamily="18" charset="0"/>
                <a:cs typeface="Times New Roman" panose="02020603050405020304" pitchFamily="18" charset="0"/>
              </a:rPr>
              <a:t>Gonczel</a:t>
            </a:r>
            <a:r>
              <a:rPr lang="en-US" sz="4000" dirty="0">
                <a:latin typeface="Times New Roman" panose="02020603050405020304" pitchFamily="18" charset="0"/>
                <a:cs typeface="Times New Roman" panose="02020603050405020304" pitchFamily="18" charset="0"/>
              </a:rPr>
              <a:t> Roland -&gt; </a:t>
            </a:r>
            <a:r>
              <a:rPr lang="en-US" sz="4000" dirty="0" err="1">
                <a:latin typeface="Times New Roman" panose="02020603050405020304" pitchFamily="18" charset="0"/>
                <a:cs typeface="Times New Roman" panose="02020603050405020304" pitchFamily="18" charset="0"/>
              </a:rPr>
              <a:t>BackEnd</a:t>
            </a:r>
            <a:endParaRPr lang="ro-RO"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78A58B2-483D-4DB0-85FF-6C04BF41D24F}"/>
              </a:ext>
            </a:extLst>
          </p:cNvPr>
          <p:cNvSpPr txBox="1"/>
          <p:nvPr/>
        </p:nvSpPr>
        <p:spPr>
          <a:xfrm>
            <a:off x="985996" y="1772801"/>
            <a:ext cx="8976049" cy="4467057"/>
          </a:xfrm>
          <a:prstGeom prst="rect">
            <a:avLst/>
          </a:prstGeom>
          <a:noFill/>
        </p:spPr>
        <p:txBody>
          <a:bodyPr wrap="square" rtlCol="0">
            <a:spAutoFit/>
          </a:bodyPr>
          <a:lstStyle/>
          <a:p>
            <a:pPr>
              <a:lnSpc>
                <a:spcPct val="150000"/>
              </a:lnSpc>
            </a:pPr>
            <a:r>
              <a:rPr lang="en-US" sz="2400" dirty="0" err="1">
                <a:latin typeface="Times New Roman" panose="02020603050405020304" pitchFamily="18" charset="0"/>
                <a:cs typeface="Times New Roman" panose="02020603050405020304" pitchFamily="18" charset="0"/>
              </a:rPr>
              <a:t>Sarcini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indeplinite</a:t>
            </a:r>
            <a:r>
              <a:rPr lang="en-US" sz="2400" dirty="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creation</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new account</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CRUD </a:t>
            </a:r>
            <a:r>
              <a:rPr lang="en-US" sz="2400" dirty="0" err="1">
                <a:latin typeface="Times New Roman" panose="02020603050405020304" pitchFamily="18" charset="0"/>
                <a:cs typeface="Times New Roman" panose="02020603050405020304" pitchFamily="18" charset="0"/>
              </a:rPr>
              <a:t>opertions</a:t>
            </a:r>
            <a:r>
              <a:rPr lang="en-US" sz="2400" dirty="0">
                <a:latin typeface="Times New Roman" panose="02020603050405020304" pitchFamily="18" charset="0"/>
                <a:cs typeface="Times New Roman" panose="02020603050405020304" pitchFamily="18" charset="0"/>
              </a:rPr>
              <a:t> on Locations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Register hourly rate for Courts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Search Court availability</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 Reservations</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872901"/>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B2321"/>
      </a:dk2>
      <a:lt2>
        <a:srgbClr val="E8E4E2"/>
      </a:lt2>
      <a:accent1>
        <a:srgbClr val="4DA4C3"/>
      </a:accent1>
      <a:accent2>
        <a:srgbClr val="3B61B1"/>
      </a:accent2>
      <a:accent3>
        <a:srgbClr val="584DC3"/>
      </a:accent3>
      <a:accent4>
        <a:srgbClr val="783BB1"/>
      </a:accent4>
      <a:accent5>
        <a:srgbClr val="BB4DC3"/>
      </a:accent5>
      <a:accent6>
        <a:srgbClr val="B13B88"/>
      </a:accent6>
      <a:hlink>
        <a:srgbClr val="BF613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181</TotalTime>
  <Words>1072</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vt:lpstr>
      <vt:lpstr>Times New Roman</vt:lpstr>
      <vt:lpstr>Wingdings</vt:lpstr>
      <vt:lpstr>ConfettiVTI</vt:lpstr>
      <vt:lpstr>Numele Proiectului: CourtReserve  Petrașcu Andrei – Scrum Master Călugăr Daniel-Raul – BackEnd Developer Gonczel Roland – BackEnd Developer Csillag Szabolcs-Andras – FrontEnd Developer Moriczi Sandor – FrontEnd Developer </vt:lpstr>
      <vt:lpstr>1) Prezentare Generală Proiect</vt:lpstr>
      <vt:lpstr>Călugăr Daniel-Raul-&gt; BackEnd</vt:lpstr>
      <vt:lpstr>PowerPoint Presentation</vt:lpstr>
      <vt:lpstr>Csillag Szabolcs -&gt; FrontEnd ResetPassword</vt:lpstr>
      <vt:lpstr>Csillag Szabolcs -&gt;FrontEnd CRUD Courts &amp; Add Reservation</vt:lpstr>
      <vt:lpstr>PowerPoint Presentation</vt:lpstr>
      <vt:lpstr>Probleme intampinate</vt:lpstr>
      <vt:lpstr>PowerPoint Presentation</vt:lpstr>
      <vt:lpstr>Probleme intampinate</vt:lpstr>
      <vt:lpstr>PowerPoint Presentation</vt:lpstr>
      <vt:lpstr>PowerPoint Presentation</vt:lpstr>
      <vt:lpstr>Velocitatea echipei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CourtReserve Petrașcu Andrei – Scrum Master Călugăr Daniel-Raul – BackEnd Developer Gonczel Roland – BackEnd Developer Csillag Szabolcs-Andras – FrontEnd Developer Moriczi Sandor – FrontEnd Developer </dc:title>
  <dc:creator>Raul</dc:creator>
  <cp:lastModifiedBy>Petrascu Andrei</cp:lastModifiedBy>
  <cp:revision>9</cp:revision>
  <dcterms:created xsi:type="dcterms:W3CDTF">2022-04-13T19:13:52Z</dcterms:created>
  <dcterms:modified xsi:type="dcterms:W3CDTF">2022-04-14T08:18:20Z</dcterms:modified>
</cp:coreProperties>
</file>