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1" r:id="rId5"/>
    <p:sldId id="264" r:id="rId6"/>
    <p:sldId id="262" r:id="rId7"/>
    <p:sldId id="274" r:id="rId8"/>
    <p:sldId id="265" r:id="rId9"/>
    <p:sldId id="266" r:id="rId10"/>
    <p:sldId id="267" r:id="rId11"/>
    <p:sldId id="275" r:id="rId12"/>
    <p:sldId id="271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6414"/>
  </p:normalViewPr>
  <p:slideViewPr>
    <p:cSldViewPr snapToGrid="0">
      <p:cViewPr varScale="1">
        <p:scale>
          <a:sx n="136" d="100"/>
          <a:sy n="136" d="100"/>
        </p:scale>
        <p:origin x="232" y="5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8" d="100"/>
          <a:sy n="168" d="100"/>
        </p:scale>
        <p:origin x="6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871A350-DF95-7113-4A9C-C23CB7076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547555-85D6-2AF4-67BF-48FBC49B94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F9B05-63F7-264D-9AA3-18FA22CA2742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687FBB-C9EA-D756-33D6-6CCED92B1B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556862B-AB69-B06A-6DA7-6F7319AFC7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528E4-3A5A-AF47-ABCA-37EC4764E0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582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550EC-84AB-CC4B-AB07-7ED9657076A0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B3783-031F-1A48-A080-D5F279CC22BC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0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289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61E1-3D2D-22D1-D8E3-E4D633A8B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4C9638D-3A6B-5E5F-E386-3C40FE614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4F84C8-5FCD-B61E-5602-9799B5C2F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3F8BC9-FB8D-BEF7-1257-C8C607567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773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A8BCB-3F74-8A48-0602-B866667C6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45171C5-5014-CF06-9FCF-6B785A23C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E169A2B-3EA5-8B01-C7F2-41EB4D08E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6A794B-1D13-C509-2EF7-94D548F93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400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1D10-B14C-EC24-E370-851CA4322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2E97AAA-DDF2-1981-3259-F4A0F32A1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7472BBF-1A28-D571-692D-C9D2A7533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65566C-CFC1-1838-1D70-D7EC3F617F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764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1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C29C-4E7C-0B15-9CD7-870663E03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976ADE8-086E-F46D-8796-103CD559A8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FE8D4E-B839-BE95-B82B-376B8E65E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90B35D-DB54-421D-064B-1EDCE8719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297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642B7-D8FB-B76F-05B4-66140AA27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84B062-9696-4C4F-4FB7-BFAAF8F57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D18877-168B-2E10-02F5-309C23976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AC3E09-6026-C68C-38A4-E5976F238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76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4646-9792-A6DA-6FF2-69A76A87C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E6D1276-136A-DD87-2923-DE41207A5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ADB607-C4FC-C455-92D3-D1410891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7E8328-AB5E-4659-0FDA-1776939BF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3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C949-0C26-B227-F774-FA3D12EBD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40C02F-6CEC-DBD2-3F74-00A40079D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CF96459-8A08-0890-A404-B62C7E88C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3C92ED-F644-FBCA-8DF8-974AA6CBC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8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2559C-E54B-41D6-634E-AFEEDFB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1B9D4FE-F93C-5317-8768-95C393449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BDDE8AB-4F07-0154-47C4-98C123609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E8F0EA-D4C8-1D06-C496-C0D08A2A3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30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40D5C-DCEC-9456-20E1-3D6F48AF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69081C-A57F-9059-7705-28AFBED84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2D4618C-A135-8148-3FD3-8F84F5DAD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011FCB-A216-5175-29F0-532DE91E1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669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D65E5-4EBA-B130-3E87-D79E49AB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06AE990-EDB0-D284-1627-BCE519091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C97404-49C5-D463-C113-5704439E1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C0E666-EC00-8F14-BABF-B4058AFA0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B3783-031F-1A48-A080-D5F279CC22B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47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solidFill>
            <a:schemeClr val="accent1"/>
          </a:solidFill>
          <a:effectLst/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bg1"/>
                </a:solidFill>
                <a:latin typeface="TeleNeo ExtraBold" panose="020B0504040202090203" pitchFamily="34" charset="77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b="1" i="0" cap="all">
                <a:solidFill>
                  <a:schemeClr val="accent2"/>
                </a:solidFill>
                <a:latin typeface="TeleNeo ExtraBold" panose="020B0504040202090203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eleNeo Thin" panose="020B0204040202090203" pitchFamily="34" charset="77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eleNeo Thin" panose="020B020404020209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TeleNeo Thin" panose="020B0204040202090203" pitchFamily="34" charset="77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DC09F18-4E97-2D0D-CDDF-9D5A6AD54F9F}"/>
              </a:ext>
            </a:extLst>
          </p:cNvPr>
          <p:cNvSpPr/>
          <p:nvPr userDrawn="1"/>
        </p:nvSpPr>
        <p:spPr>
          <a:xfrm>
            <a:off x="366889" y="333022"/>
            <a:ext cx="11446933" cy="3273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5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5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5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TeleNeo ExtraBold" panose="020B0504040202090203" pitchFamily="34" charset="77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>
            <a:lvl1pPr marL="306000" indent="-306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1pPr>
            <a:lvl2pPr marL="630000" indent="-306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2pPr>
            <a:lvl3pPr marL="900000" indent="-270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3pPr>
            <a:lvl4pPr marL="1242000" indent="-234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4pPr>
            <a:lvl5pPr marL="1602000" indent="-234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E3B5AB1-2458-36AF-E307-6EDED6A56F47}"/>
              </a:ext>
            </a:extLst>
          </p:cNvPr>
          <p:cNvSpPr/>
          <p:nvPr userDrawn="1"/>
        </p:nvSpPr>
        <p:spPr>
          <a:xfrm>
            <a:off x="349956" y="349956"/>
            <a:ext cx="11441288" cy="208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TeleNeo" panose="020B050404020209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49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6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TeleNeo ExtraBold" panose="020B0504040202090203" pitchFamily="34" charset="77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>
            <a:lvl1pPr marL="306000" indent="-306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1pPr>
            <a:lvl2pPr marL="630000" indent="-306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2pPr>
            <a:lvl3pPr marL="900000" indent="-270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3pPr>
            <a:lvl4pPr marL="1242000" indent="-234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4pPr>
            <a:lvl5pPr marL="1602000" indent="-234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>
            <a:lvl1pPr marL="306000" indent="-306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1pPr>
            <a:lvl2pPr marL="630000" indent="-306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2pPr>
            <a:lvl3pPr marL="900000" indent="-270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3pPr>
            <a:lvl4pPr marL="1242000" indent="-234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4pPr>
            <a:lvl5pPr marL="1602000" indent="-234000">
              <a:buFont typeface="Arial" panose="020B0604020202020204" pitchFamily="34" charset="0"/>
              <a:buChar char="•"/>
              <a:defRPr b="0" i="0">
                <a:latin typeface="TeleNeo" panose="020B0504040202090203" pitchFamily="34" charset="77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7BF04A3-3DE7-2DF6-4616-7980CE8C8ADE}"/>
              </a:ext>
            </a:extLst>
          </p:cNvPr>
          <p:cNvSpPr/>
          <p:nvPr userDrawn="1"/>
        </p:nvSpPr>
        <p:spPr>
          <a:xfrm>
            <a:off x="445982" y="344311"/>
            <a:ext cx="11345262" cy="214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47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TeleNeo ExtraBold" panose="020B0504040202090203" pitchFamily="34" charset="77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ctr">
            <a:noAutofit/>
          </a:bodyPr>
          <a:lstStyle>
            <a:lvl1pPr marL="0" indent="0">
              <a:buNone/>
              <a:defRPr sz="2200" b="0" i="0">
                <a:solidFill>
                  <a:schemeClr val="accent2"/>
                </a:solidFill>
                <a:latin typeface="TeleNeo" panose="020B0504040202090203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 b="0" i="0">
                <a:latin typeface="TeleNeo" panose="020B0504040202090203" pitchFamily="34" charset="77"/>
              </a:defRPr>
            </a:lvl1pPr>
            <a:lvl2pPr>
              <a:defRPr b="0" i="0">
                <a:latin typeface="TeleNeo" panose="020B0504040202090203" pitchFamily="34" charset="77"/>
              </a:defRPr>
            </a:lvl2pPr>
            <a:lvl3pPr>
              <a:defRPr b="0" i="0">
                <a:latin typeface="TeleNeo" panose="020B0504040202090203" pitchFamily="34" charset="77"/>
              </a:defRPr>
            </a:lvl3pPr>
            <a:lvl4pPr>
              <a:defRPr b="0" i="0">
                <a:latin typeface="TeleNeo" panose="020B0504040202090203" pitchFamily="34" charset="77"/>
              </a:defRPr>
            </a:lvl4pPr>
            <a:lvl5pPr>
              <a:defRPr b="0" i="0">
                <a:latin typeface="TeleNeo" panose="020B0504040202090203" pitchFamily="34" charset="77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ctr">
            <a:noAutofit/>
          </a:bodyPr>
          <a:lstStyle>
            <a:lvl1pPr marL="0" indent="0">
              <a:buNone/>
              <a:defRPr sz="2200" b="0" i="0">
                <a:solidFill>
                  <a:schemeClr val="accent2"/>
                </a:solidFill>
                <a:latin typeface="TeleNeo" panose="020B0504040202090203" pitchFamily="34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 b="0" i="0">
                <a:latin typeface="TeleNeo" panose="020B0504040202090203" pitchFamily="34" charset="77"/>
              </a:defRPr>
            </a:lvl1pPr>
            <a:lvl2pPr>
              <a:defRPr b="0" i="0">
                <a:latin typeface="TeleNeo" panose="020B0504040202090203" pitchFamily="34" charset="77"/>
              </a:defRPr>
            </a:lvl2pPr>
            <a:lvl3pPr>
              <a:defRPr b="0" i="0">
                <a:latin typeface="TeleNeo" panose="020B0504040202090203" pitchFamily="34" charset="77"/>
              </a:defRPr>
            </a:lvl3pPr>
            <a:lvl4pPr>
              <a:defRPr b="0" i="0">
                <a:latin typeface="TeleNeo" panose="020B0504040202090203" pitchFamily="34" charset="77"/>
              </a:defRPr>
            </a:lvl4pPr>
            <a:lvl5pPr>
              <a:defRPr b="0" i="0">
                <a:latin typeface="TeleNeo" panose="020B0504040202090203" pitchFamily="34" charset="77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9F7FECA-D3C0-A960-F70E-F79555F9CD64}"/>
              </a:ext>
            </a:extLst>
          </p:cNvPr>
          <p:cNvSpPr/>
          <p:nvPr userDrawn="1"/>
        </p:nvSpPr>
        <p:spPr>
          <a:xfrm>
            <a:off x="445982" y="349956"/>
            <a:ext cx="11300036" cy="197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TeleNeo" panose="020B0504040202090203" pitchFamily="34" charset="77"/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8EDC1F6-BF2C-01C0-AE22-231971B6C059}"/>
              </a:ext>
            </a:extLst>
          </p:cNvPr>
          <p:cNvSpPr/>
          <p:nvPr userDrawn="1"/>
        </p:nvSpPr>
        <p:spPr>
          <a:xfrm>
            <a:off x="372533" y="310444"/>
            <a:ext cx="11435645" cy="417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>
              <a:latin typeface="TeleNeo" panose="020B0504040202090203" pitchFamily="34" charset="77"/>
            </a:endParaRP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520C51B8-BEF9-3F62-B048-F521A70E8CF7}"/>
              </a:ext>
            </a:extLst>
          </p:cNvPr>
          <p:cNvCxnSpPr>
            <a:cxnSpLocks/>
            <a:stCxn id="5" idx="1"/>
          </p:cNvCxnSpPr>
          <p:nvPr userDrawn="1"/>
        </p:nvCxnSpPr>
        <p:spPr>
          <a:xfrm>
            <a:off x="372533" y="519289"/>
            <a:ext cx="11301882" cy="0"/>
          </a:xfrm>
          <a:prstGeom prst="line">
            <a:avLst/>
          </a:prstGeom>
          <a:ln w="76200" cap="sq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44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7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62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bes.com/councils/forbesbusinesscouncil/2022/12/12/customer-retention-versus-customer-acquisi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E16D0-E5B2-3F08-2C10-E95A110CE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 b="1" dirty="0">
                <a:latin typeface="TeleNeo ExtraBold" panose="020B0504040202090203" pitchFamily="34" charset="77"/>
              </a:rPr>
              <a:t>Machine learning </a:t>
            </a:r>
            <a:r>
              <a:rPr lang="en-GB" b="1" noProof="0" dirty="0">
                <a:latin typeface="TeleNeo ExtraBold" panose="020B0504040202090203" pitchFamily="34" charset="77"/>
              </a:rPr>
              <a:t>approach</a:t>
            </a:r>
            <a:r>
              <a:rPr lang="it-IT" b="1" dirty="0">
                <a:latin typeface="TeleNeo ExtraBold" panose="020B0504040202090203" pitchFamily="34" charset="77"/>
              </a:rPr>
              <a:t> </a:t>
            </a:r>
            <a:br>
              <a:rPr lang="it-IT" b="1" dirty="0">
                <a:latin typeface="TeleNeo ExtraBold" panose="020B0504040202090203" pitchFamily="34" charset="77"/>
              </a:rPr>
            </a:br>
            <a:r>
              <a:rPr lang="it-IT" b="1" dirty="0">
                <a:latin typeface="TeleNeo ExtraBold" panose="020B0504040202090203" pitchFamily="34" charset="77"/>
              </a:rPr>
              <a:t>for customers </a:t>
            </a:r>
            <a:r>
              <a:rPr lang="it-IT" b="1" dirty="0" err="1">
                <a:latin typeface="TeleNeo ExtraBold" panose="020B0504040202090203" pitchFamily="34" charset="77"/>
              </a:rPr>
              <a:t>upselling</a:t>
            </a:r>
            <a:endParaRPr lang="it-AT" b="1" dirty="0">
              <a:latin typeface="TeleNeo ExtraBold" panose="020B0504040202090203" pitchFamily="34" charset="77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B9D4F-3D05-B041-6AC1-EB3ADB01B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AT" sz="2400" b="1" dirty="0">
                <a:latin typeface="TeleNeo ExtraBold" panose="020B0504040202090203" pitchFamily="34" charset="77"/>
              </a:rPr>
              <a:t>Danilo labanca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5BF92A5-42E6-A74C-FDA2-0C811983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836" y="5121351"/>
            <a:ext cx="3226904" cy="8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701C5EA-09CD-6986-C8D4-844E54CABE81}"/>
              </a:ext>
            </a:extLst>
          </p:cNvPr>
          <p:cNvSpPr/>
          <p:nvPr/>
        </p:nvSpPr>
        <p:spPr>
          <a:xfrm>
            <a:off x="371061" y="231913"/>
            <a:ext cx="11436626" cy="496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atin typeface="TeleNeo ExtraBold" panose="020B0504040202090203" pitchFamily="34" charset="77"/>
            </a:endParaRPr>
          </a:p>
        </p:txBody>
      </p: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092BE269-1763-DD1C-8656-D57E37BABD21}"/>
              </a:ext>
            </a:extLst>
          </p:cNvPr>
          <p:cNvCxnSpPr>
            <a:cxnSpLocks/>
          </p:cNvCxnSpPr>
          <p:nvPr/>
        </p:nvCxnSpPr>
        <p:spPr>
          <a:xfrm>
            <a:off x="523461" y="6115036"/>
            <a:ext cx="11051279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483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C4CC-320E-104C-92F5-45BC94FF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A53F29-F88C-9FB6-7820-3DAFA3FE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customer value segmentation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089325C5-9F02-A066-06A0-25F04FBC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2139" y="3213653"/>
            <a:ext cx="1618669" cy="1703782"/>
          </a:xfrm>
        </p:spPr>
        <p:txBody>
          <a:bodyPr>
            <a:normAutofit/>
          </a:bodyPr>
          <a:lstStyle/>
          <a:p>
            <a:r>
              <a:rPr lang="it-IT" sz="1000" dirty="0"/>
              <a:t>Budget (€0-20)</a:t>
            </a:r>
          </a:p>
          <a:p>
            <a:r>
              <a:rPr lang="it-IT" sz="1000" dirty="0"/>
              <a:t>Standard (€20-35)</a:t>
            </a:r>
          </a:p>
          <a:p>
            <a:r>
              <a:rPr lang="it-IT" sz="1000" dirty="0"/>
              <a:t>Premium (€35-50)</a:t>
            </a:r>
          </a:p>
          <a:p>
            <a:r>
              <a:rPr lang="it-IT" sz="1000" dirty="0"/>
              <a:t>Enterprise (€50+)</a:t>
            </a:r>
            <a:endParaRPr lang="en-GB" sz="1000" dirty="0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E1A7A2E-83D5-3E5A-5C23-4CDBD1496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52" y="1823842"/>
            <a:ext cx="7627495" cy="4709479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E0A9A72F-E816-2B90-0C93-8250635D1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AB656-EDC5-BAA1-FE0A-0D28DC0D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D385C-9978-1E7D-B0DD-4A0F745E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Impact projection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929B7FAC-47B7-35F5-194C-B094C9B4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C22E707-5EA7-2297-E57C-321023995C94}"/>
              </a:ext>
            </a:extLst>
          </p:cNvPr>
          <p:cNvSpPr txBox="1"/>
          <p:nvPr/>
        </p:nvSpPr>
        <p:spPr>
          <a:xfrm>
            <a:off x="620149" y="6025638"/>
            <a:ext cx="8130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noProof="0" dirty="0">
                <a:latin typeface="TeleNeo Thin" panose="020B0204040202090203" pitchFamily="34" charset="77"/>
              </a:rPr>
              <a:t>* </a:t>
            </a:r>
            <a:r>
              <a:rPr lang="en-GB" sz="1050" b="1" noProof="0" dirty="0">
                <a:latin typeface="TeleNeo Thin" panose="020B0204040202090203" pitchFamily="34" charset="77"/>
              </a:rPr>
              <a:t>Conservative</a:t>
            </a:r>
            <a:r>
              <a:rPr lang="en-GB" sz="1050" noProof="0" dirty="0">
                <a:latin typeface="TeleNeo Thin" panose="020B0204040202090203" pitchFamily="34" charset="77"/>
              </a:rPr>
              <a:t> scenario: 50% improvement in upselling rate; </a:t>
            </a:r>
            <a:r>
              <a:rPr lang="en-GB" sz="1050" b="1" noProof="0" dirty="0">
                <a:latin typeface="TeleNeo Thin" panose="020B0204040202090203" pitchFamily="34" charset="77"/>
              </a:rPr>
              <a:t>Moderate</a:t>
            </a:r>
            <a:r>
              <a:rPr lang="en-GB" sz="1050" noProof="0" dirty="0">
                <a:latin typeface="TeleNeo Thin" panose="020B0204040202090203" pitchFamily="34" charset="77"/>
              </a:rPr>
              <a:t>: 100%; </a:t>
            </a:r>
            <a:r>
              <a:rPr lang="en-GB" sz="1050" b="1" noProof="0" dirty="0">
                <a:latin typeface="TeleNeo Thin" panose="020B0204040202090203" pitchFamily="34" charset="77"/>
              </a:rPr>
              <a:t>Aggressive</a:t>
            </a:r>
            <a:r>
              <a:rPr lang="en-GB" sz="1050" noProof="0" dirty="0">
                <a:latin typeface="TeleNeo Thin" panose="020B0204040202090203" pitchFamily="34" charset="77"/>
              </a:rPr>
              <a:t>: 200%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CBBA26D-7FB9-3484-4DC8-1E79050E3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64418" y="1860901"/>
            <a:ext cx="6663163" cy="3997898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B4A77F-B893-257C-0BF9-0265FAC4845F}"/>
              </a:ext>
            </a:extLst>
          </p:cNvPr>
          <p:cNvSpPr txBox="1"/>
          <p:nvPr/>
        </p:nvSpPr>
        <p:spPr>
          <a:xfrm>
            <a:off x="620149" y="6279554"/>
            <a:ext cx="81302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noProof="0" dirty="0">
                <a:latin typeface="TeleNeo Thin" panose="020B0204040202090203" pitchFamily="34" charset="77"/>
              </a:rPr>
              <a:t>** Impossible to compute </a:t>
            </a:r>
            <a:r>
              <a:rPr lang="en-GB" sz="1050" b="1" noProof="0" dirty="0">
                <a:latin typeface="TeleNeo Thin" panose="020B0204040202090203" pitchFamily="34" charset="77"/>
              </a:rPr>
              <a:t>ROI </a:t>
            </a:r>
            <a:r>
              <a:rPr lang="en-GB" sz="1050" noProof="0" dirty="0">
                <a:latin typeface="TeleNeo Thin" panose="020B0204040202090203" pitchFamily="34" charset="77"/>
              </a:rPr>
              <a:t>with missing information regarding implementation costs and </a:t>
            </a:r>
            <a:r>
              <a:rPr lang="en-GB" sz="1050" b="1" noProof="0" dirty="0">
                <a:latin typeface="TeleNeo Thin" panose="020B0204040202090203" pitchFamily="34" charset="77"/>
              </a:rPr>
              <a:t>real data</a:t>
            </a:r>
          </a:p>
        </p:txBody>
      </p:sp>
    </p:spTree>
    <p:extLst>
      <p:ext uri="{BB962C8B-B14F-4D97-AF65-F5344CB8AC3E}">
        <p14:creationId xmlns:p14="http://schemas.microsoft.com/office/powerpoint/2010/main" val="32251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1396-D69D-20FA-D7E6-D70E84DAF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2641F-5374-BD41-ADDD-D2D2E6C5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Approach: proposal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6CEBA449-4EAC-5B10-61D4-DD7672A4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01489-8DAE-6D6A-8E7E-4F0AF23E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n-GB" dirty="0"/>
              <a:t>Machine learning model to enhance the stakeholders to target customers more </a:t>
            </a:r>
            <a:r>
              <a:rPr lang="en-GB" b="1" dirty="0"/>
              <a:t>efficiently </a:t>
            </a:r>
            <a:r>
              <a:rPr lang="en-GB" dirty="0"/>
              <a:t>with data-driven insights</a:t>
            </a:r>
          </a:p>
          <a:p>
            <a:r>
              <a:rPr lang="en-GB" dirty="0"/>
              <a:t>Provide stakeholders not only with which customers to contact but also </a:t>
            </a:r>
            <a:r>
              <a:rPr lang="en-GB" b="1" dirty="0"/>
              <a:t>why</a:t>
            </a:r>
            <a:r>
              <a:rPr lang="en-GB" dirty="0"/>
              <a:t>, and the </a:t>
            </a:r>
            <a:r>
              <a:rPr lang="en-GB" b="1" dirty="0"/>
              <a:t>probability of customer acceptance</a:t>
            </a:r>
          </a:p>
        </p:txBody>
      </p:sp>
    </p:spTree>
    <p:extLst>
      <p:ext uri="{BB962C8B-B14F-4D97-AF65-F5344CB8AC3E}">
        <p14:creationId xmlns:p14="http://schemas.microsoft.com/office/powerpoint/2010/main" val="1559075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B9522-7154-950F-E5F2-B40B96FBA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CB3533-A00E-AA1E-4BD6-B0F188E5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Approach: data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C4B0981D-7519-8488-FD72-4AD933A5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5AA4AE-547C-161E-A17B-F46D25E1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information available:</a:t>
            </a:r>
          </a:p>
          <a:p>
            <a:pPr lvl="1"/>
            <a:r>
              <a:rPr lang="en-GB" dirty="0"/>
              <a:t>Contracts current status</a:t>
            </a:r>
          </a:p>
          <a:p>
            <a:pPr lvl="1"/>
            <a:r>
              <a:rPr lang="en-GB" dirty="0"/>
              <a:t>Usage reports</a:t>
            </a:r>
          </a:p>
          <a:p>
            <a:pPr lvl="1"/>
            <a:r>
              <a:rPr lang="en-GB" dirty="0"/>
              <a:t>Customer context interactions with client support</a:t>
            </a:r>
          </a:p>
          <a:p>
            <a:endParaRPr lang="en-GB" dirty="0"/>
          </a:p>
          <a:p>
            <a:r>
              <a:rPr lang="en-GB" dirty="0"/>
              <a:t>Information desired:</a:t>
            </a:r>
          </a:p>
          <a:p>
            <a:pPr lvl="1"/>
            <a:r>
              <a:rPr lang="en-GB" dirty="0"/>
              <a:t>Contracts historical records</a:t>
            </a:r>
          </a:p>
          <a:p>
            <a:pPr lvl="1"/>
            <a:r>
              <a:rPr lang="en-GB" dirty="0"/>
              <a:t>Customer interactions channel type and content</a:t>
            </a:r>
          </a:p>
        </p:txBody>
      </p:sp>
    </p:spTree>
    <p:extLst>
      <p:ext uri="{BB962C8B-B14F-4D97-AF65-F5344CB8AC3E}">
        <p14:creationId xmlns:p14="http://schemas.microsoft.com/office/powerpoint/2010/main" val="379560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972F-401F-2E69-2779-E4880CD0C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74F211-D055-D658-77B8-BEB0783F8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Approach: modelling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9D04CFBF-34D8-59A2-1D3E-EA8299AA5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76E320E-C3B2-4830-B391-EFCA4846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customers based on </a:t>
            </a:r>
            <a:r>
              <a:rPr lang="en-GB" b="1" dirty="0"/>
              <a:t>contract level</a:t>
            </a:r>
          </a:p>
          <a:p>
            <a:r>
              <a:rPr lang="en-GB" dirty="0" err="1"/>
              <a:t>Analyze</a:t>
            </a:r>
            <a:r>
              <a:rPr lang="en-GB" dirty="0"/>
              <a:t> </a:t>
            </a:r>
            <a:r>
              <a:rPr lang="en-GB" b="1" dirty="0"/>
              <a:t>contract history</a:t>
            </a:r>
            <a:r>
              <a:rPr lang="en-GB" dirty="0"/>
              <a:t> to understand when a customer signs a contract and what they switch to</a:t>
            </a:r>
          </a:p>
          <a:p>
            <a:r>
              <a:rPr lang="en-GB" dirty="0" err="1"/>
              <a:t>Analyze</a:t>
            </a:r>
            <a:r>
              <a:rPr lang="en-GB" dirty="0"/>
              <a:t> </a:t>
            </a:r>
            <a:r>
              <a:rPr lang="en-GB" b="1" dirty="0"/>
              <a:t>consumption trends </a:t>
            </a:r>
            <a:r>
              <a:rPr lang="en-GB" dirty="0"/>
              <a:t>for each customer to identify when they might need a new plan</a:t>
            </a:r>
          </a:p>
          <a:p>
            <a:r>
              <a:rPr lang="en-GB" dirty="0"/>
              <a:t>Use content and communication type to measure </a:t>
            </a:r>
            <a:r>
              <a:rPr lang="en-GB" b="1" dirty="0"/>
              <a:t>customer sentiment</a:t>
            </a:r>
          </a:p>
        </p:txBody>
      </p:sp>
    </p:spTree>
    <p:extLst>
      <p:ext uri="{BB962C8B-B14F-4D97-AF65-F5344CB8AC3E}">
        <p14:creationId xmlns:p14="http://schemas.microsoft.com/office/powerpoint/2010/main" val="35348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1D9DB-52D2-684C-9C9E-15DD8F71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steps: contact stakeholders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F6E64-6646-1FD8-3DC8-A11B2E341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Marketing team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Customer segments</a:t>
            </a:r>
          </a:p>
          <a:p>
            <a:pPr lvl="1"/>
            <a:r>
              <a:rPr lang="en-GB" dirty="0"/>
              <a:t>Targeting strategies (design A/B testing)</a:t>
            </a:r>
          </a:p>
          <a:p>
            <a:pPr lvl="1"/>
            <a:r>
              <a:rPr lang="en-GB" dirty="0"/>
              <a:t>Campaign alignment</a:t>
            </a:r>
          </a:p>
          <a:p>
            <a:r>
              <a:rPr lang="en-GB" b="1" dirty="0"/>
              <a:t>Data team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Data availability</a:t>
            </a:r>
          </a:p>
          <a:p>
            <a:pPr lvl="1"/>
            <a:r>
              <a:rPr lang="en-GB" dirty="0"/>
              <a:t>Data quality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82A80A-9FE7-8D77-92D5-A567AC82D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081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BC1B80-0935-B8DD-DF3B-7FC5FFDBE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CFCB5C18-728D-E6EF-49E9-71C07B1033EF}"/>
              </a:ext>
            </a:extLst>
          </p:cNvPr>
          <p:cNvSpPr/>
          <p:nvPr/>
        </p:nvSpPr>
        <p:spPr>
          <a:xfrm>
            <a:off x="516835" y="2637183"/>
            <a:ext cx="11093972" cy="18354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dirty="0">
                <a:solidFill>
                  <a:schemeClr val="bg1"/>
                </a:solidFill>
                <a:latin typeface="TeleNeo ExtraBold" panose="020B0504040202090203" pitchFamily="34" charset="77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41821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B03F7EE-5FD6-7725-8A76-1627427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b="1" dirty="0">
                <a:solidFill>
                  <a:schemeClr val="bg1"/>
                </a:solidFill>
                <a:latin typeface="TeleNeo ExtraBold" panose="020B0504040202090203" pitchFamily="34" charset="77"/>
              </a:rPr>
              <a:t>agenda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A348CF1-4664-1DD2-49A2-3BEBD14C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current status?</a:t>
            </a:r>
          </a:p>
          <a:p>
            <a:r>
              <a:rPr lang="en-GB" dirty="0"/>
              <a:t>Data analysis</a:t>
            </a:r>
          </a:p>
          <a:p>
            <a:r>
              <a:rPr lang="en-GB" dirty="0"/>
              <a:t>Approach</a:t>
            </a:r>
          </a:p>
          <a:p>
            <a:pPr lvl="1"/>
            <a:r>
              <a:rPr lang="en-GB" dirty="0"/>
              <a:t>Proposal</a:t>
            </a:r>
          </a:p>
          <a:p>
            <a:pPr lvl="1"/>
            <a:r>
              <a:rPr lang="en-GB" dirty="0"/>
              <a:t>Data</a:t>
            </a:r>
          </a:p>
          <a:p>
            <a:pPr lvl="1"/>
            <a:r>
              <a:rPr lang="en-GB" dirty="0" err="1"/>
              <a:t>Modeling</a:t>
            </a:r>
            <a:endParaRPr lang="en-GB" dirty="0"/>
          </a:p>
          <a:p>
            <a:r>
              <a:rPr lang="en-GB" dirty="0"/>
              <a:t>Next steps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B5B1477-86FF-69D8-DF6A-F8215ECC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9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4BE0-4016-181A-AB40-EFD276E7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B502104-160E-5266-3A82-2BC7EF91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b="1" dirty="0">
                <a:solidFill>
                  <a:schemeClr val="bg1"/>
                </a:solidFill>
                <a:latin typeface="TeleNeo ExtraBold" panose="020B0504040202090203" pitchFamily="34" charset="77"/>
              </a:rPr>
              <a:t>What is the current status?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8F6532F-9F19-CA44-21D5-339699915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8874"/>
            <a:ext cx="11029615" cy="3678303"/>
          </a:xfrm>
        </p:spPr>
        <p:txBody>
          <a:bodyPr anchor="ctr"/>
          <a:lstStyle/>
          <a:p>
            <a:pPr marL="0" indent="0">
              <a:buNone/>
            </a:pPr>
            <a:r>
              <a:rPr lang="en-GB" dirty="0"/>
              <a:t>Only </a:t>
            </a:r>
            <a:r>
              <a:rPr lang="en-GB" b="1" dirty="0"/>
              <a:t>7% of our customers</a:t>
            </a:r>
            <a:r>
              <a:rPr lang="en-GB" dirty="0"/>
              <a:t> have done an upselling in recent periods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1F85A20-D4A4-2339-5B2C-F7F0D9C4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29244DC-D1ED-C1CA-B987-4AF165DE5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279" y="1817578"/>
            <a:ext cx="6606208" cy="440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9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7A43-F5DF-928D-2ED2-7E6FAE6EB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D2B7A4E-5883-2544-F59A-3AE33E69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Growth Opportunity</a:t>
            </a:r>
            <a:endParaRPr lang="en-GB" b="1" dirty="0">
              <a:solidFill>
                <a:schemeClr val="bg1"/>
              </a:solidFill>
              <a:latin typeface="TeleNeo ExtraBold" panose="020B0504040202090203" pitchFamily="34" charset="77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F6D93D5-BE45-4557-CD4F-C7276E56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81104"/>
            <a:ext cx="11029615" cy="3678303"/>
          </a:xfrm>
        </p:spPr>
        <p:txBody>
          <a:bodyPr anchor="ctr"/>
          <a:lstStyle/>
          <a:p>
            <a:r>
              <a:rPr lang="en-GB" b="1" dirty="0"/>
              <a:t>Upselling is more cost-effective </a:t>
            </a:r>
            <a:r>
              <a:rPr lang="en-GB" dirty="0"/>
              <a:t>than acquiring new customers </a:t>
            </a:r>
            <a:r>
              <a:rPr lang="en-GB" sz="1200" dirty="0">
                <a:latin typeface="TeleNeo Thin" panose="020B0204040202090203" pitchFamily="34" charset="77"/>
              </a:rPr>
              <a:t>(*)</a:t>
            </a:r>
          </a:p>
          <a:p>
            <a:r>
              <a:rPr lang="en-GB" dirty="0"/>
              <a:t>Each successful upsell generates </a:t>
            </a:r>
            <a:r>
              <a:rPr lang="en-GB" b="1" dirty="0"/>
              <a:t>€10-20+ </a:t>
            </a:r>
            <a:r>
              <a:rPr lang="en-GB" dirty="0"/>
              <a:t>additional monthly revenue</a:t>
            </a:r>
          </a:p>
          <a:p>
            <a:r>
              <a:rPr lang="en-GB" dirty="0"/>
              <a:t>Moving from 7% to just </a:t>
            </a:r>
            <a:r>
              <a:rPr lang="en-GB" b="1" dirty="0"/>
              <a:t>10-12% upselling rate</a:t>
            </a:r>
            <a:r>
              <a:rPr lang="en-GB" dirty="0"/>
              <a:t> would create significant revenue growth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7EDEE26-E130-6F4E-4D0E-AE169540C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27FF76-43D2-9B7D-772D-4C7B99AAFA2D}"/>
              </a:ext>
            </a:extLst>
          </p:cNvPr>
          <p:cNvSpPr txBox="1"/>
          <p:nvPr/>
        </p:nvSpPr>
        <p:spPr>
          <a:xfrm>
            <a:off x="581192" y="5954478"/>
            <a:ext cx="9150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TeleNeo Thin" panose="020B0204040202090203" pitchFamily="34" charset="77"/>
              </a:rPr>
              <a:t>* </a:t>
            </a:r>
            <a:r>
              <a:rPr lang="en-GB" sz="1000" dirty="0">
                <a:latin typeface="TeleNeo Thin" panose="020B02040402020902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Forbes</a:t>
            </a:r>
            <a:endParaRPr lang="en-GB" sz="1000" dirty="0">
              <a:latin typeface="TeleNeo Thin" panose="020B020404020209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9399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CC8C-501A-3D8D-FE5B-EE49F7F4C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02ED796-9C64-3CE8-B643-CA812A8B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demographics</a:t>
            </a:r>
            <a:endParaRPr lang="en-GB" b="1" dirty="0">
              <a:solidFill>
                <a:schemeClr val="bg1"/>
              </a:solidFill>
              <a:latin typeface="TeleNeo ExtraBold" panose="020B0504040202090203" pitchFamily="34" charset="7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C32A4D5-D87D-EEDF-0CC5-557D1D53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3735614A-E115-DCD5-2E62-A8F94F4F0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86325" y="1907649"/>
            <a:ext cx="9219350" cy="3951150"/>
          </a:xfrm>
        </p:spPr>
      </p:pic>
    </p:spTree>
    <p:extLst>
      <p:ext uri="{BB962C8B-B14F-4D97-AF65-F5344CB8AC3E}">
        <p14:creationId xmlns:p14="http://schemas.microsoft.com/office/powerpoint/2010/main" val="624843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4E101-5937-F72C-A316-76B22A09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A52E1F4-8015-785F-C758-BBD16DF6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customers portfolio size</a:t>
            </a:r>
            <a:endParaRPr lang="en-GB" b="1" dirty="0">
              <a:solidFill>
                <a:schemeClr val="bg1"/>
              </a:solidFill>
              <a:latin typeface="TeleNeo ExtraBold" panose="020B0504040202090203" pitchFamily="34" charset="7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3E775D7-CC26-9F92-E77E-19A872929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2A5EEC4B-482B-9EB1-E612-AB292284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58343" y="1903782"/>
            <a:ext cx="9075313" cy="3889420"/>
          </a:xfrm>
        </p:spPr>
      </p:pic>
    </p:spTree>
    <p:extLst>
      <p:ext uri="{BB962C8B-B14F-4D97-AF65-F5344CB8AC3E}">
        <p14:creationId xmlns:p14="http://schemas.microsoft.com/office/powerpoint/2010/main" val="144885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D9C2A-52C5-AF29-46ED-9DFB0921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87703AC-75C9-5F89-F581-7A73094A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customers portfolio size, upselling rate</a:t>
            </a:r>
            <a:endParaRPr lang="en-GB" b="1" dirty="0">
              <a:solidFill>
                <a:schemeClr val="bg1"/>
              </a:solidFill>
              <a:latin typeface="TeleNeo ExtraBold" panose="020B0504040202090203" pitchFamily="34" charset="7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7B75351-8E30-4ABC-A794-73BA415AB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4DBCBB2F-2197-D57A-89DD-91FF293022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22509" y="1852949"/>
            <a:ext cx="9346982" cy="4005850"/>
          </a:xfrm>
        </p:spPr>
      </p:pic>
    </p:spTree>
    <p:extLst>
      <p:ext uri="{BB962C8B-B14F-4D97-AF65-F5344CB8AC3E}">
        <p14:creationId xmlns:p14="http://schemas.microsoft.com/office/powerpoint/2010/main" val="199803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306C4-B4FA-7AD8-7B02-7B72D91B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8FE57A7-A682-F0E5-2EB1-64448B84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contract lifecycle</a:t>
            </a:r>
            <a:endParaRPr lang="en-GB" b="1" dirty="0">
              <a:solidFill>
                <a:schemeClr val="bg1"/>
              </a:solidFill>
              <a:latin typeface="TeleNeo ExtraBold" panose="020B0504040202090203" pitchFamily="34" charset="77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BB54DD0-38E2-12D8-8BDE-63BABA1B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C9CB4B7C-5ACF-3A5C-C19F-FF0DC119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28191" y="1775791"/>
            <a:ext cx="7878417" cy="4380053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D67B561-B74B-719E-59EC-7B0E1DDC88FA}"/>
              </a:ext>
            </a:extLst>
          </p:cNvPr>
          <p:cNvSpPr txBox="1"/>
          <p:nvPr/>
        </p:nvSpPr>
        <p:spPr>
          <a:xfrm>
            <a:off x="581192" y="6230528"/>
            <a:ext cx="3982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TeleNeo Thin" panose="020B0204040202090203" pitchFamily="34" charset="77"/>
              </a:rPr>
              <a:t>* Average binding time: 2 years</a:t>
            </a:r>
          </a:p>
        </p:txBody>
      </p:sp>
    </p:spTree>
    <p:extLst>
      <p:ext uri="{BB962C8B-B14F-4D97-AF65-F5344CB8AC3E}">
        <p14:creationId xmlns:p14="http://schemas.microsoft.com/office/powerpoint/2010/main" val="190158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0DD67-0589-7C5D-A603-4471AF3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available data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BF60908-814A-736A-394A-9C64E1EF3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37" y="2057365"/>
            <a:ext cx="10138926" cy="3802098"/>
          </a:xfr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75A132A-13C6-E5AC-AE39-6BC67E10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86" y="5858799"/>
            <a:ext cx="1750321" cy="43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589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Personalizzati 4">
      <a:dk1>
        <a:srgbClr val="000000"/>
      </a:dk1>
      <a:lt1>
        <a:srgbClr val="FFFFFF"/>
      </a:lt1>
      <a:dk2>
        <a:srgbClr val="000000"/>
      </a:dk2>
      <a:lt2>
        <a:srgbClr val="EBEBEB"/>
      </a:lt2>
      <a:accent1>
        <a:srgbClr val="E2007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Words>321</Words>
  <Application>Microsoft Macintosh PowerPoint</Application>
  <PresentationFormat>Widescreen</PresentationFormat>
  <Paragraphs>69</Paragraphs>
  <Slides>16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TeleNeo</vt:lpstr>
      <vt:lpstr>TeleNeo ExtraBold</vt:lpstr>
      <vt:lpstr>TeleNeo Thin</vt:lpstr>
      <vt:lpstr>Wingdings 2</vt:lpstr>
      <vt:lpstr>Dividendi</vt:lpstr>
      <vt:lpstr>Machine learning approach  for customers upselling</vt:lpstr>
      <vt:lpstr>agenda</vt:lpstr>
      <vt:lpstr>What is the current status?</vt:lpstr>
      <vt:lpstr>Growth Opportunity</vt:lpstr>
      <vt:lpstr>demographics</vt:lpstr>
      <vt:lpstr>customers portfolio size</vt:lpstr>
      <vt:lpstr>customers portfolio size, upselling rate</vt:lpstr>
      <vt:lpstr>contract lifecycle</vt:lpstr>
      <vt:lpstr>available data</vt:lpstr>
      <vt:lpstr>customer value segmentation</vt:lpstr>
      <vt:lpstr>Business Impact projection</vt:lpstr>
      <vt:lpstr>Approach: proposal</vt:lpstr>
      <vt:lpstr>Approach: data</vt:lpstr>
      <vt:lpstr>Approach: modelling</vt:lpstr>
      <vt:lpstr>Next steps: contact stakeholders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Danilo Labanca</dc:creator>
  <cp:lastModifiedBy>Danilo Labanca</cp:lastModifiedBy>
  <cp:revision>24</cp:revision>
  <dcterms:created xsi:type="dcterms:W3CDTF">2025-07-03T06:53:18Z</dcterms:created>
  <dcterms:modified xsi:type="dcterms:W3CDTF">2025-07-03T12:35:33Z</dcterms:modified>
</cp:coreProperties>
</file>