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D288A-AFA1-462B-A196-FD93DCC09A84}"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F97CB8A7-8D97-442F-B4D3-63D007013606}">
      <dgm:prSet/>
      <dgm:spPr/>
      <dgm:t>
        <a:bodyPr/>
        <a:lstStyle/>
        <a:p>
          <a:r>
            <a:rPr lang="en-US"/>
            <a:t>Suppose a company wants to segment neighborhoods of two cities, in this case, Toronto and New York, in terms of venues to see how similar or dissimilar they are.</a:t>
          </a:r>
        </a:p>
      </dgm:t>
    </dgm:pt>
    <dgm:pt modelId="{35642542-1A33-40AB-8892-85AB5C74B33E}" type="parTrans" cxnId="{3AB69966-241F-474E-B478-F122AB435223}">
      <dgm:prSet/>
      <dgm:spPr/>
      <dgm:t>
        <a:bodyPr/>
        <a:lstStyle/>
        <a:p>
          <a:endParaRPr lang="en-US"/>
        </a:p>
      </dgm:t>
    </dgm:pt>
    <dgm:pt modelId="{97AAB0A0-F738-4C62-8EFB-2256B806DB86}" type="sibTrans" cxnId="{3AB69966-241F-474E-B478-F122AB435223}">
      <dgm:prSet/>
      <dgm:spPr/>
      <dgm:t>
        <a:bodyPr/>
        <a:lstStyle/>
        <a:p>
          <a:endParaRPr lang="en-US"/>
        </a:p>
      </dgm:t>
    </dgm:pt>
    <dgm:pt modelId="{CCBA86D0-9A9A-4551-A8C1-831DDA594C11}">
      <dgm:prSet/>
      <dgm:spPr/>
      <dgm:t>
        <a:bodyPr/>
        <a:lstStyle/>
        <a:p>
          <a:r>
            <a:rPr lang="en-US"/>
            <a:t>One of the marketing company which already has office in New york are now expanding the business to Canada. Toronto being the financial capital this company would like to see how similar the city is to understand if the same marketing strategy could be used for Toronto as well.</a:t>
          </a:r>
        </a:p>
      </dgm:t>
    </dgm:pt>
    <dgm:pt modelId="{7A71356C-1C3C-4AA2-A08D-C75080360BA9}" type="parTrans" cxnId="{67B3D95C-94F0-4341-80C6-CA41DD8D5FCB}">
      <dgm:prSet/>
      <dgm:spPr/>
      <dgm:t>
        <a:bodyPr/>
        <a:lstStyle/>
        <a:p>
          <a:endParaRPr lang="en-US"/>
        </a:p>
      </dgm:t>
    </dgm:pt>
    <dgm:pt modelId="{43B43AFD-4D11-4DD2-A821-40A509C504AF}" type="sibTrans" cxnId="{67B3D95C-94F0-4341-80C6-CA41DD8D5FCB}">
      <dgm:prSet/>
      <dgm:spPr/>
      <dgm:t>
        <a:bodyPr/>
        <a:lstStyle/>
        <a:p>
          <a:endParaRPr lang="en-US"/>
        </a:p>
      </dgm:t>
    </dgm:pt>
    <dgm:pt modelId="{CA3B31CD-E3D5-496A-9D92-CB2FDD450EB4}">
      <dgm:prSet/>
      <dgm:spPr/>
      <dgm:t>
        <a:bodyPr/>
        <a:lstStyle/>
        <a:p>
          <a:r>
            <a:rPr lang="en-US"/>
            <a:t>This is a small company and as such we are using Geographic segmentation as it allows allows small businesses with limited budgets to be more cost effective</a:t>
          </a:r>
        </a:p>
      </dgm:t>
    </dgm:pt>
    <dgm:pt modelId="{57802B5B-20F5-49E1-8BF4-6EA983700F38}" type="parTrans" cxnId="{A8069A57-1824-4DE0-A80C-889E4DB291D9}">
      <dgm:prSet/>
      <dgm:spPr/>
      <dgm:t>
        <a:bodyPr/>
        <a:lstStyle/>
        <a:p>
          <a:endParaRPr lang="en-US"/>
        </a:p>
      </dgm:t>
    </dgm:pt>
    <dgm:pt modelId="{29B7214C-2ABE-4BF5-8F52-6F8CF780C0D5}" type="sibTrans" cxnId="{A8069A57-1824-4DE0-A80C-889E4DB291D9}">
      <dgm:prSet/>
      <dgm:spPr/>
      <dgm:t>
        <a:bodyPr/>
        <a:lstStyle/>
        <a:p>
          <a:endParaRPr lang="en-US"/>
        </a:p>
      </dgm:t>
    </dgm:pt>
    <dgm:pt modelId="{B3CDDB86-8E27-4455-829C-E9D69BCADF16}" type="pres">
      <dgm:prSet presAssocID="{A0AD288A-AFA1-462B-A196-FD93DCC09A84}" presName="hierChild1" presStyleCnt="0">
        <dgm:presLayoutVars>
          <dgm:chPref val="1"/>
          <dgm:dir/>
          <dgm:animOne val="branch"/>
          <dgm:animLvl val="lvl"/>
          <dgm:resizeHandles/>
        </dgm:presLayoutVars>
      </dgm:prSet>
      <dgm:spPr/>
    </dgm:pt>
    <dgm:pt modelId="{EEEF747A-0CD1-443C-B13D-3C953183ADB5}" type="pres">
      <dgm:prSet presAssocID="{F97CB8A7-8D97-442F-B4D3-63D007013606}" presName="hierRoot1" presStyleCnt="0"/>
      <dgm:spPr/>
    </dgm:pt>
    <dgm:pt modelId="{02354FFB-0B87-4989-B48D-4ACE1DFA0E51}" type="pres">
      <dgm:prSet presAssocID="{F97CB8A7-8D97-442F-B4D3-63D007013606}" presName="composite" presStyleCnt="0"/>
      <dgm:spPr/>
    </dgm:pt>
    <dgm:pt modelId="{F2053AEE-FEE4-4A41-9198-FCF19EE6CF22}" type="pres">
      <dgm:prSet presAssocID="{F97CB8A7-8D97-442F-B4D3-63D007013606}" presName="background" presStyleLbl="node0" presStyleIdx="0" presStyleCnt="3"/>
      <dgm:spPr/>
    </dgm:pt>
    <dgm:pt modelId="{4F31AEE5-C119-42E9-B64F-1DB02572FBC1}" type="pres">
      <dgm:prSet presAssocID="{F97CB8A7-8D97-442F-B4D3-63D007013606}" presName="text" presStyleLbl="fgAcc0" presStyleIdx="0" presStyleCnt="3">
        <dgm:presLayoutVars>
          <dgm:chPref val="3"/>
        </dgm:presLayoutVars>
      </dgm:prSet>
      <dgm:spPr/>
    </dgm:pt>
    <dgm:pt modelId="{CA23ADF0-8448-4919-AFA9-7BA2BCC7BD47}" type="pres">
      <dgm:prSet presAssocID="{F97CB8A7-8D97-442F-B4D3-63D007013606}" presName="hierChild2" presStyleCnt="0"/>
      <dgm:spPr/>
    </dgm:pt>
    <dgm:pt modelId="{B4FA7722-A520-42D1-BF4B-6DB8B05B1959}" type="pres">
      <dgm:prSet presAssocID="{CCBA86D0-9A9A-4551-A8C1-831DDA594C11}" presName="hierRoot1" presStyleCnt="0"/>
      <dgm:spPr/>
    </dgm:pt>
    <dgm:pt modelId="{C1D83E30-B81C-4A52-ABF9-B2A9211E23D5}" type="pres">
      <dgm:prSet presAssocID="{CCBA86D0-9A9A-4551-A8C1-831DDA594C11}" presName="composite" presStyleCnt="0"/>
      <dgm:spPr/>
    </dgm:pt>
    <dgm:pt modelId="{DF31A627-6A38-4859-B153-64ADABA40117}" type="pres">
      <dgm:prSet presAssocID="{CCBA86D0-9A9A-4551-A8C1-831DDA594C11}" presName="background" presStyleLbl="node0" presStyleIdx="1" presStyleCnt="3"/>
      <dgm:spPr/>
    </dgm:pt>
    <dgm:pt modelId="{1DED40CC-2661-4A79-916E-2E7DAD65E9F7}" type="pres">
      <dgm:prSet presAssocID="{CCBA86D0-9A9A-4551-A8C1-831DDA594C11}" presName="text" presStyleLbl="fgAcc0" presStyleIdx="1" presStyleCnt="3">
        <dgm:presLayoutVars>
          <dgm:chPref val="3"/>
        </dgm:presLayoutVars>
      </dgm:prSet>
      <dgm:spPr/>
    </dgm:pt>
    <dgm:pt modelId="{19FB1582-F548-46A2-9AC5-2C4C89E2CA5C}" type="pres">
      <dgm:prSet presAssocID="{CCBA86D0-9A9A-4551-A8C1-831DDA594C11}" presName="hierChild2" presStyleCnt="0"/>
      <dgm:spPr/>
    </dgm:pt>
    <dgm:pt modelId="{CA3D2506-2D58-4885-B4C0-AAB489C57BCC}" type="pres">
      <dgm:prSet presAssocID="{CA3B31CD-E3D5-496A-9D92-CB2FDD450EB4}" presName="hierRoot1" presStyleCnt="0"/>
      <dgm:spPr/>
    </dgm:pt>
    <dgm:pt modelId="{4F89B22E-E7EC-484C-8B9D-7F91DD3F30FE}" type="pres">
      <dgm:prSet presAssocID="{CA3B31CD-E3D5-496A-9D92-CB2FDD450EB4}" presName="composite" presStyleCnt="0"/>
      <dgm:spPr/>
    </dgm:pt>
    <dgm:pt modelId="{9A02AEBE-A80D-4B6D-883F-B12BDEB33FA8}" type="pres">
      <dgm:prSet presAssocID="{CA3B31CD-E3D5-496A-9D92-CB2FDD450EB4}" presName="background" presStyleLbl="node0" presStyleIdx="2" presStyleCnt="3"/>
      <dgm:spPr/>
    </dgm:pt>
    <dgm:pt modelId="{A62D8755-62CC-41FB-9591-405795C8F990}" type="pres">
      <dgm:prSet presAssocID="{CA3B31CD-E3D5-496A-9D92-CB2FDD450EB4}" presName="text" presStyleLbl="fgAcc0" presStyleIdx="2" presStyleCnt="3">
        <dgm:presLayoutVars>
          <dgm:chPref val="3"/>
        </dgm:presLayoutVars>
      </dgm:prSet>
      <dgm:spPr/>
    </dgm:pt>
    <dgm:pt modelId="{3015C399-F757-4788-A0D5-59F26B581735}" type="pres">
      <dgm:prSet presAssocID="{CA3B31CD-E3D5-496A-9D92-CB2FDD450EB4}" presName="hierChild2" presStyleCnt="0"/>
      <dgm:spPr/>
    </dgm:pt>
  </dgm:ptLst>
  <dgm:cxnLst>
    <dgm:cxn modelId="{2D254513-7752-481C-9BB6-5DDB02924DC3}" type="presOf" srcId="{CA3B31CD-E3D5-496A-9D92-CB2FDD450EB4}" destId="{A62D8755-62CC-41FB-9591-405795C8F990}" srcOrd="0" destOrd="0" presId="urn:microsoft.com/office/officeart/2005/8/layout/hierarchy1"/>
    <dgm:cxn modelId="{918E855C-A42A-4DAD-A430-B04575AA1309}" type="presOf" srcId="{F97CB8A7-8D97-442F-B4D3-63D007013606}" destId="{4F31AEE5-C119-42E9-B64F-1DB02572FBC1}" srcOrd="0" destOrd="0" presId="urn:microsoft.com/office/officeart/2005/8/layout/hierarchy1"/>
    <dgm:cxn modelId="{67B3D95C-94F0-4341-80C6-CA41DD8D5FCB}" srcId="{A0AD288A-AFA1-462B-A196-FD93DCC09A84}" destId="{CCBA86D0-9A9A-4551-A8C1-831DDA594C11}" srcOrd="1" destOrd="0" parTransId="{7A71356C-1C3C-4AA2-A08D-C75080360BA9}" sibTransId="{43B43AFD-4D11-4DD2-A821-40A509C504AF}"/>
    <dgm:cxn modelId="{3AB69966-241F-474E-B478-F122AB435223}" srcId="{A0AD288A-AFA1-462B-A196-FD93DCC09A84}" destId="{F97CB8A7-8D97-442F-B4D3-63D007013606}" srcOrd="0" destOrd="0" parTransId="{35642542-1A33-40AB-8892-85AB5C74B33E}" sibTransId="{97AAB0A0-F738-4C62-8EFB-2256B806DB86}"/>
    <dgm:cxn modelId="{1EC7C070-B96D-420B-822D-D320C826E6C4}" type="presOf" srcId="{CCBA86D0-9A9A-4551-A8C1-831DDA594C11}" destId="{1DED40CC-2661-4A79-916E-2E7DAD65E9F7}" srcOrd="0" destOrd="0" presId="urn:microsoft.com/office/officeart/2005/8/layout/hierarchy1"/>
    <dgm:cxn modelId="{A8069A57-1824-4DE0-A80C-889E4DB291D9}" srcId="{A0AD288A-AFA1-462B-A196-FD93DCC09A84}" destId="{CA3B31CD-E3D5-496A-9D92-CB2FDD450EB4}" srcOrd="2" destOrd="0" parTransId="{57802B5B-20F5-49E1-8BF4-6EA983700F38}" sibTransId="{29B7214C-2ABE-4BF5-8F52-6F8CF780C0D5}"/>
    <dgm:cxn modelId="{34710ECB-8200-4C3F-AE50-5119B85624E4}" type="presOf" srcId="{A0AD288A-AFA1-462B-A196-FD93DCC09A84}" destId="{B3CDDB86-8E27-4455-829C-E9D69BCADF16}" srcOrd="0" destOrd="0" presId="urn:microsoft.com/office/officeart/2005/8/layout/hierarchy1"/>
    <dgm:cxn modelId="{37879D14-A770-424F-86E5-9678692F182B}" type="presParOf" srcId="{B3CDDB86-8E27-4455-829C-E9D69BCADF16}" destId="{EEEF747A-0CD1-443C-B13D-3C953183ADB5}" srcOrd="0" destOrd="0" presId="urn:microsoft.com/office/officeart/2005/8/layout/hierarchy1"/>
    <dgm:cxn modelId="{75F7493E-7235-4323-9567-0AA66273DAF6}" type="presParOf" srcId="{EEEF747A-0CD1-443C-B13D-3C953183ADB5}" destId="{02354FFB-0B87-4989-B48D-4ACE1DFA0E51}" srcOrd="0" destOrd="0" presId="urn:microsoft.com/office/officeart/2005/8/layout/hierarchy1"/>
    <dgm:cxn modelId="{CD2AF634-B322-4AD3-8F5D-6913FCE032A1}" type="presParOf" srcId="{02354FFB-0B87-4989-B48D-4ACE1DFA0E51}" destId="{F2053AEE-FEE4-4A41-9198-FCF19EE6CF22}" srcOrd="0" destOrd="0" presId="urn:microsoft.com/office/officeart/2005/8/layout/hierarchy1"/>
    <dgm:cxn modelId="{7A777F4F-DBDB-415E-A353-81D5334A8D42}" type="presParOf" srcId="{02354FFB-0B87-4989-B48D-4ACE1DFA0E51}" destId="{4F31AEE5-C119-42E9-B64F-1DB02572FBC1}" srcOrd="1" destOrd="0" presId="urn:microsoft.com/office/officeart/2005/8/layout/hierarchy1"/>
    <dgm:cxn modelId="{98489A5C-AF2E-4170-A73B-BF50CF50ECC0}" type="presParOf" srcId="{EEEF747A-0CD1-443C-B13D-3C953183ADB5}" destId="{CA23ADF0-8448-4919-AFA9-7BA2BCC7BD47}" srcOrd="1" destOrd="0" presId="urn:microsoft.com/office/officeart/2005/8/layout/hierarchy1"/>
    <dgm:cxn modelId="{044236FA-C4BE-41A5-8A47-4CD78AE1BCE3}" type="presParOf" srcId="{B3CDDB86-8E27-4455-829C-E9D69BCADF16}" destId="{B4FA7722-A520-42D1-BF4B-6DB8B05B1959}" srcOrd="1" destOrd="0" presId="urn:microsoft.com/office/officeart/2005/8/layout/hierarchy1"/>
    <dgm:cxn modelId="{37ACFACD-0CCA-4587-BECE-12D37725F1A1}" type="presParOf" srcId="{B4FA7722-A520-42D1-BF4B-6DB8B05B1959}" destId="{C1D83E30-B81C-4A52-ABF9-B2A9211E23D5}" srcOrd="0" destOrd="0" presId="urn:microsoft.com/office/officeart/2005/8/layout/hierarchy1"/>
    <dgm:cxn modelId="{C721D610-D98E-4E1C-9609-101F38BC3DBB}" type="presParOf" srcId="{C1D83E30-B81C-4A52-ABF9-B2A9211E23D5}" destId="{DF31A627-6A38-4859-B153-64ADABA40117}" srcOrd="0" destOrd="0" presId="urn:microsoft.com/office/officeart/2005/8/layout/hierarchy1"/>
    <dgm:cxn modelId="{B2D57CC8-24BA-42E0-8A35-E338FCAEB408}" type="presParOf" srcId="{C1D83E30-B81C-4A52-ABF9-B2A9211E23D5}" destId="{1DED40CC-2661-4A79-916E-2E7DAD65E9F7}" srcOrd="1" destOrd="0" presId="urn:microsoft.com/office/officeart/2005/8/layout/hierarchy1"/>
    <dgm:cxn modelId="{497FF216-D266-44B4-92A0-45F74076802C}" type="presParOf" srcId="{B4FA7722-A520-42D1-BF4B-6DB8B05B1959}" destId="{19FB1582-F548-46A2-9AC5-2C4C89E2CA5C}" srcOrd="1" destOrd="0" presId="urn:microsoft.com/office/officeart/2005/8/layout/hierarchy1"/>
    <dgm:cxn modelId="{C18B400D-BDA2-4CC1-B32E-488DC8314EFD}" type="presParOf" srcId="{B3CDDB86-8E27-4455-829C-E9D69BCADF16}" destId="{CA3D2506-2D58-4885-B4C0-AAB489C57BCC}" srcOrd="2" destOrd="0" presId="urn:microsoft.com/office/officeart/2005/8/layout/hierarchy1"/>
    <dgm:cxn modelId="{C0416BEB-E399-4317-BBA3-738F9FD25B00}" type="presParOf" srcId="{CA3D2506-2D58-4885-B4C0-AAB489C57BCC}" destId="{4F89B22E-E7EC-484C-8B9D-7F91DD3F30FE}" srcOrd="0" destOrd="0" presId="urn:microsoft.com/office/officeart/2005/8/layout/hierarchy1"/>
    <dgm:cxn modelId="{35CF7379-5D5B-467C-BDFF-9C44C51C2B56}" type="presParOf" srcId="{4F89B22E-E7EC-484C-8B9D-7F91DD3F30FE}" destId="{9A02AEBE-A80D-4B6D-883F-B12BDEB33FA8}" srcOrd="0" destOrd="0" presId="urn:microsoft.com/office/officeart/2005/8/layout/hierarchy1"/>
    <dgm:cxn modelId="{5B54DD07-1A78-4528-8F5E-039722630F00}" type="presParOf" srcId="{4F89B22E-E7EC-484C-8B9D-7F91DD3F30FE}" destId="{A62D8755-62CC-41FB-9591-405795C8F990}" srcOrd="1" destOrd="0" presId="urn:microsoft.com/office/officeart/2005/8/layout/hierarchy1"/>
    <dgm:cxn modelId="{3568D1A6-B7FB-408D-8330-0CADFF00C4AF}" type="presParOf" srcId="{CA3D2506-2D58-4885-B4C0-AAB489C57BCC}" destId="{3015C399-F757-4788-A0D5-59F26B58173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53AEE-FEE4-4A41-9198-FCF19EE6CF22}">
      <dsp:nvSpPr>
        <dsp:cNvPr id="0" name=""/>
        <dsp:cNvSpPr/>
      </dsp:nvSpPr>
      <dsp:spPr>
        <a:xfrm>
          <a:off x="0"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31AEE5-C119-42E9-B64F-1DB02572FBC1}">
      <dsp:nvSpPr>
        <dsp:cNvPr id="0" name=""/>
        <dsp:cNvSpPr/>
      </dsp:nvSpPr>
      <dsp:spPr>
        <a:xfrm>
          <a:off x="316230"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Suppose a company wants to segment neighborhoods of two cities, in this case, Toronto and New York, in terms of venues to see how similar or dissimilar they are.</a:t>
          </a:r>
        </a:p>
      </dsp:txBody>
      <dsp:txXfrm>
        <a:off x="369163" y="865197"/>
        <a:ext cx="2740203" cy="1701388"/>
      </dsp:txXfrm>
    </dsp:sp>
    <dsp:sp modelId="{DF31A627-6A38-4859-B153-64ADABA40117}">
      <dsp:nvSpPr>
        <dsp:cNvPr id="0" name=""/>
        <dsp:cNvSpPr/>
      </dsp:nvSpPr>
      <dsp:spPr>
        <a:xfrm>
          <a:off x="3478530"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D40CC-2661-4A79-916E-2E7DAD65E9F7}">
      <dsp:nvSpPr>
        <dsp:cNvPr id="0" name=""/>
        <dsp:cNvSpPr/>
      </dsp:nvSpPr>
      <dsp:spPr>
        <a:xfrm>
          <a:off x="3794759"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One of the marketing company which already has office in New york are now expanding the business to Canada. Toronto being the financial capital this company would like to see how similar the city is to understand if the same marketing strategy could be used for Toronto as well.</a:t>
          </a:r>
        </a:p>
      </dsp:txBody>
      <dsp:txXfrm>
        <a:off x="3847692" y="865197"/>
        <a:ext cx="2740203" cy="1701388"/>
      </dsp:txXfrm>
    </dsp:sp>
    <dsp:sp modelId="{9A02AEBE-A80D-4B6D-883F-B12BDEB33FA8}">
      <dsp:nvSpPr>
        <dsp:cNvPr id="0" name=""/>
        <dsp:cNvSpPr/>
      </dsp:nvSpPr>
      <dsp:spPr>
        <a:xfrm>
          <a:off x="6957059" y="511845"/>
          <a:ext cx="2846069" cy="180725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D8755-62CC-41FB-9591-405795C8F990}">
      <dsp:nvSpPr>
        <dsp:cNvPr id="0" name=""/>
        <dsp:cNvSpPr/>
      </dsp:nvSpPr>
      <dsp:spPr>
        <a:xfrm>
          <a:off x="7273289" y="812264"/>
          <a:ext cx="2846069" cy="180725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This is a small company and as such we are using Geographic segmentation as it allows allows small businesses with limited budgets to be more cost effective</a:t>
          </a:r>
        </a:p>
      </dsp:txBody>
      <dsp:txXfrm>
        <a:off x="7326222" y="865197"/>
        <a:ext cx="2740203" cy="17013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8/16/2019</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8/16/2019</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cocl.us/new_york_dataset" TargetMode="External"/><Relationship Id="rId4" Type="http://schemas.openxmlformats.org/officeDocument/2006/relationships/hyperlink" Target="https://geo.nyu.edu/catalog/nyu_2451_3457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a:xfrm>
            <a:off x="3045368" y="2043663"/>
            <a:ext cx="6105194" cy="2031055"/>
          </a:xfrm>
        </p:spPr>
        <p:txBody>
          <a:bodyPr>
            <a:normAutofit/>
          </a:bodyPr>
          <a:lstStyle/>
          <a:p>
            <a:r>
              <a:rPr lang="en-US" b="1">
                <a:solidFill>
                  <a:srgbClr val="FFFFFF"/>
                </a:solidFill>
              </a:rPr>
              <a:t>The Battle of Neighborhood</a:t>
            </a:r>
            <a:endParaRPr lang="en-US">
              <a:solidFill>
                <a:srgbClr val="FFFFFF"/>
              </a:solidFill>
            </a:endParaRPr>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a:xfrm>
            <a:off x="3045368" y="4074718"/>
            <a:ext cx="6105194" cy="682079"/>
          </a:xfrm>
        </p:spPr>
        <p:txBody>
          <a:bodyPr>
            <a:normAutofit/>
          </a:bodyPr>
          <a:lstStyle/>
          <a:p>
            <a:r>
              <a:rPr lang="en-US" sz="1900" b="1">
                <a:solidFill>
                  <a:srgbClr val="FFFFFF"/>
                </a:solidFill>
              </a:rPr>
              <a:t>Segmentation and Comparison of Neighborhood of Toronto &amp; New York Using Foursquare API and Clustering</a:t>
            </a:r>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Introduction</a:t>
            </a:r>
          </a:p>
        </p:txBody>
      </p:sp>
      <p:graphicFrame>
        <p:nvGraphicFramePr>
          <p:cNvPr id="14" name="Content Placeholder 2">
            <a:extLst>
              <a:ext uri="{FF2B5EF4-FFF2-40B4-BE49-F238E27FC236}">
                <a16:creationId xmlns:a16="http://schemas.microsoft.com/office/drawing/2014/main" id="{D6A5D6CB-D58C-47EB-8E5A-70E739C36D20}"/>
              </a:ext>
            </a:extLst>
          </p:cNvPr>
          <p:cNvGraphicFramePr>
            <a:graphicFrameLocks noGrp="1"/>
          </p:cNvGraphicFramePr>
          <p:nvPr>
            <p:ph idx="1"/>
            <p:extLst>
              <p:ext uri="{D42A27DB-BD31-4B8C-83A1-F6EECF244321}">
                <p14:modId xmlns:p14="http://schemas.microsoft.com/office/powerpoint/2010/main" val="3371712081"/>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0">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a:xfrm>
            <a:off x="640079" y="2053641"/>
            <a:ext cx="3669161" cy="2760098"/>
          </a:xfrm>
        </p:spPr>
        <p:txBody>
          <a:bodyPr>
            <a:normAutofit/>
          </a:bodyPr>
          <a:lstStyle/>
          <a:p>
            <a:r>
              <a:rPr lang="en-US" b="1">
                <a:solidFill>
                  <a:srgbClr val="FFFFFF"/>
                </a:solidFill>
              </a:rPr>
              <a:t>Data</a:t>
            </a:r>
            <a:br>
              <a:rPr lang="en-US" b="1">
                <a:solidFill>
                  <a:srgbClr val="FFFFFF"/>
                </a:solidFill>
              </a:rPr>
            </a:br>
            <a:endParaRPr lang="en-US">
              <a:solidFill>
                <a:srgbClr val="FFFFFF"/>
              </a:solidFill>
            </a:endParaRPr>
          </a:p>
        </p:txBody>
      </p:sp>
      <p:sp>
        <p:nvSpPr>
          <p:cNvPr id="25" name="Content Placeholder 2">
            <a:extLst>
              <a:ext uri="{FF2B5EF4-FFF2-40B4-BE49-F238E27FC236}">
                <a16:creationId xmlns:a16="http://schemas.microsoft.com/office/drawing/2014/main" id="{1D94F5E6-F7F8-44FF-9A4F-EBBBED9743E9}"/>
              </a:ext>
            </a:extLst>
          </p:cNvPr>
          <p:cNvSpPr>
            <a:spLocks noGrp="1"/>
          </p:cNvSpPr>
          <p:nvPr>
            <p:ph idx="1"/>
          </p:nvPr>
        </p:nvSpPr>
        <p:spPr>
          <a:xfrm>
            <a:off x="6090574" y="801866"/>
            <a:ext cx="5306084" cy="5230634"/>
          </a:xfrm>
        </p:spPr>
        <p:txBody>
          <a:bodyPr anchor="ctr">
            <a:normAutofit/>
          </a:bodyPr>
          <a:lstStyle/>
          <a:p>
            <a:pPr marL="0" indent="0">
              <a:buNone/>
            </a:pPr>
            <a:r>
              <a:rPr lang="en-US" sz="2000" b="1">
                <a:solidFill>
                  <a:srgbClr val="000000"/>
                </a:solidFill>
              </a:rPr>
              <a:t>New york and Toronto data</a:t>
            </a:r>
          </a:p>
          <a:p>
            <a:pPr marL="0" indent="0">
              <a:buNone/>
            </a:pPr>
            <a:r>
              <a:rPr lang="en-US" sz="2000">
                <a:solidFill>
                  <a:srgbClr val="000000"/>
                </a:solidFill>
              </a:rPr>
              <a:t>I would be using the data set used in Module 3 for convenience for both New york and Toronto.</a:t>
            </a:r>
          </a:p>
          <a:p>
            <a:pPr marL="0" indent="0">
              <a:buNone/>
            </a:pPr>
            <a:r>
              <a:rPr lang="en-US" sz="2000">
                <a:solidFill>
                  <a:srgbClr val="000000"/>
                </a:solidFill>
                <a:hlinkClick r:id="rId3"/>
              </a:rPr>
              <a:t>https://en.wikipedia.org/wiki/List_of_postal_codes_of_Canada:_M</a:t>
            </a:r>
            <a:endParaRPr lang="en-US" sz="2000">
              <a:solidFill>
                <a:srgbClr val="000000"/>
              </a:solidFill>
            </a:endParaRPr>
          </a:p>
          <a:p>
            <a:pPr marL="0" indent="0">
              <a:buNone/>
            </a:pPr>
            <a:r>
              <a:rPr lang="en-US" sz="2000">
                <a:solidFill>
                  <a:srgbClr val="000000"/>
                </a:solidFill>
              </a:rPr>
              <a:t> </a:t>
            </a:r>
            <a:r>
              <a:rPr lang="en-US" sz="2000">
                <a:solidFill>
                  <a:srgbClr val="000000"/>
                </a:solidFill>
                <a:hlinkClick r:id="rId4"/>
              </a:rPr>
              <a:t>https://geo.nyu.edu/catalog/nyu_2451_34572</a:t>
            </a:r>
            <a:endParaRPr lang="en-US" sz="2000">
              <a:solidFill>
                <a:srgbClr val="000000"/>
              </a:solidFill>
            </a:endParaRPr>
          </a:p>
          <a:p>
            <a:pPr marL="0" indent="0">
              <a:buNone/>
            </a:pPr>
            <a:r>
              <a:rPr lang="en-US" sz="2000">
                <a:solidFill>
                  <a:srgbClr val="000000"/>
                </a:solidFill>
                <a:hlinkClick r:id="rId5"/>
              </a:rPr>
              <a:t>https://cocl.us/new_york_dataset</a:t>
            </a:r>
            <a:r>
              <a:rPr lang="en-US" sz="2000">
                <a:solidFill>
                  <a:srgbClr val="000000"/>
                </a:solidFill>
              </a:rPr>
              <a:t>&lt;/p&gt;</a:t>
            </a:r>
          </a:p>
          <a:p>
            <a:pPr marL="0" indent="0">
              <a:buNone/>
            </a:pPr>
            <a:r>
              <a:rPr lang="en-US" sz="2000">
                <a:solidFill>
                  <a:srgbClr val="000000"/>
                </a:solidFill>
              </a:rPr>
              <a:t>I will also use geopy library to get the latitude and longitude values of both cities.</a:t>
            </a:r>
          </a:p>
          <a:p>
            <a:pPr marL="0" indent="0">
              <a:buNone/>
            </a:pPr>
            <a:r>
              <a:rPr lang="en-US" sz="2000">
                <a:solidFill>
                  <a:srgbClr val="000000"/>
                </a:solidFill>
              </a:rPr>
              <a:t>We are going to utilize the Foursquare API to explore the neighborhoods and segment them.</a:t>
            </a:r>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a:xfrm>
            <a:off x="640079" y="2053641"/>
            <a:ext cx="3669161" cy="2760098"/>
          </a:xfrm>
        </p:spPr>
        <p:txBody>
          <a:bodyPr>
            <a:normAutofit/>
          </a:bodyPr>
          <a:lstStyle/>
          <a:p>
            <a:r>
              <a:rPr lang="en-US" b="1">
                <a:solidFill>
                  <a:srgbClr val="FFFFFF"/>
                </a:solidFill>
              </a:rPr>
              <a:t>Methodology</a:t>
            </a:r>
            <a:br>
              <a:rPr lang="en-US" b="1">
                <a:solidFill>
                  <a:srgbClr val="FFFFFF"/>
                </a:solidFill>
              </a:rPr>
            </a:br>
            <a:endParaRPr lang="en-US">
              <a:solidFill>
                <a:srgbClr val="FFFFFF"/>
              </a:solidFill>
            </a:endParaRPr>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a:xfrm>
            <a:off x="6090574" y="801866"/>
            <a:ext cx="5306084" cy="5230634"/>
          </a:xfrm>
        </p:spPr>
        <p:txBody>
          <a:bodyPr anchor="ctr">
            <a:normAutofit/>
          </a:bodyPr>
          <a:lstStyle/>
          <a:p>
            <a:pPr marL="0" indent="0">
              <a:buNone/>
            </a:pPr>
            <a:r>
              <a:rPr lang="en-US" sz="1300">
                <a:solidFill>
                  <a:srgbClr val="000000"/>
                </a:solidFill>
              </a:rPr>
              <a:t>I’ll use Python and it’s various packages. So, let’s get started!</a:t>
            </a:r>
          </a:p>
          <a:p>
            <a:endParaRPr lang="en-IN" sz="1300" b="1">
              <a:solidFill>
                <a:srgbClr val="000000"/>
              </a:solidFill>
            </a:endParaRPr>
          </a:p>
          <a:p>
            <a:pPr marL="0" indent="0">
              <a:buNone/>
            </a:pPr>
            <a:r>
              <a:rPr lang="en-IN" sz="1300" b="1">
                <a:solidFill>
                  <a:srgbClr val="000000"/>
                </a:solidFill>
              </a:rPr>
              <a:t>Segmentation of the neighborhoods</a:t>
            </a:r>
            <a:endParaRPr lang="en-US" sz="1300">
              <a:solidFill>
                <a:srgbClr val="000000"/>
              </a:solidFill>
            </a:endParaRPr>
          </a:p>
          <a:p>
            <a:r>
              <a:rPr lang="en-US" sz="1300">
                <a:solidFill>
                  <a:srgbClr val="000000"/>
                </a:solidFill>
              </a:rPr>
              <a:t>I started with importing the boroughs and neighborhood list of Toronto from Wikipedia and converted it to data frame using pandas package in python. Then, Another data set comprised of location data of neighborhood and boroughs was imported. It was in .csv format and then converted to data frame. After Cleaning the data set, two tables were merged to get the final Toronto neighborhood data set.</a:t>
            </a:r>
          </a:p>
          <a:p>
            <a:r>
              <a:rPr lang="en-US" sz="1300">
                <a:solidFill>
                  <a:srgbClr val="000000"/>
                </a:solidFill>
              </a:rPr>
              <a:t>Then, Geo location data of New York were imported. it was in .json format. Neighborhoods, Boroughs and their corresponding latitude and longitude were filtered out and converted to a data frame.</a:t>
            </a:r>
          </a:p>
          <a:p>
            <a:endParaRPr lang="en-US" sz="1300">
              <a:solidFill>
                <a:srgbClr val="000000"/>
              </a:solidFill>
            </a:endParaRPr>
          </a:p>
          <a:p>
            <a:r>
              <a:rPr lang="en-US" sz="1300">
                <a:solidFill>
                  <a:srgbClr val="000000"/>
                </a:solidFill>
              </a:rPr>
              <a:t>After having neighborhood location data, for each neighborhood, using Foursquare API, all venues data were imported into two data frame for Toronto and New York.</a:t>
            </a:r>
          </a:p>
          <a:p>
            <a:r>
              <a:rPr lang="en-US" sz="1300">
                <a:solidFill>
                  <a:srgbClr val="000000"/>
                </a:solidFill>
              </a:rPr>
              <a:t>Then I used </a:t>
            </a:r>
            <a:r>
              <a:rPr lang="en-US" sz="1300" b="1">
                <a:solidFill>
                  <a:srgbClr val="000000"/>
                </a:solidFill>
              </a:rPr>
              <a:t>KMeans Clustering</a:t>
            </a:r>
            <a:r>
              <a:rPr lang="en-US" sz="1300">
                <a:solidFill>
                  <a:srgbClr val="000000"/>
                </a:solidFill>
              </a:rPr>
              <a:t> to cluster all the neighborhoods, once for Toronto and once for New York. I took number of clusters as 5 for both cities. Sci-kit learn package of python was used. Then, the cluster labels were assigned to each neighborhoods.</a:t>
            </a:r>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a:xfrm>
            <a:off x="640079" y="2053641"/>
            <a:ext cx="3669161" cy="2760098"/>
          </a:xfrm>
        </p:spPr>
        <p:txBody>
          <a:bodyPr>
            <a:normAutofit/>
          </a:bodyPr>
          <a:lstStyle/>
          <a:p>
            <a:r>
              <a:rPr lang="en-US">
                <a:solidFill>
                  <a:srgbClr val="FFFFFF"/>
                </a:solidFill>
              </a:rPr>
              <a:t>Results &amp; Conclusion</a:t>
            </a:r>
          </a:p>
        </p:txBody>
      </p:sp>
      <p:sp>
        <p:nvSpPr>
          <p:cNvPr id="3" name="Content Placeholder 2">
            <a:extLst>
              <a:ext uri="{FF2B5EF4-FFF2-40B4-BE49-F238E27FC236}">
                <a16:creationId xmlns:a16="http://schemas.microsoft.com/office/drawing/2014/main" id="{78BDDC58-3177-4482-83F5-30C27B3E977B}"/>
              </a:ext>
            </a:extLst>
          </p:cNvPr>
          <p:cNvSpPr>
            <a:spLocks noGrp="1"/>
          </p:cNvSpPr>
          <p:nvPr>
            <p:ph idx="1"/>
          </p:nvPr>
        </p:nvSpPr>
        <p:spPr>
          <a:xfrm>
            <a:off x="6090574" y="801866"/>
            <a:ext cx="5306084" cy="5230634"/>
          </a:xfrm>
        </p:spPr>
        <p:txBody>
          <a:bodyPr anchor="ctr">
            <a:normAutofit fontScale="92500" lnSpcReduction="10000"/>
          </a:bodyPr>
          <a:lstStyle/>
          <a:p>
            <a:pPr marL="0" indent="0">
              <a:buNone/>
            </a:pPr>
            <a:r>
              <a:rPr lang="en-US" sz="2400" dirty="0">
                <a:solidFill>
                  <a:srgbClr val="000000"/>
                </a:solidFill>
              </a:rPr>
              <a:t>It can be seen that Toronto has one big cluster (83% of the neighborhoods) and a smaller one.  Other three clusters are insignificant compared to them. For New York, there are two big (45% and 41% of the neighborhoods) and one mid size clusters. Other two clusters are insignificant compared to them. So, we see Toronto seems to have more uniform neighborhood type.  New York has much more varieties. So, segmentation is different.</a:t>
            </a:r>
          </a:p>
          <a:p>
            <a:pPr marL="0" indent="0">
              <a:buNone/>
            </a:pPr>
            <a:endParaRPr lang="en-US" sz="2400" dirty="0">
              <a:solidFill>
                <a:srgbClr val="000000"/>
              </a:solidFill>
            </a:endParaRPr>
          </a:p>
          <a:p>
            <a:pPr marL="0" indent="0">
              <a:buNone/>
            </a:pPr>
            <a:r>
              <a:rPr lang="en-US" sz="2400" dirty="0">
                <a:solidFill>
                  <a:srgbClr val="000000"/>
                </a:solidFill>
              </a:rPr>
              <a:t>In conclusion the strategy would need to be changed for Toronto or we could use the strategy that has been used where there is best sales in </a:t>
            </a:r>
            <a:r>
              <a:rPr lang="en-US" sz="2400" dirty="0" err="1">
                <a:solidFill>
                  <a:srgbClr val="000000"/>
                </a:solidFill>
              </a:rPr>
              <a:t>Newyork</a:t>
            </a:r>
            <a:r>
              <a:rPr lang="en-US" sz="2400" dirty="0">
                <a:solidFill>
                  <a:srgbClr val="000000"/>
                </a:solidFill>
              </a:rPr>
              <a:t> as Toronto has more uniform neighborhood.</a:t>
            </a:r>
          </a:p>
        </p:txBody>
      </p:sp>
    </p:spTree>
    <p:extLst>
      <p:ext uri="{BB962C8B-B14F-4D97-AF65-F5344CB8AC3E}">
        <p14:creationId xmlns:p14="http://schemas.microsoft.com/office/powerpoint/2010/main" val="3127583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474</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The Battle of Neighborhood</vt:lpstr>
      <vt:lpstr>Introduction</vt:lpstr>
      <vt:lpstr>Data </vt:lpstr>
      <vt:lpstr>Methodology </vt:lpstr>
      <vt:lpstr>Results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Chandan Singh</dc:creator>
  <cp:lastModifiedBy>Chandan Singh</cp:lastModifiedBy>
  <cp:revision>3</cp:revision>
  <dcterms:created xsi:type="dcterms:W3CDTF">2019-08-16T09:32:17Z</dcterms:created>
  <dcterms:modified xsi:type="dcterms:W3CDTF">2019-08-16T09:54:03Z</dcterms:modified>
</cp:coreProperties>
</file>