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81" r:id="rId2"/>
    <p:sldId id="283" r:id="rId3"/>
    <p:sldId id="284" r:id="rId4"/>
    <p:sldId id="294" r:id="rId5"/>
    <p:sldId id="299" r:id="rId6"/>
    <p:sldId id="296" r:id="rId7"/>
    <p:sldId id="293" r:id="rId8"/>
    <p:sldId id="297" r:id="rId9"/>
    <p:sldId id="288" r:id="rId10"/>
    <p:sldId id="289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3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1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6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1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5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2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Custom Implementation : Cloth environment with SAC approach</a:t>
            </a:r>
            <a:r>
              <a:rPr lang="en-US" sz="2400" dirty="0">
                <a:cs typeface="Calibri"/>
              </a:rPr>
              <a:t>⚠️</a:t>
            </a:r>
            <a:r>
              <a:rPr lang="de-DE" sz="1600" i="1" dirty="0">
                <a:solidFill>
                  <a:srgbClr val="00B050"/>
                </a:solidFill>
                <a:latin typeface="Roboto"/>
              </a:rPr>
              <a:t>In</a:t>
            </a:r>
            <a:r>
              <a:rPr lang="de-DE" sz="2000" i="1" dirty="0">
                <a:solidFill>
                  <a:srgbClr val="00B050"/>
                </a:solidFill>
                <a:latin typeface="Roboto"/>
              </a:rPr>
              <a:t> </a:t>
            </a:r>
            <a:r>
              <a:rPr lang="de-DE" sz="1600" i="1" dirty="0" err="1">
                <a:solidFill>
                  <a:srgbClr val="00B050"/>
                </a:solidFill>
                <a:latin typeface="Roboto"/>
              </a:rPr>
              <a:t>progress</a:t>
            </a:r>
            <a:endParaRPr lang="de-DE" sz="1600" i="1" dirty="0">
              <a:solidFill>
                <a:srgbClr val="00B050"/>
              </a:solidFill>
              <a:latin typeface="Roboto"/>
            </a:endParaRPr>
          </a:p>
          <a:p>
            <a:pPr>
              <a:buClr>
                <a:srgbClr val="808080"/>
              </a:buClr>
            </a:pPr>
            <a:r>
              <a:rPr lang="de-DE" sz="2000" dirty="0" err="1">
                <a:cs typeface="Calibri"/>
              </a:rPr>
              <a:t>Prepare</a:t>
            </a:r>
            <a:r>
              <a:rPr lang="de-DE" sz="2000" dirty="0">
                <a:cs typeface="Calibri"/>
              </a:rPr>
              <a:t> SAC Pipeline Explanation 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cs typeface="Calibri"/>
              </a:rPr>
              <a:t>Finish custom Implementation : Cloth environment integrate to SAC approach</a:t>
            </a:r>
          </a:p>
          <a:p>
            <a:r>
              <a:rPr lang="en-US" sz="2000" dirty="0">
                <a:cs typeface="Calibri"/>
              </a:rPr>
              <a:t>Modify cloth initialization in simulation</a:t>
            </a:r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reward function and action for new use case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Check the no. of episodes needed, check computational requirements</a:t>
            </a:r>
          </a:p>
          <a:p>
            <a:pPr>
              <a:buClr>
                <a:srgbClr val="808080"/>
              </a:buClr>
            </a:pPr>
            <a:endParaRPr lang="en-US" sz="2000" b="1" u="sng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09/03/21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2CD41D-8216-46BA-8A02-EF7FC9F9A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29" y="3810002"/>
            <a:ext cx="4975099" cy="29259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BCE2D5-534C-4A8E-AA18-E7F55AEAD612}"/>
              </a:ext>
            </a:extLst>
          </p:cNvPr>
          <p:cNvSpPr/>
          <p:nvPr/>
        </p:nvSpPr>
        <p:spPr>
          <a:xfrm>
            <a:off x="2526384" y="3962400"/>
            <a:ext cx="744717" cy="25146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79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– RL Problem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6172200" y="2761105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073930" y="290455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7234915" y="36475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Action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133566" y="3581392"/>
            <a:ext cx="194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State/Observation</a:t>
            </a:r>
          </a:p>
          <a:p>
            <a:r>
              <a:rPr lang="de-DE" b="1" dirty="0"/>
              <a:t>, </a:t>
            </a:r>
            <a:r>
              <a:rPr lang="de-DE" b="1" dirty="0" err="1"/>
              <a:t>Reward</a:t>
            </a:r>
            <a:endParaRPr lang="de-DE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DFE62A-A8D1-4325-9042-9547B7C2596D}"/>
              </a:ext>
            </a:extLst>
          </p:cNvPr>
          <p:cNvSpPr txBox="1"/>
          <p:nvPr/>
        </p:nvSpPr>
        <p:spPr>
          <a:xfrm>
            <a:off x="314378" y="5487453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Goal </a:t>
            </a:r>
            <a:r>
              <a:rPr lang="de-DE" b="1" dirty="0" err="1"/>
              <a:t>of</a:t>
            </a:r>
            <a:r>
              <a:rPr lang="de-DE" b="1" dirty="0"/>
              <a:t> RL Agent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</a:p>
          <a:p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237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random policy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Policy (</a:t>
            </a:r>
            <a:r>
              <a:rPr lang="de-DE" dirty="0" err="1"/>
              <a:t>state</a:t>
            </a:r>
            <a:r>
              <a:rPr lang="de-DE" dirty="0"/>
              <a:t> - </a:t>
            </a:r>
            <a:r>
              <a:rPr lang="de-DE" dirty="0" err="1"/>
              <a:t>action</a:t>
            </a:r>
            <a:r>
              <a:rPr lang="de-DE" dirty="0"/>
              <a:t>)= </a:t>
            </a:r>
          </a:p>
          <a:p>
            <a:pPr algn="ctr"/>
            <a:r>
              <a:rPr lang="de-DE" i="1" dirty="0"/>
              <a:t>Random </a:t>
            </a:r>
            <a:r>
              <a:rPr lang="de-DE" i="1" dirty="0" err="1"/>
              <a:t>action</a:t>
            </a:r>
            <a:r>
              <a:rPr lang="de-DE" i="1" dirty="0"/>
              <a:t> in a </a:t>
            </a:r>
            <a:r>
              <a:rPr lang="de-DE" i="1" dirty="0" err="1"/>
              <a:t>specific</a:t>
            </a:r>
            <a:r>
              <a:rPr lang="de-DE" i="1" dirty="0"/>
              <a:t> </a:t>
            </a:r>
            <a:r>
              <a:rPr lang="de-DE" i="1" dirty="0" err="1"/>
              <a:t>range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3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SAC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SACAgent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99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265248"/>
            <a:ext cx="1314471" cy="91440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31613B9-9493-4B84-AA54-26708C211553}"/>
              </a:ext>
            </a:extLst>
          </p:cNvPr>
          <p:cNvSpPr txBox="1"/>
          <p:nvPr/>
        </p:nvSpPr>
        <p:spPr>
          <a:xfrm>
            <a:off x="3369525" y="4216832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722448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722448"/>
            <a:ext cx="1651404" cy="18588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6112796" y="712521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725696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722331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>
            <a:cxnSpLocks/>
          </p:cNvCxnSpPr>
          <p:nvPr/>
        </p:nvCxnSpPr>
        <p:spPr>
          <a:xfrm flipV="1">
            <a:off x="7136434" y="771493"/>
            <a:ext cx="0" cy="3715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7495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9271" y="3019100"/>
            <a:ext cx="0" cy="7207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2283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>
            <a:cxnSpLocks/>
          </p:cNvCxnSpPr>
          <p:nvPr/>
        </p:nvCxnSpPr>
        <p:spPr>
          <a:xfrm flipV="1">
            <a:off x="6466548" y="3143054"/>
            <a:ext cx="0" cy="589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6684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11529" y="53997"/>
            <a:ext cx="6259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STEP 1 : Sample </a:t>
            </a:r>
            <a:r>
              <a:rPr lang="de-DE" b="1" dirty="0" err="1"/>
              <a:t>actions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network and </a:t>
            </a:r>
            <a:r>
              <a:rPr lang="de-DE" b="1" dirty="0" err="1"/>
              <a:t>store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, </a:t>
            </a:r>
            <a:r>
              <a:rPr lang="de-DE" b="1" dirty="0" err="1"/>
              <a:t>action</a:t>
            </a:r>
            <a:r>
              <a:rPr lang="de-DE" b="1" dirty="0"/>
              <a:t>, </a:t>
            </a:r>
            <a:r>
              <a:rPr lang="de-DE" b="1" dirty="0" err="1"/>
              <a:t>reward</a:t>
            </a:r>
            <a:r>
              <a:rPr lang="de-DE" b="1" dirty="0"/>
              <a:t>, </a:t>
            </a:r>
            <a:r>
              <a:rPr lang="de-DE" b="1" dirty="0" err="1"/>
              <a:t>next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, </a:t>
            </a:r>
            <a:r>
              <a:rPr lang="de-DE" b="1" dirty="0" err="1"/>
              <a:t>done</a:t>
            </a:r>
            <a:r>
              <a:rPr lang="de-DE" b="1" dirty="0"/>
              <a:t> in Experience Replay Buffer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>
            <a:cxnSpLocks/>
          </p:cNvCxnSpPr>
          <p:nvPr/>
        </p:nvCxnSpPr>
        <p:spPr>
          <a:xfrm flipV="1">
            <a:off x="816276" y="700328"/>
            <a:ext cx="0" cy="8506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306771C-A9EB-45C7-9D27-DCBA4CA75B3E}"/>
              </a:ext>
            </a:extLst>
          </p:cNvPr>
          <p:cNvCxnSpPr/>
          <p:nvPr/>
        </p:nvCxnSpPr>
        <p:spPr>
          <a:xfrm>
            <a:off x="6345223" y="1124799"/>
            <a:ext cx="1752600" cy="95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89C7CC6-DEAD-426C-A694-88A609FBDE2E}"/>
              </a:ext>
            </a:extLst>
          </p:cNvPr>
          <p:cNvCxnSpPr>
            <a:cxnSpLocks/>
          </p:cNvCxnSpPr>
          <p:nvPr/>
        </p:nvCxnSpPr>
        <p:spPr>
          <a:xfrm>
            <a:off x="6369542" y="111365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5BE9A0F-B078-495A-A46D-D8D38FDCE1BE}"/>
              </a:ext>
            </a:extLst>
          </p:cNvPr>
          <p:cNvCxnSpPr>
            <a:cxnSpLocks/>
          </p:cNvCxnSpPr>
          <p:nvPr/>
        </p:nvCxnSpPr>
        <p:spPr>
          <a:xfrm>
            <a:off x="8078368" y="113141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02959251-67AB-47DA-9121-6E33A3C33A40}"/>
              </a:ext>
            </a:extLst>
          </p:cNvPr>
          <p:cNvSpPr/>
          <p:nvPr/>
        </p:nvSpPr>
        <p:spPr>
          <a:xfrm>
            <a:off x="-10624" y="894079"/>
            <a:ext cx="1988999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Action </a:t>
            </a:r>
            <a:r>
              <a:rPr lang="de-DE" sz="1600" dirty="0" err="1"/>
              <a:t>sampled</a:t>
            </a:r>
            <a:endParaRPr lang="de-DE" sz="1600" dirty="0"/>
          </a:p>
          <a:p>
            <a:pPr algn="ctr"/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mean</a:t>
            </a:r>
            <a:r>
              <a:rPr lang="de-DE" sz="1600" dirty="0"/>
              <a:t>, </a:t>
            </a:r>
            <a:r>
              <a:rPr lang="de-DE" sz="1600" dirty="0" err="1"/>
              <a:t>variance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46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88B616-D9B8-4EF2-A056-E1E6060E8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40" b="16913"/>
          <a:stretch/>
        </p:blipFill>
        <p:spPr>
          <a:xfrm>
            <a:off x="3859213" y="243926"/>
            <a:ext cx="4772817" cy="670086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381700"/>
            <a:ext cx="1314471" cy="9144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31613B9-9493-4B84-AA54-26708C211553}"/>
              </a:ext>
            </a:extLst>
          </p:cNvPr>
          <p:cNvSpPr txBox="1"/>
          <p:nvPr/>
        </p:nvSpPr>
        <p:spPr>
          <a:xfrm>
            <a:off x="3369525" y="4216832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838900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838900"/>
            <a:ext cx="1651404" cy="17423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6112796" y="712521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839065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839067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>
            <a:cxnSpLocks/>
          </p:cNvCxnSpPr>
          <p:nvPr/>
        </p:nvCxnSpPr>
        <p:spPr>
          <a:xfrm flipV="1">
            <a:off x="7136434" y="771493"/>
            <a:ext cx="0" cy="3715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8344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7274" y="3019100"/>
            <a:ext cx="1997" cy="817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34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/>
          <p:nvPr/>
        </p:nvCxnSpPr>
        <p:spPr>
          <a:xfrm flipV="1">
            <a:off x="6466548" y="3143054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7959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63AC70-9FD8-4F5C-A571-DC8705B25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39" y="343798"/>
            <a:ext cx="3646703" cy="615866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76200" y="0"/>
            <a:ext cx="7185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 STEP 2 :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train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Quality Network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minimizing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error</a:t>
            </a:r>
            <a:endParaRPr lang="de-DE" b="1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/>
          <p:nvPr/>
        </p:nvCxnSpPr>
        <p:spPr>
          <a:xfrm flipV="1">
            <a:off x="816276" y="865188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30A38428-0114-42C9-9FED-8CD07FD2B841}"/>
              </a:ext>
            </a:extLst>
          </p:cNvPr>
          <p:cNvSpPr/>
          <p:nvPr/>
        </p:nvSpPr>
        <p:spPr>
          <a:xfrm>
            <a:off x="2946200" y="475111"/>
            <a:ext cx="748498" cy="296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5" name="Gerade Verbindung mit Pfeil 1044">
            <a:extLst>
              <a:ext uri="{FF2B5EF4-FFF2-40B4-BE49-F238E27FC236}">
                <a16:creationId xmlns:a16="http://schemas.microsoft.com/office/drawing/2014/main" id="{0C902D7B-7FE9-4D13-B5C4-8C51A786820E}"/>
              </a:ext>
            </a:extLst>
          </p:cNvPr>
          <p:cNvCxnSpPr>
            <a:cxnSpLocks/>
          </p:cNvCxnSpPr>
          <p:nvPr/>
        </p:nvCxnSpPr>
        <p:spPr>
          <a:xfrm flipV="1">
            <a:off x="2486884" y="732343"/>
            <a:ext cx="519622" cy="7714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6140863C-0873-497F-8586-D64A555BC35B}"/>
              </a:ext>
            </a:extLst>
          </p:cNvPr>
          <p:cNvSpPr/>
          <p:nvPr/>
        </p:nvSpPr>
        <p:spPr>
          <a:xfrm>
            <a:off x="6212034" y="421700"/>
            <a:ext cx="924400" cy="3009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D23AA98-C9FA-45C0-B87C-4A5185B1293D}"/>
              </a:ext>
            </a:extLst>
          </p:cNvPr>
          <p:cNvCxnSpPr>
            <a:cxnSpLocks/>
          </p:cNvCxnSpPr>
          <p:nvPr/>
        </p:nvCxnSpPr>
        <p:spPr>
          <a:xfrm flipV="1">
            <a:off x="6323947" y="771494"/>
            <a:ext cx="8707" cy="71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306771C-A9EB-45C7-9D27-DCBA4CA75B3E}"/>
              </a:ext>
            </a:extLst>
          </p:cNvPr>
          <p:cNvCxnSpPr/>
          <p:nvPr/>
        </p:nvCxnSpPr>
        <p:spPr>
          <a:xfrm>
            <a:off x="6345223" y="1124799"/>
            <a:ext cx="1752600" cy="95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89C7CC6-DEAD-426C-A694-88A609FBDE2E}"/>
              </a:ext>
            </a:extLst>
          </p:cNvPr>
          <p:cNvCxnSpPr>
            <a:cxnSpLocks/>
          </p:cNvCxnSpPr>
          <p:nvPr/>
        </p:nvCxnSpPr>
        <p:spPr>
          <a:xfrm>
            <a:off x="6369542" y="111365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5BE9A0F-B078-495A-A46D-D8D38FDCE1BE}"/>
              </a:ext>
            </a:extLst>
          </p:cNvPr>
          <p:cNvCxnSpPr>
            <a:cxnSpLocks/>
          </p:cNvCxnSpPr>
          <p:nvPr/>
        </p:nvCxnSpPr>
        <p:spPr>
          <a:xfrm>
            <a:off x="8078368" y="113141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89743318-AB6E-440F-8B14-47A6EC1D3CD2}"/>
              </a:ext>
            </a:extLst>
          </p:cNvPr>
          <p:cNvSpPr/>
          <p:nvPr/>
        </p:nvSpPr>
        <p:spPr>
          <a:xfrm>
            <a:off x="5557147" y="1385280"/>
            <a:ext cx="3167023" cy="19706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22E986CE-6DDB-431B-B0FC-F071D9A24FE1}"/>
              </a:ext>
            </a:extLst>
          </p:cNvPr>
          <p:cNvSpPr/>
          <p:nvPr/>
        </p:nvSpPr>
        <p:spPr>
          <a:xfrm>
            <a:off x="5897166" y="3426183"/>
            <a:ext cx="2777519" cy="812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overestimation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46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381700"/>
            <a:ext cx="1314471" cy="9144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838900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838900"/>
            <a:ext cx="1651404" cy="17423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5199932" y="865188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2" name="Picture 2" descr="Image for post">
            <a:extLst>
              <a:ext uri="{FF2B5EF4-FFF2-40B4-BE49-F238E27FC236}">
                <a16:creationId xmlns:a16="http://schemas.microsoft.com/office/drawing/2014/main" id="{B4B8E82F-D1FB-42F5-A5B3-2A486CA9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" y="328067"/>
            <a:ext cx="67532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839065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839067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/>
          <p:nvPr/>
        </p:nvCxnSpPr>
        <p:spPr>
          <a:xfrm flipV="1">
            <a:off x="6438267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E6979C0-550B-4BDC-AEC6-5D99859BC4A8}"/>
              </a:ext>
            </a:extLst>
          </p:cNvPr>
          <p:cNvCxnSpPr/>
          <p:nvPr/>
        </p:nvCxnSpPr>
        <p:spPr>
          <a:xfrm flipV="1">
            <a:off x="7924800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8344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7274" y="3019100"/>
            <a:ext cx="1997" cy="817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34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/>
          <p:nvPr/>
        </p:nvCxnSpPr>
        <p:spPr>
          <a:xfrm flipV="1">
            <a:off x="6466548" y="3143054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7959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120543" y="-5520"/>
            <a:ext cx="6558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STEP 3 :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train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Value Network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minimizing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error</a:t>
            </a:r>
            <a:endParaRPr lang="de-DE" b="1" dirty="0"/>
          </a:p>
        </p:txBody>
      </p:sp>
      <p:cxnSp>
        <p:nvCxnSpPr>
          <p:cNvPr id="1045" name="Gerade Verbindung mit Pfeil 1044">
            <a:extLst>
              <a:ext uri="{FF2B5EF4-FFF2-40B4-BE49-F238E27FC236}">
                <a16:creationId xmlns:a16="http://schemas.microsoft.com/office/drawing/2014/main" id="{0C902D7B-7FE9-4D13-B5C4-8C51A786820E}"/>
              </a:ext>
            </a:extLst>
          </p:cNvPr>
          <p:cNvCxnSpPr>
            <a:cxnSpLocks/>
          </p:cNvCxnSpPr>
          <p:nvPr/>
        </p:nvCxnSpPr>
        <p:spPr>
          <a:xfrm flipV="1">
            <a:off x="910178" y="762201"/>
            <a:ext cx="1447800" cy="741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/>
          <p:nvPr/>
        </p:nvCxnSpPr>
        <p:spPr>
          <a:xfrm flipV="1">
            <a:off x="816276" y="865188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30A38428-0114-42C9-9FED-8CD07FD2B841}"/>
              </a:ext>
            </a:extLst>
          </p:cNvPr>
          <p:cNvSpPr/>
          <p:nvPr/>
        </p:nvSpPr>
        <p:spPr>
          <a:xfrm>
            <a:off x="2255487" y="457200"/>
            <a:ext cx="640113" cy="28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7B9205F-3003-4417-92C1-2DD4AD25CEDA}"/>
              </a:ext>
            </a:extLst>
          </p:cNvPr>
          <p:cNvSpPr/>
          <p:nvPr/>
        </p:nvSpPr>
        <p:spPr>
          <a:xfrm>
            <a:off x="5628714" y="467129"/>
            <a:ext cx="924486" cy="295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5D17DAC-63D9-45BC-90E5-EB5558D10541}"/>
              </a:ext>
            </a:extLst>
          </p:cNvPr>
          <p:cNvCxnSpPr>
            <a:cxnSpLocks/>
          </p:cNvCxnSpPr>
          <p:nvPr/>
        </p:nvCxnSpPr>
        <p:spPr>
          <a:xfrm flipV="1">
            <a:off x="4457700" y="791649"/>
            <a:ext cx="1447800" cy="74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6140863C-0873-497F-8586-D64A555BC35B}"/>
              </a:ext>
            </a:extLst>
          </p:cNvPr>
          <p:cNvSpPr/>
          <p:nvPr/>
        </p:nvSpPr>
        <p:spPr>
          <a:xfrm>
            <a:off x="3995457" y="459621"/>
            <a:ext cx="1005462" cy="2762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D23AA98-C9FA-45C0-B87C-4A5185B1293D}"/>
              </a:ext>
            </a:extLst>
          </p:cNvPr>
          <p:cNvCxnSpPr>
            <a:cxnSpLocks/>
          </p:cNvCxnSpPr>
          <p:nvPr/>
        </p:nvCxnSpPr>
        <p:spPr>
          <a:xfrm flipH="1" flipV="1">
            <a:off x="4455282" y="802362"/>
            <a:ext cx="1615118" cy="767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08732D5-3F9E-4C40-807B-621139949616}"/>
              </a:ext>
            </a:extLst>
          </p:cNvPr>
          <p:cNvSpPr txBox="1"/>
          <p:nvPr/>
        </p:nvSpPr>
        <p:spPr>
          <a:xfrm>
            <a:off x="3369525" y="4216832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6384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381700"/>
            <a:ext cx="1314471" cy="9144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838900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838900"/>
            <a:ext cx="1651404" cy="17423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6112796" y="712521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839065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839067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/>
          <p:nvPr/>
        </p:nvCxnSpPr>
        <p:spPr>
          <a:xfrm flipV="1">
            <a:off x="6438267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E6979C0-550B-4BDC-AEC6-5D99859BC4A8}"/>
              </a:ext>
            </a:extLst>
          </p:cNvPr>
          <p:cNvCxnSpPr/>
          <p:nvPr/>
        </p:nvCxnSpPr>
        <p:spPr>
          <a:xfrm flipV="1">
            <a:off x="7924800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8344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7274" y="3019100"/>
            <a:ext cx="1997" cy="817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34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/>
          <p:nvPr/>
        </p:nvCxnSpPr>
        <p:spPr>
          <a:xfrm flipV="1">
            <a:off x="6466548" y="3143054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7959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120543" y="-13688"/>
            <a:ext cx="423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 STEP 4 : </a:t>
            </a:r>
            <a:r>
              <a:rPr lang="de-DE" b="1" dirty="0" err="1"/>
              <a:t>We</a:t>
            </a:r>
            <a:r>
              <a:rPr lang="de-DE" b="1" dirty="0"/>
              <a:t> update </a:t>
            </a:r>
            <a:r>
              <a:rPr lang="de-DE" b="1" dirty="0" err="1"/>
              <a:t>the</a:t>
            </a:r>
            <a:r>
              <a:rPr lang="de-DE" b="1" dirty="0"/>
              <a:t> Target Network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/>
          <p:nvPr/>
        </p:nvCxnSpPr>
        <p:spPr>
          <a:xfrm flipV="1">
            <a:off x="816276" y="865188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E3BB9447-0EC7-46CA-B9B6-FF1E95CAEAE9}"/>
              </a:ext>
            </a:extLst>
          </p:cNvPr>
          <p:cNvSpPr txBox="1"/>
          <p:nvPr/>
        </p:nvSpPr>
        <p:spPr>
          <a:xfrm>
            <a:off x="3340341" y="4215825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5F8E890-880C-4C49-BB26-0ABBFC3145C4}"/>
              </a:ext>
            </a:extLst>
          </p:cNvPr>
          <p:cNvSpPr/>
          <p:nvPr/>
        </p:nvSpPr>
        <p:spPr>
          <a:xfrm>
            <a:off x="205540" y="3198483"/>
            <a:ext cx="2777519" cy="8128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 </a:t>
            </a:r>
            <a:r>
              <a:rPr lang="de-DE" dirty="0" err="1"/>
              <a:t>for</a:t>
            </a:r>
            <a:r>
              <a:rPr lang="de-DE" dirty="0"/>
              <a:t> Q Network </a:t>
            </a:r>
            <a:r>
              <a:rPr lang="de-DE" dirty="0" err="1"/>
              <a:t>depends</a:t>
            </a:r>
            <a:r>
              <a:rPr lang="de-DE" dirty="0"/>
              <a:t> on V Network and vice </a:t>
            </a:r>
            <a:r>
              <a:rPr lang="de-DE" dirty="0" err="1"/>
              <a:t>versa</a:t>
            </a:r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D577E695-67E2-42A4-9BBC-2551EC32DB21}"/>
              </a:ext>
            </a:extLst>
          </p:cNvPr>
          <p:cNvSpPr/>
          <p:nvPr/>
        </p:nvSpPr>
        <p:spPr>
          <a:xfrm>
            <a:off x="164901" y="1385280"/>
            <a:ext cx="3017026" cy="17072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D337F4D-93AC-4AEC-9BF8-B96639C7A0B7}"/>
              </a:ext>
            </a:extLst>
          </p:cNvPr>
          <p:cNvSpPr/>
          <p:nvPr/>
        </p:nvSpPr>
        <p:spPr>
          <a:xfrm>
            <a:off x="1507591" y="1414701"/>
            <a:ext cx="1681362" cy="45112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Lags </a:t>
            </a:r>
            <a:r>
              <a:rPr lang="de-DE" dirty="0" err="1"/>
              <a:t>the</a:t>
            </a:r>
            <a:r>
              <a:rPr lang="de-DE" dirty="0"/>
              <a:t> Value Network</a:t>
            </a:r>
          </a:p>
        </p:txBody>
      </p:sp>
    </p:spTree>
    <p:extLst>
      <p:ext uri="{BB962C8B-B14F-4D97-AF65-F5344CB8AC3E}">
        <p14:creationId xmlns:p14="http://schemas.microsoft.com/office/powerpoint/2010/main" val="33730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b="1" u="sng" dirty="0"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Planned</a:t>
            </a:r>
            <a:endParaRPr lang="en-US" sz="1800" b="1" u="sng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Phase 3 : Implementation : 52 days (mid Feb- early Apr)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Testing various simulation environments and selecting one : 13 days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Setting up the Reinforcement Learning Platform and Simulation environment : 9 days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Dataset generation on chosen simulation platform : 15 days</a:t>
            </a:r>
            <a:endParaRPr lang="de-DE" sz="1800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Perform Reinforcement Learning using </a:t>
            </a:r>
            <a:r>
              <a:rPr lang="en-US" sz="1800" dirty="0" err="1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sz="1800" dirty="0">
                <a:effectLst/>
                <a:latin typeface="Helvetica Neue Light"/>
                <a:ea typeface="Calibri" panose="020F0502020204030204" pitchFamily="34" charset="0"/>
                <a:cs typeface="Calibri" panose="020F0502020204030204" pitchFamily="34" charset="0"/>
              </a:rPr>
              <a:t> : 15 days</a:t>
            </a:r>
            <a:endParaRPr lang="en-US" sz="2000" b="1" u="sng" dirty="0"/>
          </a:p>
          <a:p>
            <a:pPr marL="0" indent="0">
              <a:buNone/>
            </a:pPr>
            <a:r>
              <a:rPr lang="en-US" b="1" u="sng" dirty="0">
                <a:latin typeface="Helvetica Neue Light"/>
                <a:cs typeface="Calibri" panose="020F0502020204030204" pitchFamily="34" charset="0"/>
              </a:rPr>
              <a:t>Update</a:t>
            </a: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02/03/21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2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1006</Words>
  <Application>Microsoft Office PowerPoint</Application>
  <PresentationFormat>Bildschirmpräsentation (4:3)</PresentationFormat>
  <Paragraphs>320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charter</vt:lpstr>
      <vt:lpstr>Google Sans</vt:lpstr>
      <vt:lpstr>Helvetica Neue Light</vt:lpstr>
      <vt:lpstr>Playfair Display</vt:lpstr>
      <vt:lpstr>Roboto</vt:lpstr>
      <vt:lpstr>Wingdings</vt:lpstr>
      <vt:lpstr>Composite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408</cp:revision>
  <dcterms:created xsi:type="dcterms:W3CDTF">2006-08-16T00:00:00Z</dcterms:created>
  <dcterms:modified xsi:type="dcterms:W3CDTF">2021-03-07T13:11:38Z</dcterms:modified>
</cp:coreProperties>
</file>