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81" r:id="rId2"/>
    <p:sldId id="295" r:id="rId3"/>
    <p:sldId id="296" r:id="rId4"/>
    <p:sldId id="300" r:id="rId5"/>
    <p:sldId id="301" r:id="rId6"/>
    <p:sldId id="293" r:id="rId7"/>
    <p:sldId id="302" r:id="rId8"/>
    <p:sldId id="303" r:id="rId9"/>
    <p:sldId id="298" r:id="rId10"/>
    <p:sldId id="299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810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05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1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5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2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2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Updated rewards to include positive values </a:t>
            </a:r>
            <a:r>
              <a:rPr lang="de-DE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✅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intuition behind SAC ⚠️</a:t>
            </a:r>
            <a:r>
              <a:rPr lang="en-US" sz="2000" b="1" i="1" dirty="0">
                <a:ea typeface="+mn-lt"/>
                <a:cs typeface="+mn-lt"/>
              </a:rPr>
              <a:t>In progress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Conduct experiments and evaluate results using GUI and plots ⚠️</a:t>
            </a:r>
            <a:r>
              <a:rPr lang="en-US" sz="2000" b="1" i="1" dirty="0">
                <a:ea typeface="+mn-lt"/>
                <a:cs typeface="+mn-lt"/>
              </a:rPr>
              <a:t>In progress</a:t>
            </a:r>
            <a:endParaRPr lang="de-DE" sz="2000" b="1" i="1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Results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experiment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still not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improved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Compare organization of current repo with RLPYT original repository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Update states, values, rewards till you get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more reward functions, states, actions for our use case</a:t>
            </a:r>
            <a:endParaRPr lang="en-CA" sz="2000" b="1" u="sng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 </a:t>
            </a:r>
            <a:r>
              <a:rPr lang="en-CA" sz="3600" b="1" dirty="0" err="1"/>
              <a:t>updation</a:t>
            </a:r>
            <a:endParaRPr lang="en-IN" sz="36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416E527-67ED-46E7-BBF8-6D711D816C1F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873B30-87C5-4EE6-9890-EE6F458A9C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511"/>
          <a:stretch/>
        </p:blipFill>
        <p:spPr>
          <a:xfrm>
            <a:off x="71550" y="2011669"/>
            <a:ext cx="6792621" cy="3339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179E47-2EA4-4501-ADCD-A56BA754E86A}"/>
              </a:ext>
            </a:extLst>
          </p:cNvPr>
          <p:cNvSpPr/>
          <p:nvPr/>
        </p:nvSpPr>
        <p:spPr>
          <a:xfrm>
            <a:off x="2196629" y="4085060"/>
            <a:ext cx="1689571" cy="18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D9C26-7A96-43C4-9467-262987452D30}"/>
              </a:ext>
            </a:extLst>
          </p:cNvPr>
          <p:cNvSpPr/>
          <p:nvPr/>
        </p:nvSpPr>
        <p:spPr>
          <a:xfrm>
            <a:off x="1676400" y="4626821"/>
            <a:ext cx="520229" cy="18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8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0783604-188D-4706-8A68-4A715AB93B7D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 (1 -1 * (</a:t>
            </a:r>
            <a:r>
              <a:rPr lang="en-US" b="1" i="1" dirty="0" err="1">
                <a:solidFill>
                  <a:srgbClr val="FF0000"/>
                </a:solidFill>
                <a:ea typeface="+mn-lt"/>
                <a:cs typeface="+mn-lt"/>
              </a:rPr>
              <a:t>x,y,z</a:t>
            </a: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) distance from the ideal line)*10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BB6B4C-7DF5-4B08-9CB1-345E4D6C45BC}"/>
              </a:ext>
            </a:extLst>
          </p:cNvPr>
          <p:cNvSpPr txBox="1"/>
          <p:nvPr/>
        </p:nvSpPr>
        <p:spPr>
          <a:xfrm>
            <a:off x="7368729" y="52133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 = 0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654FCC81-B814-471F-9708-28A4452C4B7E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7E348-B3D4-4136-8B76-4BA3D217B832}"/>
              </a:ext>
            </a:extLst>
          </p:cNvPr>
          <p:cNvSpPr/>
          <p:nvPr/>
        </p:nvSpPr>
        <p:spPr>
          <a:xfrm>
            <a:off x="6449543" y="4906841"/>
            <a:ext cx="1627352" cy="27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Updated </a:t>
            </a:r>
            <a:r>
              <a:rPr lang="de-DE" sz="1400" dirty="0" err="1"/>
              <a:t>reward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265248"/>
            <a:ext cx="1314471" cy="91440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31613B9-9493-4B84-AA54-26708C211553}"/>
              </a:ext>
            </a:extLst>
          </p:cNvPr>
          <p:cNvSpPr txBox="1"/>
          <p:nvPr/>
        </p:nvSpPr>
        <p:spPr>
          <a:xfrm>
            <a:off x="3369525" y="4216832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722448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722448"/>
            <a:ext cx="1651404" cy="18588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6112796" y="712521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725696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722331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771493"/>
            <a:ext cx="0" cy="8398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>
            <a:cxnSpLocks/>
          </p:cNvCxnSpPr>
          <p:nvPr/>
        </p:nvCxnSpPr>
        <p:spPr>
          <a:xfrm flipV="1">
            <a:off x="7136434" y="771493"/>
            <a:ext cx="0" cy="3715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7495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9271" y="3019100"/>
            <a:ext cx="0" cy="7207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2283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>
            <a:cxnSpLocks/>
          </p:cNvCxnSpPr>
          <p:nvPr/>
        </p:nvCxnSpPr>
        <p:spPr>
          <a:xfrm flipV="1">
            <a:off x="6466548" y="3143054"/>
            <a:ext cx="0" cy="589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6684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11529" y="53997"/>
            <a:ext cx="6259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STEP 1 : Sample </a:t>
            </a:r>
            <a:r>
              <a:rPr lang="de-DE" b="1" dirty="0" err="1"/>
              <a:t>actions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network and </a:t>
            </a:r>
            <a:r>
              <a:rPr lang="de-DE" b="1" dirty="0" err="1"/>
              <a:t>store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, </a:t>
            </a:r>
            <a:r>
              <a:rPr lang="de-DE" b="1" dirty="0" err="1"/>
              <a:t>action</a:t>
            </a:r>
            <a:r>
              <a:rPr lang="de-DE" b="1" dirty="0"/>
              <a:t>, </a:t>
            </a:r>
            <a:r>
              <a:rPr lang="de-DE" b="1" dirty="0" err="1"/>
              <a:t>reward</a:t>
            </a:r>
            <a:r>
              <a:rPr lang="de-DE" b="1" dirty="0"/>
              <a:t>, </a:t>
            </a:r>
            <a:r>
              <a:rPr lang="de-DE" b="1" dirty="0" err="1"/>
              <a:t>next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, </a:t>
            </a:r>
            <a:r>
              <a:rPr lang="de-DE" b="1" dirty="0" err="1"/>
              <a:t>done</a:t>
            </a:r>
            <a:r>
              <a:rPr lang="de-DE" b="1" dirty="0"/>
              <a:t> in Experience Replay Buffer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>
            <a:cxnSpLocks/>
          </p:cNvCxnSpPr>
          <p:nvPr/>
        </p:nvCxnSpPr>
        <p:spPr>
          <a:xfrm flipV="1">
            <a:off x="816276" y="700328"/>
            <a:ext cx="0" cy="8506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306771C-A9EB-45C7-9D27-DCBA4CA75B3E}"/>
              </a:ext>
            </a:extLst>
          </p:cNvPr>
          <p:cNvCxnSpPr/>
          <p:nvPr/>
        </p:nvCxnSpPr>
        <p:spPr>
          <a:xfrm>
            <a:off x="6345223" y="1124799"/>
            <a:ext cx="1752600" cy="95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89C7CC6-DEAD-426C-A694-88A609FBDE2E}"/>
              </a:ext>
            </a:extLst>
          </p:cNvPr>
          <p:cNvCxnSpPr>
            <a:cxnSpLocks/>
          </p:cNvCxnSpPr>
          <p:nvPr/>
        </p:nvCxnSpPr>
        <p:spPr>
          <a:xfrm>
            <a:off x="6369542" y="111365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5BE9A0F-B078-495A-A46D-D8D38FDCE1BE}"/>
              </a:ext>
            </a:extLst>
          </p:cNvPr>
          <p:cNvCxnSpPr>
            <a:cxnSpLocks/>
          </p:cNvCxnSpPr>
          <p:nvPr/>
        </p:nvCxnSpPr>
        <p:spPr>
          <a:xfrm>
            <a:off x="8078368" y="113141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02959251-67AB-47DA-9121-6E33A3C33A40}"/>
              </a:ext>
            </a:extLst>
          </p:cNvPr>
          <p:cNvSpPr/>
          <p:nvPr/>
        </p:nvSpPr>
        <p:spPr>
          <a:xfrm>
            <a:off x="3355960" y="993567"/>
            <a:ext cx="1988999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Action </a:t>
            </a:r>
            <a:r>
              <a:rPr lang="de-DE" sz="1600" dirty="0" err="1"/>
              <a:t>sampled</a:t>
            </a:r>
            <a:endParaRPr lang="de-DE" sz="1600" dirty="0"/>
          </a:p>
          <a:p>
            <a:pPr algn="ctr"/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mean</a:t>
            </a:r>
            <a:r>
              <a:rPr lang="de-DE" sz="1600" dirty="0"/>
              <a:t>, </a:t>
            </a:r>
            <a:r>
              <a:rPr lang="de-DE" sz="1600" dirty="0" err="1"/>
              <a:t>variance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463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88B616-D9B8-4EF2-A056-E1E6060E8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40" b="16913"/>
          <a:stretch/>
        </p:blipFill>
        <p:spPr>
          <a:xfrm>
            <a:off x="3859213" y="243926"/>
            <a:ext cx="4772817" cy="670086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381700"/>
            <a:ext cx="1314471" cy="9144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31613B9-9493-4B84-AA54-26708C211553}"/>
              </a:ext>
            </a:extLst>
          </p:cNvPr>
          <p:cNvSpPr txBox="1"/>
          <p:nvPr/>
        </p:nvSpPr>
        <p:spPr>
          <a:xfrm>
            <a:off x="3369525" y="4216832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838900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838900"/>
            <a:ext cx="1651404" cy="17423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6112796" y="712521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839065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839067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>
            <a:cxnSpLocks/>
          </p:cNvCxnSpPr>
          <p:nvPr/>
        </p:nvCxnSpPr>
        <p:spPr>
          <a:xfrm flipV="1">
            <a:off x="7136434" y="771493"/>
            <a:ext cx="0" cy="3715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8344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7274" y="3019100"/>
            <a:ext cx="1997" cy="817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34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/>
          <p:nvPr/>
        </p:nvCxnSpPr>
        <p:spPr>
          <a:xfrm flipV="1">
            <a:off x="6466548" y="3143054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7959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63AC70-9FD8-4F5C-A571-DC8705B25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39" y="343798"/>
            <a:ext cx="3646703" cy="615866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76200" y="0"/>
            <a:ext cx="7185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 STEP 2 :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train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Quality Network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minimizing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error</a:t>
            </a:r>
            <a:endParaRPr lang="de-DE" b="1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/>
          <p:nvPr/>
        </p:nvCxnSpPr>
        <p:spPr>
          <a:xfrm flipV="1">
            <a:off x="816276" y="865188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30A38428-0114-42C9-9FED-8CD07FD2B841}"/>
              </a:ext>
            </a:extLst>
          </p:cNvPr>
          <p:cNvSpPr/>
          <p:nvPr/>
        </p:nvSpPr>
        <p:spPr>
          <a:xfrm>
            <a:off x="2946200" y="475111"/>
            <a:ext cx="748498" cy="296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5" name="Gerade Verbindung mit Pfeil 1044">
            <a:extLst>
              <a:ext uri="{FF2B5EF4-FFF2-40B4-BE49-F238E27FC236}">
                <a16:creationId xmlns:a16="http://schemas.microsoft.com/office/drawing/2014/main" id="{0C902D7B-7FE9-4D13-B5C4-8C51A786820E}"/>
              </a:ext>
            </a:extLst>
          </p:cNvPr>
          <p:cNvCxnSpPr>
            <a:cxnSpLocks/>
          </p:cNvCxnSpPr>
          <p:nvPr/>
        </p:nvCxnSpPr>
        <p:spPr>
          <a:xfrm flipV="1">
            <a:off x="2486884" y="732343"/>
            <a:ext cx="519622" cy="7714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6140863C-0873-497F-8586-D64A555BC35B}"/>
              </a:ext>
            </a:extLst>
          </p:cNvPr>
          <p:cNvSpPr/>
          <p:nvPr/>
        </p:nvSpPr>
        <p:spPr>
          <a:xfrm>
            <a:off x="6212034" y="421700"/>
            <a:ext cx="924400" cy="3009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D23AA98-C9FA-45C0-B87C-4A5185B1293D}"/>
              </a:ext>
            </a:extLst>
          </p:cNvPr>
          <p:cNvCxnSpPr>
            <a:cxnSpLocks/>
          </p:cNvCxnSpPr>
          <p:nvPr/>
        </p:nvCxnSpPr>
        <p:spPr>
          <a:xfrm flipV="1">
            <a:off x="6323947" y="771494"/>
            <a:ext cx="8707" cy="71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306771C-A9EB-45C7-9D27-DCBA4CA75B3E}"/>
              </a:ext>
            </a:extLst>
          </p:cNvPr>
          <p:cNvCxnSpPr/>
          <p:nvPr/>
        </p:nvCxnSpPr>
        <p:spPr>
          <a:xfrm>
            <a:off x="6345223" y="1124799"/>
            <a:ext cx="1752600" cy="95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89C7CC6-DEAD-426C-A694-88A609FBDE2E}"/>
              </a:ext>
            </a:extLst>
          </p:cNvPr>
          <p:cNvCxnSpPr>
            <a:cxnSpLocks/>
          </p:cNvCxnSpPr>
          <p:nvPr/>
        </p:nvCxnSpPr>
        <p:spPr>
          <a:xfrm>
            <a:off x="6369542" y="111365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5BE9A0F-B078-495A-A46D-D8D38FDCE1BE}"/>
              </a:ext>
            </a:extLst>
          </p:cNvPr>
          <p:cNvCxnSpPr>
            <a:cxnSpLocks/>
          </p:cNvCxnSpPr>
          <p:nvPr/>
        </p:nvCxnSpPr>
        <p:spPr>
          <a:xfrm>
            <a:off x="8078368" y="1131419"/>
            <a:ext cx="0" cy="4756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89743318-AB6E-440F-8B14-47A6EC1D3CD2}"/>
              </a:ext>
            </a:extLst>
          </p:cNvPr>
          <p:cNvSpPr/>
          <p:nvPr/>
        </p:nvSpPr>
        <p:spPr>
          <a:xfrm>
            <a:off x="5557147" y="1385280"/>
            <a:ext cx="3167023" cy="19706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22E986CE-6DDB-431B-B0FC-F071D9A24FE1}"/>
              </a:ext>
            </a:extLst>
          </p:cNvPr>
          <p:cNvSpPr/>
          <p:nvPr/>
        </p:nvSpPr>
        <p:spPr>
          <a:xfrm>
            <a:off x="5897166" y="3426183"/>
            <a:ext cx="2777519" cy="812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overestimation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46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381700"/>
            <a:ext cx="1314471" cy="9144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838900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838900"/>
            <a:ext cx="1651404" cy="17423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5199932" y="865188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2" name="Picture 2" descr="Image for post">
            <a:extLst>
              <a:ext uri="{FF2B5EF4-FFF2-40B4-BE49-F238E27FC236}">
                <a16:creationId xmlns:a16="http://schemas.microsoft.com/office/drawing/2014/main" id="{B4B8E82F-D1FB-42F5-A5B3-2A486CA9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" y="328067"/>
            <a:ext cx="67532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839065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839067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/>
          <p:nvPr/>
        </p:nvCxnSpPr>
        <p:spPr>
          <a:xfrm flipV="1">
            <a:off x="6438267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E6979C0-550B-4BDC-AEC6-5D99859BC4A8}"/>
              </a:ext>
            </a:extLst>
          </p:cNvPr>
          <p:cNvCxnSpPr/>
          <p:nvPr/>
        </p:nvCxnSpPr>
        <p:spPr>
          <a:xfrm flipV="1">
            <a:off x="7924800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8344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7274" y="3019100"/>
            <a:ext cx="1997" cy="817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34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/>
          <p:nvPr/>
        </p:nvCxnSpPr>
        <p:spPr>
          <a:xfrm flipV="1">
            <a:off x="6466548" y="3143054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7959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120543" y="-5520"/>
            <a:ext cx="6558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STEP 3 :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train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Value Network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minimizing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error</a:t>
            </a:r>
            <a:endParaRPr lang="de-DE" b="1" dirty="0"/>
          </a:p>
        </p:txBody>
      </p:sp>
      <p:cxnSp>
        <p:nvCxnSpPr>
          <p:cNvPr id="1045" name="Gerade Verbindung mit Pfeil 1044">
            <a:extLst>
              <a:ext uri="{FF2B5EF4-FFF2-40B4-BE49-F238E27FC236}">
                <a16:creationId xmlns:a16="http://schemas.microsoft.com/office/drawing/2014/main" id="{0C902D7B-7FE9-4D13-B5C4-8C51A786820E}"/>
              </a:ext>
            </a:extLst>
          </p:cNvPr>
          <p:cNvCxnSpPr>
            <a:cxnSpLocks/>
          </p:cNvCxnSpPr>
          <p:nvPr/>
        </p:nvCxnSpPr>
        <p:spPr>
          <a:xfrm flipV="1">
            <a:off x="910178" y="762201"/>
            <a:ext cx="1447800" cy="741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/>
          <p:nvPr/>
        </p:nvCxnSpPr>
        <p:spPr>
          <a:xfrm flipV="1">
            <a:off x="816276" y="865188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30A38428-0114-42C9-9FED-8CD07FD2B841}"/>
              </a:ext>
            </a:extLst>
          </p:cNvPr>
          <p:cNvSpPr/>
          <p:nvPr/>
        </p:nvSpPr>
        <p:spPr>
          <a:xfrm>
            <a:off x="2255487" y="457200"/>
            <a:ext cx="640113" cy="28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7B9205F-3003-4417-92C1-2DD4AD25CEDA}"/>
              </a:ext>
            </a:extLst>
          </p:cNvPr>
          <p:cNvSpPr/>
          <p:nvPr/>
        </p:nvSpPr>
        <p:spPr>
          <a:xfrm>
            <a:off x="5628714" y="467129"/>
            <a:ext cx="924486" cy="295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5D17DAC-63D9-45BC-90E5-EB5558D10541}"/>
              </a:ext>
            </a:extLst>
          </p:cNvPr>
          <p:cNvCxnSpPr>
            <a:cxnSpLocks/>
          </p:cNvCxnSpPr>
          <p:nvPr/>
        </p:nvCxnSpPr>
        <p:spPr>
          <a:xfrm flipV="1">
            <a:off x="4457700" y="791649"/>
            <a:ext cx="1447800" cy="74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6140863C-0873-497F-8586-D64A555BC35B}"/>
              </a:ext>
            </a:extLst>
          </p:cNvPr>
          <p:cNvSpPr/>
          <p:nvPr/>
        </p:nvSpPr>
        <p:spPr>
          <a:xfrm>
            <a:off x="3995457" y="459621"/>
            <a:ext cx="1005462" cy="2762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D23AA98-C9FA-45C0-B87C-4A5185B1293D}"/>
              </a:ext>
            </a:extLst>
          </p:cNvPr>
          <p:cNvCxnSpPr>
            <a:cxnSpLocks/>
          </p:cNvCxnSpPr>
          <p:nvPr/>
        </p:nvCxnSpPr>
        <p:spPr>
          <a:xfrm flipH="1" flipV="1">
            <a:off x="4455282" y="802362"/>
            <a:ext cx="1615118" cy="767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08732D5-3F9E-4C40-807B-621139949616}"/>
              </a:ext>
            </a:extLst>
          </p:cNvPr>
          <p:cNvSpPr txBox="1"/>
          <p:nvPr/>
        </p:nvSpPr>
        <p:spPr>
          <a:xfrm>
            <a:off x="3369525" y="4216832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6384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0"/>
            <a:ext cx="8851768" cy="68579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-12568" y="1"/>
            <a:ext cx="8851768" cy="476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i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13" y="5176541"/>
            <a:ext cx="1509299" cy="13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271646" y="6488668"/>
            <a:ext cx="25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3710504" y="473921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Agent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660574" y="5119603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Place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322668" y="6132539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390164" y="508405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588127" y="531364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9F2684-4533-4C73-8AE8-EB2199997D55}"/>
              </a:ext>
            </a:extLst>
          </p:cNvPr>
          <p:cNvSpPr/>
          <p:nvPr/>
        </p:nvSpPr>
        <p:spPr>
          <a:xfrm>
            <a:off x="3686448" y="1589059"/>
            <a:ext cx="1314471" cy="1447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Policy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ϕ</a:t>
            </a:r>
            <a:r>
              <a:rPr lang="de-DE" dirty="0"/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1EAC4A-66C1-42B4-AE0C-00D1EE0D5A28}"/>
              </a:ext>
            </a:extLst>
          </p:cNvPr>
          <p:cNvSpPr/>
          <p:nvPr/>
        </p:nvSpPr>
        <p:spPr>
          <a:xfrm>
            <a:off x="164901" y="1556680"/>
            <a:ext cx="1314471" cy="144780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24C317-1FD8-4FD4-B6B6-5900231711FD}"/>
              </a:ext>
            </a:extLst>
          </p:cNvPr>
          <p:cNvSpPr/>
          <p:nvPr/>
        </p:nvSpPr>
        <p:spPr>
          <a:xfrm>
            <a:off x="5821963" y="1605597"/>
            <a:ext cx="1314471" cy="1486914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3420C-CF77-49CC-BBB0-9F05F128BC1C}"/>
              </a:ext>
            </a:extLst>
          </p:cNvPr>
          <p:cNvSpPr/>
          <p:nvPr/>
        </p:nvSpPr>
        <p:spPr>
          <a:xfrm>
            <a:off x="7330765" y="1605597"/>
            <a:ext cx="1314471" cy="1465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Critic</a:t>
            </a:r>
            <a:r>
              <a:rPr lang="de-DE" dirty="0"/>
              <a:t> 1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θ</a:t>
            </a:r>
            <a:r>
              <a:rPr lang="de-DE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C34C738-0D43-4453-8720-B6485AE4D2D6}"/>
              </a:ext>
            </a:extLst>
          </p:cNvPr>
          <p:cNvSpPr/>
          <p:nvPr/>
        </p:nvSpPr>
        <p:spPr>
          <a:xfrm>
            <a:off x="1692035" y="1571299"/>
            <a:ext cx="1314471" cy="1447801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(</a:t>
            </a:r>
            <a:r>
              <a:rPr lang="el-GR" b="0" i="0" dirty="0">
                <a:solidFill>
                  <a:srgbClr val="292929"/>
                </a:solidFill>
                <a:effectLst/>
                <a:latin typeface="charter"/>
              </a:rPr>
              <a:t> ψ</a:t>
            </a:r>
            <a:r>
              <a:rPr lang="de-DE" dirty="0"/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87293C-0866-4899-8756-FACDC0E8F8AE}"/>
              </a:ext>
            </a:extLst>
          </p:cNvPr>
          <p:cNvSpPr/>
          <p:nvPr/>
        </p:nvSpPr>
        <p:spPr>
          <a:xfrm>
            <a:off x="3694699" y="3381700"/>
            <a:ext cx="1314471" cy="9144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ExperienceReplay</a:t>
            </a:r>
            <a:endParaRPr lang="de-DE" dirty="0"/>
          </a:p>
          <a:p>
            <a:pPr algn="ctr"/>
            <a:r>
              <a:rPr lang="de-DE" dirty="0"/>
              <a:t>Buffer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DF46031-77CD-465F-A0E1-A910837BBB9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35176" y="3838900"/>
            <a:ext cx="1859523" cy="1777984"/>
          </a:xfrm>
          <a:prstGeom prst="bentConnector3">
            <a:avLst>
              <a:gd name="adj1" fmla="val 697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005849F7-0A51-4A6E-B855-AC1E8AF50E37}"/>
              </a:ext>
            </a:extLst>
          </p:cNvPr>
          <p:cNvCxnSpPr>
            <a:cxnSpLocks/>
            <a:stCxn id="60" idx="1"/>
            <a:endCxn id="21" idx="3"/>
          </p:cNvCxnSpPr>
          <p:nvPr/>
        </p:nvCxnSpPr>
        <p:spPr>
          <a:xfrm rot="10800000">
            <a:off x="5009170" y="3838900"/>
            <a:ext cx="1651404" cy="17423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AEE3B4A-4508-4C75-9C63-BD393481E3BE}"/>
              </a:ext>
            </a:extLst>
          </p:cNvPr>
          <p:cNvSpPr txBox="1"/>
          <p:nvPr/>
        </p:nvSpPr>
        <p:spPr>
          <a:xfrm>
            <a:off x="-6112796" y="712521"/>
            <a:ext cx="5635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Actor Network </a:t>
            </a:r>
            <a:r>
              <a:rPr lang="de-DE" sz="1400" dirty="0"/>
              <a:t>-&gt;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1 </a:t>
            </a:r>
            <a:r>
              <a:rPr lang="de-DE" sz="1400" dirty="0"/>
              <a:t>-&gt; </a:t>
            </a:r>
          </a:p>
          <a:p>
            <a:r>
              <a:rPr lang="de-DE" sz="1400" dirty="0"/>
              <a:t>      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 err="1"/>
              <a:t>Critic</a:t>
            </a:r>
            <a:r>
              <a:rPr lang="de-DE" sz="1400" b="1" dirty="0"/>
              <a:t> Network 2 </a:t>
            </a:r>
            <a:r>
              <a:rPr lang="de-DE" sz="1400" dirty="0"/>
              <a:t>-&gt; Quality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 -&gt; </a:t>
            </a:r>
            <a:r>
              <a:rPr lang="de-DE" sz="1400" b="1" dirty="0"/>
              <a:t>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State, </a:t>
            </a:r>
            <a:r>
              <a:rPr lang="de-DE" sz="1400" dirty="0" err="1"/>
              <a:t>action</a:t>
            </a:r>
            <a:r>
              <a:rPr lang="de-DE" sz="1400" dirty="0"/>
              <a:t> -&gt; </a:t>
            </a:r>
            <a:r>
              <a:rPr lang="de-DE" sz="1400" b="1" dirty="0"/>
              <a:t>Target Value Network </a:t>
            </a:r>
            <a:r>
              <a:rPr lang="de-DE" sz="1400" dirty="0"/>
              <a:t>-&gt;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Separate V and Q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r>
              <a:rPr lang="de-DE" sz="1400" dirty="0" err="1"/>
              <a:t>help</a:t>
            </a:r>
            <a:r>
              <a:rPr lang="de-DE" sz="1400" dirty="0"/>
              <a:t> in </a:t>
            </a:r>
            <a:r>
              <a:rPr lang="de-DE" sz="1400" dirty="0" err="1"/>
              <a:t>convergence</a:t>
            </a:r>
            <a:endParaRPr lang="de-DE" sz="1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3BBF74-6350-4489-B647-C282820B19F8}"/>
              </a:ext>
            </a:extLst>
          </p:cNvPr>
          <p:cNvSpPr txBox="1"/>
          <p:nvPr/>
        </p:nvSpPr>
        <p:spPr>
          <a:xfrm>
            <a:off x="0" y="4012694"/>
            <a:ext cx="248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dirty="0" err="1"/>
              <a:t>Maximize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reward</a:t>
            </a:r>
            <a:r>
              <a:rPr lang="de-DE" b="1" dirty="0"/>
              <a:t> + </a:t>
            </a:r>
            <a:r>
              <a:rPr lang="de-DE" b="1" dirty="0" err="1"/>
              <a:t>entropy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 rot="1866329">
            <a:off x="5579330" y="4860013"/>
            <a:ext cx="713840" cy="1738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8845712" flipH="1">
            <a:off x="2342606" y="4719757"/>
            <a:ext cx="652238" cy="1876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F8B6FF5B-4BDE-4EAB-9AD2-AEDC0DCD6D58}"/>
              </a:ext>
            </a:extLst>
          </p:cNvPr>
          <p:cNvCxnSpPr>
            <a:cxnSpLocks/>
          </p:cNvCxnSpPr>
          <p:nvPr/>
        </p:nvCxnSpPr>
        <p:spPr>
          <a:xfrm flipV="1">
            <a:off x="816276" y="3839065"/>
            <a:ext cx="2878422" cy="283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600CCC8-BC79-4BF8-8D34-C325D0D3227E}"/>
              </a:ext>
            </a:extLst>
          </p:cNvPr>
          <p:cNvCxnSpPr>
            <a:cxnSpLocks/>
          </p:cNvCxnSpPr>
          <p:nvPr/>
        </p:nvCxnSpPr>
        <p:spPr>
          <a:xfrm>
            <a:off x="5029200" y="3839067"/>
            <a:ext cx="2958800" cy="106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6387AFC-A114-4733-9B1B-797F4FFF2FB6}"/>
              </a:ext>
            </a:extLst>
          </p:cNvPr>
          <p:cNvCxnSpPr/>
          <p:nvPr/>
        </p:nvCxnSpPr>
        <p:spPr>
          <a:xfrm flipV="1">
            <a:off x="6438267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E6979C0-550B-4BDC-AEC6-5D99859BC4A8}"/>
              </a:ext>
            </a:extLst>
          </p:cNvPr>
          <p:cNvCxnSpPr/>
          <p:nvPr/>
        </p:nvCxnSpPr>
        <p:spPr>
          <a:xfrm flipV="1">
            <a:off x="7924800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08D0135-B182-44F6-9C9E-9D0BA371AC0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22137" y="3004481"/>
            <a:ext cx="0" cy="8344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C462AB9-181B-480B-BEC6-2A8218E4846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347274" y="3019100"/>
            <a:ext cx="1997" cy="817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D9316CC-CFD2-4716-BD73-5B7D89CB4E54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43684" y="3036860"/>
            <a:ext cx="8251" cy="34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0AE29BA2-CBAE-471E-A60D-501BBF40BC97}"/>
              </a:ext>
            </a:extLst>
          </p:cNvPr>
          <p:cNvCxnSpPr/>
          <p:nvPr/>
        </p:nvCxnSpPr>
        <p:spPr>
          <a:xfrm flipV="1">
            <a:off x="6466548" y="3143054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FC622FC-4038-46A7-835E-E001F14E427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88000" y="3071435"/>
            <a:ext cx="1" cy="7959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B12EF6A4-87F2-4DF9-B389-96EBD9B4086F}"/>
              </a:ext>
            </a:extLst>
          </p:cNvPr>
          <p:cNvSpPr txBox="1"/>
          <p:nvPr/>
        </p:nvSpPr>
        <p:spPr>
          <a:xfrm>
            <a:off x="-3660702" y="4000547"/>
            <a:ext cx="248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High </a:t>
            </a:r>
            <a:r>
              <a:rPr lang="de-DE" b="1" dirty="0" err="1"/>
              <a:t>Entropy</a:t>
            </a:r>
            <a:endParaRPr lang="de-DE" b="1" dirty="0"/>
          </a:p>
          <a:p>
            <a:pPr algn="ctr"/>
            <a:r>
              <a:rPr lang="de-DE" b="1" dirty="0" err="1"/>
              <a:t>Maximize</a:t>
            </a:r>
            <a:r>
              <a:rPr lang="de-DE" b="1" dirty="0"/>
              <a:t> Exploration</a:t>
            </a:r>
          </a:p>
          <a:p>
            <a:pPr algn="ctr"/>
            <a:r>
              <a:rPr lang="de-DE" b="1" dirty="0" err="1"/>
              <a:t>Equal</a:t>
            </a:r>
            <a:r>
              <a:rPr lang="de-DE" b="1" dirty="0"/>
              <a:t> </a:t>
            </a:r>
            <a:r>
              <a:rPr lang="de-DE" b="1" dirty="0" err="1"/>
              <a:t>probabilities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  <a:p>
            <a:pPr algn="ctr"/>
            <a:r>
              <a:rPr lang="de-DE" b="1" dirty="0"/>
              <a:t>Actions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same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nearly</a:t>
            </a:r>
            <a:r>
              <a:rPr lang="de-DE" b="1" dirty="0"/>
              <a:t> same Q-</a:t>
            </a:r>
            <a:r>
              <a:rPr lang="de-DE" b="1" dirty="0" err="1"/>
              <a:t>values</a:t>
            </a:r>
            <a:endParaRPr lang="de-DE" b="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DAAE87-F8F7-4CA3-98E0-EA9894669641}"/>
              </a:ext>
            </a:extLst>
          </p:cNvPr>
          <p:cNvSpPr txBox="1"/>
          <p:nvPr/>
        </p:nvSpPr>
        <p:spPr>
          <a:xfrm>
            <a:off x="-120543" y="-13688"/>
            <a:ext cx="423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 STEP 4 : </a:t>
            </a:r>
            <a:r>
              <a:rPr lang="de-DE" b="1" dirty="0" err="1"/>
              <a:t>We</a:t>
            </a:r>
            <a:r>
              <a:rPr lang="de-DE" b="1" dirty="0"/>
              <a:t> update </a:t>
            </a:r>
            <a:r>
              <a:rPr lang="de-DE" b="1" dirty="0" err="1"/>
              <a:t>the</a:t>
            </a:r>
            <a:r>
              <a:rPr lang="de-DE" b="1" dirty="0"/>
              <a:t> Target Network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7C3EFE4-CD74-4C06-8416-75E13B26393F}"/>
              </a:ext>
            </a:extLst>
          </p:cNvPr>
          <p:cNvCxnSpPr/>
          <p:nvPr/>
        </p:nvCxnSpPr>
        <p:spPr>
          <a:xfrm flipV="1">
            <a:off x="816276" y="865188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EBE3E19-3207-4194-BBE3-E9066E907891}"/>
              </a:ext>
            </a:extLst>
          </p:cNvPr>
          <p:cNvCxnSpPr/>
          <p:nvPr/>
        </p:nvCxnSpPr>
        <p:spPr>
          <a:xfrm flipV="1">
            <a:off x="2349270" y="903259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7F5FC0F-40A2-458A-B7AB-7227F5DDC610}"/>
              </a:ext>
            </a:extLst>
          </p:cNvPr>
          <p:cNvCxnSpPr>
            <a:cxnSpLocks/>
          </p:cNvCxnSpPr>
          <p:nvPr/>
        </p:nvCxnSpPr>
        <p:spPr>
          <a:xfrm flipV="1">
            <a:off x="4340962" y="925505"/>
            <a:ext cx="0" cy="685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E3BB9447-0EC7-46CA-B9B6-FF1E95CAEAE9}"/>
              </a:ext>
            </a:extLst>
          </p:cNvPr>
          <p:cNvSpPr txBox="1"/>
          <p:nvPr/>
        </p:nvSpPr>
        <p:spPr>
          <a:xfrm>
            <a:off x="3340341" y="4215825"/>
            <a:ext cx="2078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State, </a:t>
            </a:r>
            <a:r>
              <a:rPr lang="de-DE" sz="1600" dirty="0" err="1"/>
              <a:t>action</a:t>
            </a:r>
            <a:r>
              <a:rPr lang="de-DE" sz="1600" dirty="0"/>
              <a:t>, </a:t>
            </a:r>
            <a:r>
              <a:rPr lang="de-DE" sz="1600" dirty="0" err="1"/>
              <a:t>reward</a:t>
            </a:r>
            <a:r>
              <a:rPr lang="de-DE" sz="1600" dirty="0"/>
              <a:t>,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endParaRPr lang="de-DE" sz="16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5F8E890-880C-4C49-BB26-0ABBFC3145C4}"/>
              </a:ext>
            </a:extLst>
          </p:cNvPr>
          <p:cNvSpPr/>
          <p:nvPr/>
        </p:nvSpPr>
        <p:spPr>
          <a:xfrm>
            <a:off x="205540" y="3198483"/>
            <a:ext cx="2777519" cy="8128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 </a:t>
            </a:r>
            <a:r>
              <a:rPr lang="de-DE" dirty="0" err="1"/>
              <a:t>for</a:t>
            </a:r>
            <a:r>
              <a:rPr lang="de-DE" dirty="0"/>
              <a:t> Q Network </a:t>
            </a:r>
            <a:r>
              <a:rPr lang="de-DE" dirty="0" err="1"/>
              <a:t>depends</a:t>
            </a:r>
            <a:r>
              <a:rPr lang="de-DE" dirty="0"/>
              <a:t> on V Network and vice </a:t>
            </a:r>
            <a:r>
              <a:rPr lang="de-DE" dirty="0" err="1"/>
              <a:t>versa</a:t>
            </a:r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D577E695-67E2-42A4-9BBC-2551EC32DB21}"/>
              </a:ext>
            </a:extLst>
          </p:cNvPr>
          <p:cNvSpPr/>
          <p:nvPr/>
        </p:nvSpPr>
        <p:spPr>
          <a:xfrm>
            <a:off x="164901" y="1385280"/>
            <a:ext cx="3017026" cy="17072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D337F4D-93AC-4AEC-9BF8-B96639C7A0B7}"/>
              </a:ext>
            </a:extLst>
          </p:cNvPr>
          <p:cNvSpPr/>
          <p:nvPr/>
        </p:nvSpPr>
        <p:spPr>
          <a:xfrm>
            <a:off x="1507591" y="1414701"/>
            <a:ext cx="1681362" cy="45112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Lags </a:t>
            </a:r>
            <a:r>
              <a:rPr lang="de-DE" dirty="0" err="1"/>
              <a:t>the</a:t>
            </a:r>
            <a:r>
              <a:rPr lang="de-DE" dirty="0"/>
              <a:t> Value Network</a:t>
            </a:r>
          </a:p>
        </p:txBody>
      </p:sp>
    </p:spTree>
    <p:extLst>
      <p:ext uri="{BB962C8B-B14F-4D97-AF65-F5344CB8AC3E}">
        <p14:creationId xmlns:p14="http://schemas.microsoft.com/office/powerpoint/2010/main" val="3373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Intuition behind SAC (In progress …)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808080"/>
              </a:buClr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Take actions based on initialized weight for 250 steps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Store observations, actions, next observations, rewards in Replay Buffer (Batch 250)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State, action pairs are fed to Critic network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Critic network judges the quality of state-action pairs based on reward for that step + target value, i.e. if reward and target value are good, the pair is good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Quality network feeds the Value network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Value network output is the Critic network output – entropy term (which depends on action) 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Value network updates the weights of the Policy network</a:t>
            </a:r>
          </a:p>
          <a:p>
            <a:pPr marL="342900" indent="-342900">
              <a:buClr>
                <a:srgbClr val="80808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Policy network learns to predict good actions </a:t>
            </a:r>
          </a:p>
          <a:p>
            <a:pPr>
              <a:buClr>
                <a:srgbClr val="808080"/>
              </a:buClr>
            </a:pPr>
            <a:r>
              <a:rPr lang="en-US" b="1" dirty="0">
                <a:ea typeface="+mn-lt"/>
                <a:cs typeface="+mn-lt"/>
              </a:rPr>
              <a:t>In progress …</a:t>
            </a:r>
          </a:p>
          <a:p>
            <a:pPr>
              <a:buClr>
                <a:srgbClr val="808080"/>
              </a:buClr>
            </a:pPr>
            <a:endParaRPr lang="en-CA" sz="1800" b="1" u="sng" dirty="0">
              <a:cs typeface="Calibri"/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E63D7AEB-E7AB-4F34-A321-FF8C7F9B7A37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 </a:t>
            </a:r>
            <a:r>
              <a:rPr lang="en-CA" sz="3600" b="1" dirty="0" err="1"/>
              <a:t>updation</a:t>
            </a:r>
            <a:endParaRPr lang="en-IN" sz="36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416E527-67ED-46E7-BBF8-6D711D816C1F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79E47-2EA4-4501-ADCD-A56BA754E86A}"/>
              </a:ext>
            </a:extLst>
          </p:cNvPr>
          <p:cNvSpPr/>
          <p:nvPr/>
        </p:nvSpPr>
        <p:spPr>
          <a:xfrm>
            <a:off x="-3581400" y="3810000"/>
            <a:ext cx="4419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A3BB6-4378-4A15-A30A-27E1A41BC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16"/>
          <a:stretch/>
        </p:blipFill>
        <p:spPr>
          <a:xfrm>
            <a:off x="163177" y="1975033"/>
            <a:ext cx="6723889" cy="4855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546479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987</Words>
  <Application>Microsoft Office PowerPoint</Application>
  <PresentationFormat>On-screen Show (4:3)</PresentationFormat>
  <Paragraphs>315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charter</vt:lpstr>
      <vt:lpstr>Google Sans</vt:lpstr>
      <vt:lpstr>Playfair Display</vt:lpstr>
      <vt:lpstr>Verdana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455</cp:revision>
  <dcterms:created xsi:type="dcterms:W3CDTF">2006-08-16T00:00:00Z</dcterms:created>
  <dcterms:modified xsi:type="dcterms:W3CDTF">2021-04-13T12:36:28Z</dcterms:modified>
</cp:coreProperties>
</file>