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81" r:id="rId2"/>
    <p:sldId id="295" r:id="rId3"/>
    <p:sldId id="296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5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Save checkpoints after each learning iteration</a:t>
            </a:r>
            <a:r>
              <a:rPr lang="de-DE" sz="2000" b="1" i="0" dirty="0">
                <a:solidFill>
                  <a:srgbClr val="1A1A1A"/>
                </a:solidFill>
                <a:effectLst/>
                <a:latin typeface="Playfair Display"/>
              </a:rPr>
              <a:t> 🗸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Save value loss, actor loss, critic loss after each learning iteration </a:t>
            </a:r>
            <a:r>
              <a:rPr lang="de-DE" sz="20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Compare custom implementation parameters with original </a:t>
            </a:r>
            <a:r>
              <a:rPr lang="en-US" sz="2000" dirty="0" err="1">
                <a:ea typeface="+mn-lt"/>
                <a:cs typeface="+mn-lt"/>
              </a:rPr>
              <a:t>rlpyt</a:t>
            </a:r>
            <a:r>
              <a:rPr lang="en-US" sz="2000" dirty="0">
                <a:ea typeface="+mn-lt"/>
                <a:cs typeface="+mn-lt"/>
              </a:rPr>
              <a:t> ⚠️</a:t>
            </a:r>
            <a:r>
              <a:rPr lang="en-US" sz="2000" b="1" i="1" dirty="0">
                <a:ea typeface="+mn-lt"/>
                <a:cs typeface="+mn-lt"/>
              </a:rPr>
              <a:t>In progress 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Understand why the value and entropy become empty⚠️</a:t>
            </a:r>
            <a:r>
              <a:rPr lang="en-US" sz="2000" b="1" i="1" dirty="0">
                <a:ea typeface="+mn-lt"/>
                <a:cs typeface="+mn-lt"/>
              </a:rPr>
              <a:t>In progress</a:t>
            </a:r>
            <a:endParaRPr lang="de-DE" sz="2000" b="1" i="1" dirty="0">
              <a:solidFill>
                <a:srgbClr val="1A1A1A"/>
              </a:solidFill>
              <a:effectLst/>
              <a:latin typeface="Playfair Display"/>
            </a:endParaRPr>
          </a:p>
          <a:p>
            <a:pPr>
              <a:buClr>
                <a:srgbClr val="808080"/>
              </a:buClr>
            </a:pPr>
            <a:r>
              <a:rPr lang="de-DE" sz="2000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pPr>
              <a:buClr>
                <a:srgbClr val="808080"/>
              </a:buClr>
            </a:pP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Value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output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and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entropy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become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i="1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empty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after just a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couple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of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iterations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</a:p>
          <a:p>
            <a:r>
              <a:rPr lang="en-CA" sz="2000" b="1" u="sng" dirty="0"/>
              <a:t>To-Do Later</a:t>
            </a:r>
          </a:p>
          <a:p>
            <a:endParaRPr lang="en-CA" sz="2000" b="1" u="sng" dirty="0"/>
          </a:p>
          <a:p>
            <a:pPr marL="0" indent="0">
              <a:buNone/>
            </a:pPr>
            <a:endParaRPr lang="en-CA" sz="2000" b="1" u="sng" dirty="0"/>
          </a:p>
          <a:p>
            <a:endParaRPr lang="en-CA" sz="2000" b="1" u="sng" dirty="0"/>
          </a:p>
          <a:p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27/04/21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</a:t>
            </a:r>
          </a:p>
          <a:p>
            <a:pPr>
              <a:buClr>
                <a:srgbClr val="808080"/>
              </a:buClr>
            </a:pPr>
            <a:r>
              <a:rPr lang="en-CA" sz="1800" b="1" u="sng" dirty="0"/>
              <a:t>Given</a:t>
            </a:r>
          </a:p>
          <a:p>
            <a:pPr>
              <a:buClr>
                <a:srgbClr val="808080"/>
              </a:buClr>
            </a:pPr>
            <a:r>
              <a:rPr lang="en-CA" dirty="0"/>
              <a:t>Cloth in </a:t>
            </a:r>
            <a:r>
              <a:rPr lang="en-CA" dirty="0" err="1"/>
              <a:t>mujoco</a:t>
            </a:r>
            <a:r>
              <a:rPr lang="en-CA" dirty="0"/>
              <a:t> represented by 64 particles in 8*8 grid</a:t>
            </a:r>
            <a:endParaRPr lang="en-CA" sz="1800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r>
              <a:rPr lang="en-CA" b="1" u="sng" dirty="0"/>
              <a:t>Observations</a:t>
            </a: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r>
              <a:rPr lang="en-CA" sz="1800" dirty="0"/>
              <a:t>[</a:t>
            </a:r>
            <a:r>
              <a:rPr lang="en-CA" sz="1800" dirty="0" err="1"/>
              <a:t>x,y,z</a:t>
            </a:r>
            <a:r>
              <a:rPr lang="en-CA" sz="1800" dirty="0"/>
              <a:t>] positions of 4 points adjacent to corner 1</a:t>
            </a:r>
          </a:p>
          <a:p>
            <a:pPr>
              <a:buClr>
                <a:srgbClr val="808080"/>
              </a:buClr>
            </a:pPr>
            <a:r>
              <a:rPr lang="en-CA" b="1" u="sng" dirty="0"/>
              <a:t>Actions</a:t>
            </a:r>
          </a:p>
          <a:p>
            <a:pPr>
              <a:buClr>
                <a:srgbClr val="808080"/>
              </a:buClr>
            </a:pPr>
            <a:r>
              <a:rPr lang="en-CA" dirty="0"/>
              <a:t>Random [</a:t>
            </a:r>
            <a:r>
              <a:rPr lang="en-CA" dirty="0" err="1"/>
              <a:t>x,y</a:t>
            </a:r>
            <a:r>
              <a:rPr lang="en-CA" dirty="0"/>
              <a:t>] movement of corner 1</a:t>
            </a:r>
            <a:endParaRPr lang="en-CA" sz="1800" dirty="0"/>
          </a:p>
        </p:txBody>
      </p:sp>
      <p:pic>
        <p:nvPicPr>
          <p:cNvPr id="7" name="Picture 2" descr="MuJoCo Modeling">
            <a:extLst>
              <a:ext uri="{FF2B5EF4-FFF2-40B4-BE49-F238E27FC236}">
                <a16:creationId xmlns:a16="http://schemas.microsoft.com/office/drawing/2014/main" id="{A07B1994-3D73-40C7-AA10-4381266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6" y="3084591"/>
            <a:ext cx="2637453" cy="2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28601" y="5546757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llbild anzeigen">
            <a:extLst>
              <a:ext uri="{FF2B5EF4-FFF2-40B4-BE49-F238E27FC236}">
                <a16:creationId xmlns:a16="http://schemas.microsoft.com/office/drawing/2014/main" id="{AAFAA51B-D194-401D-A996-0FA27FA1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818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5D42E1C-56C8-4121-B1D2-A68D90C27730}"/>
              </a:ext>
            </a:extLst>
          </p:cNvPr>
          <p:cNvSpPr/>
          <p:nvPr/>
        </p:nvSpPr>
        <p:spPr>
          <a:xfrm>
            <a:off x="2815846" y="4800600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5DD6BC3-DB5B-44CD-BE2C-CA41565ED45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0023" y="5132547"/>
            <a:ext cx="0" cy="27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408D956-B53B-41ED-8ACD-9F672E24E253}"/>
              </a:ext>
            </a:extLst>
          </p:cNvPr>
          <p:cNvSpPr txBox="1"/>
          <p:nvPr/>
        </p:nvSpPr>
        <p:spPr>
          <a:xfrm>
            <a:off x="2517519" y="5297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Corner 1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0783604-188D-4706-8A68-4A715AB93B7D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 -&gt; Corner particle + 3 adjacent particles in a straight line</a:t>
            </a: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CA" b="1" u="sng" dirty="0">
                <a:cs typeface="Calibri"/>
              </a:rPr>
              <a:t>Reward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71021" y="2587895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llbild anzeigen">
            <a:extLst>
              <a:ext uri="{FF2B5EF4-FFF2-40B4-BE49-F238E27FC236}">
                <a16:creationId xmlns:a16="http://schemas.microsoft.com/office/drawing/2014/main" id="{B3C1822E-389D-4311-8816-DD959F9F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215126"/>
            <a:ext cx="368313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ellbild anzeigen">
            <a:extLst>
              <a:ext uri="{FF2B5EF4-FFF2-40B4-BE49-F238E27FC236}">
                <a16:creationId xmlns:a16="http://schemas.microsoft.com/office/drawing/2014/main" id="{50FA7E53-913B-493C-A279-EAEECCE30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51835" r="48904"/>
          <a:stretch/>
        </p:blipFill>
        <p:spPr bwMode="auto">
          <a:xfrm>
            <a:off x="3447604" y="3276601"/>
            <a:ext cx="2514600" cy="278230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F191CEF-6BFA-46BD-9409-3A0283E4FF34}"/>
              </a:ext>
            </a:extLst>
          </p:cNvPr>
          <p:cNvSpPr/>
          <p:nvPr/>
        </p:nvSpPr>
        <p:spPr>
          <a:xfrm>
            <a:off x="3886200" y="4375507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5B911D-97E1-4E76-B549-545F0DA49D36}"/>
              </a:ext>
            </a:extLst>
          </p:cNvPr>
          <p:cNvSpPr/>
          <p:nvPr/>
        </p:nvSpPr>
        <p:spPr>
          <a:xfrm>
            <a:off x="4478973" y="4328105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6966424-E2AE-4456-849F-DBDD1185A5B8}"/>
              </a:ext>
            </a:extLst>
          </p:cNvPr>
          <p:cNvSpPr/>
          <p:nvPr/>
        </p:nvSpPr>
        <p:spPr>
          <a:xfrm>
            <a:off x="5130734" y="4516361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C4C47EF-EE8C-4F7B-9FBD-0333BD7C8720}"/>
              </a:ext>
            </a:extLst>
          </p:cNvPr>
          <p:cNvSpPr/>
          <p:nvPr/>
        </p:nvSpPr>
        <p:spPr>
          <a:xfrm>
            <a:off x="5589712" y="4845189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044BFA-6F94-464C-B776-A82B8B161CFD}"/>
              </a:ext>
            </a:extLst>
          </p:cNvPr>
          <p:cNvCxnSpPr>
            <a:cxnSpLocks/>
          </p:cNvCxnSpPr>
          <p:nvPr/>
        </p:nvCxnSpPr>
        <p:spPr>
          <a:xfrm>
            <a:off x="4020901" y="5289742"/>
            <a:ext cx="3264540" cy="120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4358889-C7DC-4A02-894B-6CB2EA936801}"/>
              </a:ext>
            </a:extLst>
          </p:cNvPr>
          <p:cNvSpPr txBox="1"/>
          <p:nvPr/>
        </p:nvSpPr>
        <p:spPr>
          <a:xfrm>
            <a:off x="3898783" y="5101095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378B4E-5114-436C-85F3-34FC09D9BB19}"/>
              </a:ext>
            </a:extLst>
          </p:cNvPr>
          <p:cNvSpPr txBox="1"/>
          <p:nvPr/>
        </p:nvSpPr>
        <p:spPr>
          <a:xfrm>
            <a:off x="4582604" y="5080250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76A2C2F-8D51-43E2-A9A8-B233235346F8}"/>
              </a:ext>
            </a:extLst>
          </p:cNvPr>
          <p:cNvSpPr txBox="1"/>
          <p:nvPr/>
        </p:nvSpPr>
        <p:spPr>
          <a:xfrm>
            <a:off x="5896470" y="5109537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BD4277-2779-4E2F-A2C0-C644C2CEAB6C}"/>
              </a:ext>
            </a:extLst>
          </p:cNvPr>
          <p:cNvSpPr txBox="1"/>
          <p:nvPr/>
        </p:nvSpPr>
        <p:spPr>
          <a:xfrm>
            <a:off x="4059405" y="5218777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584DF4-18AA-4476-8467-97B5A3356053}"/>
              </a:ext>
            </a:extLst>
          </p:cNvPr>
          <p:cNvSpPr txBox="1"/>
          <p:nvPr/>
        </p:nvSpPr>
        <p:spPr>
          <a:xfrm>
            <a:off x="4704904" y="5285761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1CFE99-0C59-4CFC-98FC-D8B25CE7C914}"/>
              </a:ext>
            </a:extLst>
          </p:cNvPr>
          <p:cNvSpPr txBox="1"/>
          <p:nvPr/>
        </p:nvSpPr>
        <p:spPr>
          <a:xfrm>
            <a:off x="5468400" y="5294585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07855A-EEC7-4BB7-B31A-6E337B22FF7C}"/>
              </a:ext>
            </a:extLst>
          </p:cNvPr>
          <p:cNvSpPr txBox="1"/>
          <p:nvPr/>
        </p:nvSpPr>
        <p:spPr>
          <a:xfrm>
            <a:off x="6096420" y="2915263"/>
            <a:ext cx="2677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Join 1</a:t>
            </a:r>
            <a:r>
              <a:rPr lang="en-US" baseline="30000" dirty="0">
                <a:solidFill>
                  <a:srgbClr val="0070C0"/>
                </a:solidFill>
                <a:ea typeface="+mn-lt"/>
                <a:cs typeface="+mn-lt"/>
              </a:rPr>
              <a:t>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point and last point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Project on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x,y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plane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3. Reward is proportional to :</a:t>
            </a:r>
          </a:p>
          <a:p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 (1 -1 * (</a:t>
            </a:r>
            <a:r>
              <a:rPr lang="en-US" b="1" i="1" dirty="0" err="1">
                <a:solidFill>
                  <a:srgbClr val="FF0000"/>
                </a:solidFill>
                <a:ea typeface="+mn-lt"/>
                <a:cs typeface="+mn-lt"/>
              </a:rPr>
              <a:t>x,y,z</a:t>
            </a:r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) distance from the ideal line)*10</a:t>
            </a:r>
          </a:p>
          <a:p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6885B07-BBF0-4921-A331-ACD48A36F951}"/>
              </a:ext>
            </a:extLst>
          </p:cNvPr>
          <p:cNvCxnSpPr>
            <a:cxnSpLocks/>
          </p:cNvCxnSpPr>
          <p:nvPr/>
        </p:nvCxnSpPr>
        <p:spPr>
          <a:xfrm flipV="1">
            <a:off x="4031904" y="4617931"/>
            <a:ext cx="21253" cy="644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F42235A-1F36-4555-A5E9-C3DA8F0DA94E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040377" y="4707454"/>
            <a:ext cx="1714499" cy="410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EAE1126-4463-406B-92DD-72FFDE1363A7}"/>
              </a:ext>
            </a:extLst>
          </p:cNvPr>
          <p:cNvCxnSpPr>
            <a:cxnSpLocks/>
          </p:cNvCxnSpPr>
          <p:nvPr/>
        </p:nvCxnSpPr>
        <p:spPr>
          <a:xfrm flipH="1" flipV="1">
            <a:off x="4025658" y="5029201"/>
            <a:ext cx="1729218" cy="88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EA34C10-4537-4D7F-BA9F-EBF90A93FDE7}"/>
              </a:ext>
            </a:extLst>
          </p:cNvPr>
          <p:cNvSpPr txBox="1"/>
          <p:nvPr/>
        </p:nvSpPr>
        <p:spPr>
          <a:xfrm>
            <a:off x="5212649" y="5129206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41500EA-F87B-4548-9A19-96B58422B6C3}"/>
              </a:ext>
            </a:extLst>
          </p:cNvPr>
          <p:cNvSpPr txBox="1"/>
          <p:nvPr/>
        </p:nvSpPr>
        <p:spPr>
          <a:xfrm>
            <a:off x="4331711" y="4643269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95A3AE9-79CE-4976-B83F-B7FEDCE65FD4}"/>
              </a:ext>
            </a:extLst>
          </p:cNvPr>
          <p:cNvSpPr txBox="1"/>
          <p:nvPr/>
        </p:nvSpPr>
        <p:spPr>
          <a:xfrm>
            <a:off x="4363211" y="4869027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58AD9BE-325D-4C7D-AE6A-DBB817B8499B}"/>
              </a:ext>
            </a:extLst>
          </p:cNvPr>
          <p:cNvSpPr txBox="1"/>
          <p:nvPr/>
        </p:nvSpPr>
        <p:spPr>
          <a:xfrm>
            <a:off x="6174904" y="5207484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BB6B4C-7DF5-4B08-9CB1-345E4D6C45BC}"/>
              </a:ext>
            </a:extLst>
          </p:cNvPr>
          <p:cNvSpPr txBox="1"/>
          <p:nvPr/>
        </p:nvSpPr>
        <p:spPr>
          <a:xfrm>
            <a:off x="7368729" y="52133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 = 0</a:t>
            </a: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654FCC81-B814-471F-9708-28A4452C4B7E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7E348-B3D4-4136-8B76-4BA3D217B832}"/>
              </a:ext>
            </a:extLst>
          </p:cNvPr>
          <p:cNvSpPr/>
          <p:nvPr/>
        </p:nvSpPr>
        <p:spPr>
          <a:xfrm>
            <a:off x="6449543" y="4906841"/>
            <a:ext cx="1627352" cy="27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Updated </a:t>
            </a:r>
            <a:r>
              <a:rPr lang="de-DE" sz="1400" dirty="0" err="1"/>
              <a:t>reward</a:t>
            </a:r>
            <a:endParaRPr lang="de-DE" sz="1400" dirty="0"/>
          </a:p>
        </p:txBody>
      </p:sp>
      <p:sp>
        <p:nvSpPr>
          <p:cNvPr id="40" name="Textfeld 37">
            <a:extLst>
              <a:ext uri="{FF2B5EF4-FFF2-40B4-BE49-F238E27FC236}">
                <a16:creationId xmlns:a16="http://schemas.microsoft.com/office/drawing/2014/main" id="{2B7A269F-2B5E-44B3-9447-3F79E2652CD4}"/>
              </a:ext>
            </a:extLst>
          </p:cNvPr>
          <p:cNvSpPr txBox="1"/>
          <p:nvPr/>
        </p:nvSpPr>
        <p:spPr>
          <a:xfrm>
            <a:off x="3165974" y="6106118"/>
            <a:ext cx="5608191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Updated reward definition such that it gives a reward of &gt; 9 for flat position but very low values for other positions -&gt; added weight factors for </a:t>
            </a:r>
            <a:r>
              <a:rPr lang="en-US" sz="1400" dirty="0" err="1">
                <a:solidFill>
                  <a:srgbClr val="0070C0"/>
                </a:solidFill>
                <a:ea typeface="+mn-lt"/>
                <a:cs typeface="+mn-lt"/>
              </a:rPr>
              <a:t>x,y,z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 components (more weight for z divergence)</a:t>
            </a:r>
          </a:p>
        </p:txBody>
      </p:sp>
    </p:spTree>
    <p:extLst>
      <p:ext uri="{BB962C8B-B14F-4D97-AF65-F5344CB8AC3E}">
        <p14:creationId xmlns:p14="http://schemas.microsoft.com/office/powerpoint/2010/main" val="9171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247</Words>
  <Application>Microsoft Office PowerPoint</Application>
  <PresentationFormat>On-screen Show (4:3)</PresentationFormat>
  <Paragraphs>90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Google Sans</vt:lpstr>
      <vt:lpstr>Playfair Display</vt:lpstr>
      <vt:lpstr>Wingdings</vt:lpstr>
      <vt:lpstr>Composite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468</cp:revision>
  <dcterms:created xsi:type="dcterms:W3CDTF">2006-08-16T00:00:00Z</dcterms:created>
  <dcterms:modified xsi:type="dcterms:W3CDTF">2021-04-27T06:18:54Z</dcterms:modified>
</cp:coreProperties>
</file>