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1" r:id="rId7"/>
    <p:sldId id="262" r:id="rId8"/>
    <p:sldId id="263" r:id="rId9"/>
    <p:sldId id="264" r:id="rId10"/>
    <p:sldId id="265" r:id="rId11"/>
    <p:sldId id="267" r:id="rId12"/>
    <p:sldId id="269" r:id="rId13"/>
    <p:sldId id="268" r:id="rId14"/>
    <p:sldId id="270" r:id="rId15"/>
    <p:sldId id="278" r:id="rId16"/>
    <p:sldId id="272" r:id="rId17"/>
    <p:sldId id="271" r:id="rId18"/>
    <p:sldId id="279"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CAC1106-716E-4F2B-AC0A-567515247F33}"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131050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AC1106-716E-4F2B-AC0A-567515247F33}"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242942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AC1106-716E-4F2B-AC0A-567515247F33}"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134223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AC1106-716E-4F2B-AC0A-567515247F33}"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351594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AC1106-716E-4F2B-AC0A-567515247F33}"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287209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AC1106-716E-4F2B-AC0A-567515247F33}"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429057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CAC1106-716E-4F2B-AC0A-567515247F33}"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277425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CAC1106-716E-4F2B-AC0A-567515247F33}"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262695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C1106-716E-4F2B-AC0A-567515247F33}"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418335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AC1106-716E-4F2B-AC0A-567515247F33}"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266921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AC1106-716E-4F2B-AC0A-567515247F33}"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3DB8E-39AE-4B92-AC50-86E92B855667}" type="slidenum">
              <a:rPr lang="en-IN" smtClean="0"/>
              <a:t>‹#›</a:t>
            </a:fld>
            <a:endParaRPr lang="en-IN"/>
          </a:p>
        </p:txBody>
      </p:sp>
    </p:spTree>
    <p:extLst>
      <p:ext uri="{BB962C8B-B14F-4D97-AF65-F5344CB8AC3E}">
        <p14:creationId xmlns:p14="http://schemas.microsoft.com/office/powerpoint/2010/main" val="211089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C1106-716E-4F2B-AC0A-567515247F33}" type="datetimeFigureOut">
              <a:rPr lang="en-IN" smtClean="0"/>
              <a:t>11-08-2023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3DB8E-39AE-4B92-AC50-86E92B855667}" type="slidenum">
              <a:rPr lang="en-IN" smtClean="0"/>
              <a:t>‹#›</a:t>
            </a:fld>
            <a:endParaRPr lang="en-IN"/>
          </a:p>
        </p:txBody>
      </p:sp>
    </p:spTree>
    <p:extLst>
      <p:ext uri="{BB962C8B-B14F-4D97-AF65-F5344CB8AC3E}">
        <p14:creationId xmlns:p14="http://schemas.microsoft.com/office/powerpoint/2010/main" val="384468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referencedesigner.com/tutorials/verilog/verilog_62.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636" y="528071"/>
            <a:ext cx="9144000" cy="2968787"/>
          </a:xfrm>
        </p:spPr>
        <p:txBody>
          <a:bodyPr>
            <a:normAutofit/>
          </a:bodyPr>
          <a:lstStyle/>
          <a:p>
            <a:r>
              <a:rPr lang="en-IN" sz="4800" b="1" dirty="0"/>
              <a:t>Experiment </a:t>
            </a:r>
            <a:r>
              <a:rPr lang="en-IN" sz="4800" b="1" dirty="0" smtClean="0"/>
              <a:t>1 </a:t>
            </a:r>
            <a:br>
              <a:rPr lang="en-IN" sz="4800" b="1" dirty="0" smtClean="0"/>
            </a:br>
            <a:r>
              <a:rPr lang="en-US" sz="4800" b="1" dirty="0" smtClean="0"/>
              <a:t/>
            </a:r>
            <a:br>
              <a:rPr lang="en-US" sz="4800" b="1" dirty="0" smtClean="0"/>
            </a:br>
            <a:r>
              <a:rPr lang="en-US" sz="4800" b="1" dirty="0" smtClean="0"/>
              <a:t>(</a:t>
            </a:r>
            <a:r>
              <a:rPr lang="en-US" sz="4800" b="1" dirty="0"/>
              <a:t>Truth Table and Logic Gates )</a:t>
            </a:r>
            <a:r>
              <a:rPr lang="en-US" sz="4800" dirty="0"/>
              <a:t> </a:t>
            </a:r>
            <a:br>
              <a:rPr lang="en-US" sz="4800" dirty="0"/>
            </a:br>
            <a:endParaRPr lang="en-IN" sz="4800" dirty="0"/>
          </a:p>
        </p:txBody>
      </p:sp>
      <p:sp>
        <p:nvSpPr>
          <p:cNvPr id="4" name="Subtitle 3"/>
          <p:cNvSpPr>
            <a:spLocks noGrp="1"/>
          </p:cNvSpPr>
          <p:nvPr>
            <p:ph type="subTitle" idx="1"/>
          </p:nvPr>
        </p:nvSpPr>
        <p:spPr>
          <a:xfrm>
            <a:off x="905070" y="3405673"/>
            <a:ext cx="10916816" cy="2771191"/>
          </a:xfrm>
        </p:spPr>
        <p:txBody>
          <a:bodyPr>
            <a:noAutofit/>
          </a:bodyPr>
          <a:lstStyle/>
          <a:p>
            <a:pPr algn="l"/>
            <a:r>
              <a:rPr lang="en-US" sz="3200" dirty="0"/>
              <a:t>To study and verify the truth table of various logic gates </a:t>
            </a:r>
            <a:r>
              <a:rPr lang="en-US" sz="3200" dirty="0" smtClean="0"/>
              <a:t>:</a:t>
            </a:r>
          </a:p>
          <a:p>
            <a:pPr lvl="1" algn="l"/>
            <a:r>
              <a:rPr lang="en-US" sz="2800" b="1" dirty="0" smtClean="0"/>
              <a:t>NOT</a:t>
            </a:r>
            <a:r>
              <a:rPr lang="en-US" sz="2800" b="1" dirty="0"/>
              <a:t>, </a:t>
            </a:r>
            <a:r>
              <a:rPr lang="en-US" sz="2800" b="1" dirty="0" smtClean="0"/>
              <a:t>AND,OR</a:t>
            </a:r>
            <a:r>
              <a:rPr lang="en-US" sz="2800" b="1" dirty="0"/>
              <a:t>, </a:t>
            </a:r>
            <a:endParaRPr lang="en-US" sz="2800" b="1" dirty="0" smtClean="0"/>
          </a:p>
          <a:p>
            <a:pPr lvl="1" algn="l"/>
            <a:r>
              <a:rPr lang="en-US" sz="2800" b="1" dirty="0" smtClean="0"/>
              <a:t>NAND</a:t>
            </a:r>
            <a:r>
              <a:rPr lang="en-US" sz="2800" b="1" dirty="0"/>
              <a:t>, NOR, </a:t>
            </a:r>
            <a:endParaRPr lang="en-US" sz="2800" b="1" dirty="0" smtClean="0"/>
          </a:p>
          <a:p>
            <a:pPr lvl="1" algn="l"/>
            <a:r>
              <a:rPr lang="en-US" sz="2800" b="1" dirty="0" smtClean="0"/>
              <a:t>EX-OR</a:t>
            </a:r>
            <a:r>
              <a:rPr lang="en-US" sz="2800" b="1" dirty="0"/>
              <a:t>, &amp; </a:t>
            </a:r>
            <a:r>
              <a:rPr lang="en-US" sz="2800" b="1" dirty="0" smtClean="0"/>
              <a:t>EX-NOR</a:t>
            </a:r>
            <a:r>
              <a:rPr lang="en-US" sz="2800" b="1" dirty="0"/>
              <a:t> </a:t>
            </a:r>
            <a:r>
              <a:rPr lang="en-US" sz="2800" dirty="0"/>
              <a:t/>
            </a:r>
            <a:br>
              <a:rPr lang="en-US" sz="2800" dirty="0"/>
            </a:br>
            <a:endParaRPr lang="en-IN" sz="2800" dirty="0"/>
          </a:p>
        </p:txBody>
      </p:sp>
    </p:spTree>
    <p:extLst>
      <p:ext uri="{BB962C8B-B14F-4D97-AF65-F5344CB8AC3E}">
        <p14:creationId xmlns:p14="http://schemas.microsoft.com/office/powerpoint/2010/main" val="55247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 Operators</a:t>
            </a:r>
            <a:endParaRPr lang="en-IN" b="1" dirty="0"/>
          </a:p>
        </p:txBody>
      </p:sp>
      <p:sp>
        <p:nvSpPr>
          <p:cNvPr id="3" name="Content Placeholder 2"/>
          <p:cNvSpPr>
            <a:spLocks noGrp="1"/>
          </p:cNvSpPr>
          <p:nvPr>
            <p:ph idx="1"/>
          </p:nvPr>
        </p:nvSpPr>
        <p:spPr>
          <a:xfrm>
            <a:off x="558281" y="1007706"/>
            <a:ext cx="11254274" cy="5393094"/>
          </a:xfrm>
        </p:spPr>
        <p:txBody>
          <a:bodyPr>
            <a:normAutofit/>
          </a:bodyPr>
          <a:lstStyle/>
          <a:p>
            <a:pPr marL="0" indent="0">
              <a:buNone/>
            </a:pPr>
            <a:r>
              <a:rPr lang="en-US" b="1" dirty="0"/>
              <a:t>5. Reduction Operators</a:t>
            </a:r>
            <a:endParaRPr lang="en-US" dirty="0"/>
          </a:p>
          <a:p>
            <a:r>
              <a:rPr lang="en-US" dirty="0"/>
              <a:t>Reduction operators are the unary form of the bitwise operators and operate on all the bits of an operand vector. These also return a single-bit value. The operators included in Reduction operation are:</a:t>
            </a:r>
          </a:p>
          <a:p>
            <a:pPr marL="914400" lvl="2" indent="0">
              <a:buNone/>
            </a:pPr>
            <a:r>
              <a:rPr lang="en-US" sz="2400" dirty="0"/>
              <a:t>&amp; (reduction AND)</a:t>
            </a:r>
          </a:p>
          <a:p>
            <a:pPr marL="914400" lvl="2" indent="0">
              <a:buNone/>
            </a:pPr>
            <a:r>
              <a:rPr lang="en-US" sz="2400" dirty="0"/>
              <a:t>| (reduction OR)</a:t>
            </a:r>
          </a:p>
          <a:p>
            <a:pPr marL="914400" lvl="2" indent="0">
              <a:buNone/>
            </a:pPr>
            <a:r>
              <a:rPr lang="en-US" sz="2400" dirty="0"/>
              <a:t>~&amp; (reduction NAND)</a:t>
            </a:r>
          </a:p>
          <a:p>
            <a:pPr marL="914400" lvl="2" indent="0">
              <a:buNone/>
            </a:pPr>
            <a:r>
              <a:rPr lang="en-US" sz="2400" dirty="0"/>
              <a:t>~| (reduction NOR)</a:t>
            </a:r>
          </a:p>
          <a:p>
            <a:pPr marL="914400" lvl="2" indent="0">
              <a:buNone/>
            </a:pPr>
            <a:r>
              <a:rPr lang="en-US" sz="2400" dirty="0"/>
              <a:t>^ (reduction XOR)</a:t>
            </a:r>
          </a:p>
          <a:p>
            <a:pPr marL="914400" lvl="2" indent="0">
              <a:buNone/>
            </a:pPr>
            <a:r>
              <a:rPr lang="en-US" sz="2400" dirty="0"/>
              <a:t>~^ or ^~(reduction XNOR)</a:t>
            </a:r>
          </a:p>
          <a:p>
            <a:pPr marL="0" indent="0">
              <a:buNone/>
            </a:pPr>
            <a:endParaRPr lang="en-IN" b="1" dirty="0" smtClean="0"/>
          </a:p>
          <a:p>
            <a:pPr marL="514350" indent="-514350">
              <a:buAutoNum type="arabicPeriod"/>
            </a:pPr>
            <a:endParaRPr lang="en-US" sz="3200" dirty="0"/>
          </a:p>
        </p:txBody>
      </p:sp>
    </p:spTree>
    <p:extLst>
      <p:ext uri="{BB962C8B-B14F-4D97-AF65-F5344CB8AC3E}">
        <p14:creationId xmlns:p14="http://schemas.microsoft.com/office/powerpoint/2010/main" val="2309524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 Data </a:t>
            </a:r>
            <a:r>
              <a:rPr lang="en-IN" b="1" dirty="0"/>
              <a:t>Types</a:t>
            </a:r>
          </a:p>
        </p:txBody>
      </p:sp>
      <p:sp>
        <p:nvSpPr>
          <p:cNvPr id="3" name="Content Placeholder 2"/>
          <p:cNvSpPr>
            <a:spLocks noGrp="1"/>
          </p:cNvSpPr>
          <p:nvPr>
            <p:ph idx="1"/>
          </p:nvPr>
        </p:nvSpPr>
        <p:spPr>
          <a:xfrm>
            <a:off x="186612" y="905070"/>
            <a:ext cx="11103429" cy="699796"/>
          </a:xfrm>
        </p:spPr>
        <p:txBody>
          <a:bodyPr>
            <a:normAutofit/>
          </a:bodyPr>
          <a:lstStyle/>
          <a:p>
            <a:r>
              <a:rPr lang="en-IN" b="1" dirty="0" smtClean="0"/>
              <a:t>Data Values: </a:t>
            </a:r>
            <a:r>
              <a:rPr lang="en-US" dirty="0"/>
              <a:t>Verilog has four values any signal can take:</a:t>
            </a:r>
            <a:endParaRPr lang="en-IN" b="1" dirty="0" smtClean="0"/>
          </a:p>
          <a:p>
            <a:pPr marL="0" indent="0">
              <a:buNone/>
            </a:pPr>
            <a:endParaRPr lang="en-IN" b="1" dirty="0" smtClean="0"/>
          </a:p>
          <a:p>
            <a:pPr marL="514350" indent="-514350">
              <a:buAutoNum type="arabicPeriod"/>
            </a:pP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2306733433"/>
              </p:ext>
            </p:extLst>
          </p:nvPr>
        </p:nvGraphicFramePr>
        <p:xfrm>
          <a:off x="558280" y="1604864"/>
          <a:ext cx="11030339" cy="2836506"/>
        </p:xfrm>
        <a:graphic>
          <a:graphicData uri="http://schemas.openxmlformats.org/drawingml/2006/table">
            <a:tbl>
              <a:tblPr/>
              <a:tblGrid>
                <a:gridCol w="1089296">
                  <a:extLst>
                    <a:ext uri="{9D8B030D-6E8A-4147-A177-3AD203B41FA5}">
                      <a16:colId xmlns:a16="http://schemas.microsoft.com/office/drawing/2014/main" val="2491458183"/>
                    </a:ext>
                  </a:extLst>
                </a:gridCol>
                <a:gridCol w="9941043">
                  <a:extLst>
                    <a:ext uri="{9D8B030D-6E8A-4147-A177-3AD203B41FA5}">
                      <a16:colId xmlns:a16="http://schemas.microsoft.com/office/drawing/2014/main" val="628841083"/>
                    </a:ext>
                  </a:extLst>
                </a:gridCol>
              </a:tblGrid>
              <a:tr h="391242">
                <a:tc>
                  <a:txBody>
                    <a:bodyPr/>
                    <a:lstStyle/>
                    <a:p>
                      <a:pPr algn="ctr"/>
                      <a:r>
                        <a:rPr lang="en-IN">
                          <a:effectLst/>
                        </a:rPr>
                        <a:t>Value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Meaning</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79560833"/>
                  </a:ext>
                </a:extLst>
              </a:tr>
              <a:tr h="391242">
                <a:tc>
                  <a:txBody>
                    <a:bodyPr/>
                    <a:lstStyle/>
                    <a:p>
                      <a:pPr algn="ctr"/>
                      <a:r>
                        <a:rPr lang="en-IN" b="1" dirty="0">
                          <a:effectLst/>
                        </a:rPr>
                        <a:t>0</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US">
                          <a:effectLst/>
                        </a:rPr>
                        <a:t>A binary value of 0. Corresponds to zero volts.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87860262"/>
                  </a:ext>
                </a:extLst>
              </a:tr>
              <a:tr h="684674">
                <a:tc>
                  <a:txBody>
                    <a:bodyPr/>
                    <a:lstStyle/>
                    <a:p>
                      <a:pPr algn="ctr"/>
                      <a:r>
                        <a:rPr lang="en-IN" b="1" dirty="0">
                          <a:effectLst/>
                        </a:rPr>
                        <a:t>1</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US" dirty="0">
                          <a:effectLst/>
                        </a:rPr>
                        <a:t>A binary value of 1. Depending on the underlying fabrication technology, may correspond to +5V, +3.3V, or some other positive value.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23537710"/>
                  </a:ext>
                </a:extLst>
              </a:tr>
              <a:tr h="684674">
                <a:tc>
                  <a:txBody>
                    <a:bodyPr/>
                    <a:lstStyle/>
                    <a:p>
                      <a:pPr algn="ctr"/>
                      <a:r>
                        <a:rPr lang="en-IN" b="1" dirty="0">
                          <a:effectLst/>
                        </a:rPr>
                        <a:t>x</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US" dirty="0">
                          <a:effectLst/>
                        </a:rPr>
                        <a:t>A value of "</a:t>
                      </a:r>
                      <a:r>
                        <a:rPr lang="en-US" b="1" dirty="0">
                          <a:effectLst/>
                        </a:rPr>
                        <a:t>don't care</a:t>
                      </a:r>
                      <a:r>
                        <a:rPr lang="en-US" dirty="0">
                          <a:effectLst/>
                        </a:rPr>
                        <a:t>". x values are neither a 0 nor a 1, and should be treated as unknown values.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1214943"/>
                  </a:ext>
                </a:extLst>
              </a:tr>
              <a:tr h="684674">
                <a:tc>
                  <a:txBody>
                    <a:bodyPr/>
                    <a:lstStyle/>
                    <a:p>
                      <a:pPr algn="ctr"/>
                      <a:r>
                        <a:rPr lang="en-IN" b="1" dirty="0">
                          <a:effectLst/>
                        </a:rPr>
                        <a:t>z</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US" dirty="0">
                          <a:effectLst/>
                        </a:rPr>
                        <a:t>A high-impedance value from a </a:t>
                      </a:r>
                      <a:r>
                        <a:rPr lang="en-US" dirty="0" err="1">
                          <a:effectLst/>
                        </a:rPr>
                        <a:t>tri-state</a:t>
                      </a:r>
                      <a:r>
                        <a:rPr lang="en-US" dirty="0">
                          <a:effectLst/>
                        </a:rPr>
                        <a:t> buffer when the control signal is not asserted. Corresponds to a wire that is not connected, or is "floating".</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67417217"/>
                  </a:ext>
                </a:extLst>
              </a:tr>
            </a:tbl>
          </a:graphicData>
        </a:graphic>
      </p:graphicFrame>
    </p:spTree>
    <p:extLst>
      <p:ext uri="{BB962C8B-B14F-4D97-AF65-F5344CB8AC3E}">
        <p14:creationId xmlns:p14="http://schemas.microsoft.com/office/powerpoint/2010/main" val="442271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 Data </a:t>
            </a:r>
            <a:r>
              <a:rPr lang="en-IN" b="1" dirty="0"/>
              <a:t>Types</a:t>
            </a:r>
          </a:p>
        </p:txBody>
      </p:sp>
      <p:sp>
        <p:nvSpPr>
          <p:cNvPr id="3" name="Content Placeholder 2"/>
          <p:cNvSpPr>
            <a:spLocks noGrp="1"/>
          </p:cNvSpPr>
          <p:nvPr>
            <p:ph idx="1"/>
          </p:nvPr>
        </p:nvSpPr>
        <p:spPr>
          <a:xfrm>
            <a:off x="186612" y="905070"/>
            <a:ext cx="11747241" cy="2491273"/>
          </a:xfrm>
        </p:spPr>
        <p:txBody>
          <a:bodyPr>
            <a:normAutofit/>
          </a:bodyPr>
          <a:lstStyle/>
          <a:p>
            <a:r>
              <a:rPr lang="en-IN" sz="2200" b="1" dirty="0" smtClean="0"/>
              <a:t>Wire:</a:t>
            </a:r>
            <a:r>
              <a:rPr lang="en-IN" sz="2200" dirty="0" smtClean="0"/>
              <a:t> </a:t>
            </a:r>
            <a:r>
              <a:rPr lang="en-US" sz="2200" dirty="0" smtClean="0"/>
              <a:t>It specified with the </a:t>
            </a:r>
            <a:r>
              <a:rPr lang="en-US" sz="2200" i="1" dirty="0" smtClean="0"/>
              <a:t>wire</a:t>
            </a:r>
            <a:r>
              <a:rPr lang="en-US" sz="2200" dirty="0" smtClean="0"/>
              <a:t> keyword represent physical wires that carry electrical signals from one module to the next. </a:t>
            </a:r>
          </a:p>
          <a:p>
            <a:r>
              <a:rPr lang="en-US" sz="2200" dirty="0" smtClean="0"/>
              <a:t>Wires do not store any data, and they must be constantly supplied with a value or they will not contain a value. </a:t>
            </a:r>
          </a:p>
          <a:p>
            <a:r>
              <a:rPr lang="en-US" sz="2200" dirty="0" smtClean="0"/>
              <a:t>Wires may not be the target of a blocking or sequential assignment.</a:t>
            </a:r>
          </a:p>
          <a:p>
            <a:r>
              <a:rPr lang="en-US" sz="2200" dirty="0" smtClean="0"/>
              <a:t>Wires come in one of three varieties:</a:t>
            </a:r>
          </a:p>
          <a:p>
            <a:pPr marL="0" indent="0">
              <a:buNone/>
            </a:pPr>
            <a:endParaRPr lang="en-IN" sz="2200" b="1" dirty="0" smtClean="0"/>
          </a:p>
          <a:p>
            <a:pPr marL="514350" indent="-514350">
              <a:buAutoNum type="arabicPeriod"/>
            </a:pPr>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39968617"/>
              </p:ext>
            </p:extLst>
          </p:nvPr>
        </p:nvGraphicFramePr>
        <p:xfrm>
          <a:off x="378744" y="3200399"/>
          <a:ext cx="11362975" cy="1828800"/>
        </p:xfrm>
        <a:graphic>
          <a:graphicData uri="http://schemas.openxmlformats.org/drawingml/2006/table">
            <a:tbl>
              <a:tblPr/>
              <a:tblGrid>
                <a:gridCol w="1028601">
                  <a:extLst>
                    <a:ext uri="{9D8B030D-6E8A-4147-A177-3AD203B41FA5}">
                      <a16:colId xmlns:a16="http://schemas.microsoft.com/office/drawing/2014/main" val="304975759"/>
                    </a:ext>
                  </a:extLst>
                </a:gridCol>
                <a:gridCol w="10334374">
                  <a:extLst>
                    <a:ext uri="{9D8B030D-6E8A-4147-A177-3AD203B41FA5}">
                      <a16:colId xmlns:a16="http://schemas.microsoft.com/office/drawing/2014/main" val="981107516"/>
                    </a:ext>
                  </a:extLst>
                </a:gridCol>
              </a:tblGrid>
              <a:tr h="0">
                <a:tc>
                  <a:txBody>
                    <a:bodyPr/>
                    <a:lstStyle/>
                    <a:p>
                      <a:pPr algn="ctr"/>
                      <a:r>
                        <a:rPr lang="en-IN" sz="1600">
                          <a:effectLst/>
                        </a:rPr>
                        <a:t>Type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sz="1600" dirty="0">
                          <a:effectLst/>
                        </a:rPr>
                        <a:t>Function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539067539"/>
                  </a:ext>
                </a:extLst>
              </a:tr>
              <a:tr h="0">
                <a:tc>
                  <a:txBody>
                    <a:bodyPr/>
                    <a:lstStyle/>
                    <a:p>
                      <a:r>
                        <a:rPr lang="en-IN" sz="1600" b="1">
                          <a:effectLst/>
                        </a:rPr>
                        <a:t>wire</a:t>
                      </a:r>
                      <a:endParaRPr lang="en-IN" sz="160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US" sz="1600">
                          <a:effectLst/>
                        </a:rPr>
                        <a:t>These wires carry simple data from one port to another.</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61099409"/>
                  </a:ext>
                </a:extLst>
              </a:tr>
              <a:tr h="0">
                <a:tc>
                  <a:txBody>
                    <a:bodyPr/>
                    <a:lstStyle/>
                    <a:p>
                      <a:r>
                        <a:rPr lang="en-IN" sz="1600" b="1" dirty="0" err="1">
                          <a:effectLst/>
                        </a:rPr>
                        <a:t>wor</a:t>
                      </a:r>
                      <a:endParaRPr lang="en-IN" sz="1600"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US" sz="1600">
                          <a:effectLst/>
                        </a:rPr>
                        <a:t>These wires are a logical OR of all input data values applied to the wire. These synthesize to OR gates with multiple input ports.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35224514"/>
                  </a:ext>
                </a:extLst>
              </a:tr>
              <a:tr h="0">
                <a:tc>
                  <a:txBody>
                    <a:bodyPr/>
                    <a:lstStyle/>
                    <a:p>
                      <a:r>
                        <a:rPr lang="en-IN" sz="1600" b="1">
                          <a:effectLst/>
                        </a:rPr>
                        <a:t>wand</a:t>
                      </a:r>
                      <a:endParaRPr lang="en-IN" sz="160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US" sz="1600" dirty="0">
                          <a:effectLst/>
                        </a:rPr>
                        <a:t>These wires are a logical AND of all input data values applied to the wire. These synthesize to AND gates with multiple input ports.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98935609"/>
                  </a:ext>
                </a:extLst>
              </a:tr>
            </a:tbl>
          </a:graphicData>
        </a:graphic>
      </p:graphicFrame>
      <p:sp>
        <p:nvSpPr>
          <p:cNvPr id="9" name="Content Placeholder 2"/>
          <p:cNvSpPr txBox="1">
            <a:spLocks/>
          </p:cNvSpPr>
          <p:nvPr/>
        </p:nvSpPr>
        <p:spPr>
          <a:xfrm>
            <a:off x="294770" y="5141166"/>
            <a:ext cx="6367287" cy="1576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Wires can be assigned a value using the assign keyword. All assign declarations are considered to be running concurrently and continuously</a:t>
            </a:r>
            <a:r>
              <a:rPr lang="en-US" sz="1600" dirty="0" smtClean="0"/>
              <a:t>.</a:t>
            </a:r>
          </a:p>
          <a:p>
            <a:r>
              <a:rPr lang="en-US" sz="1600" dirty="0"/>
              <a:t>In the following case, the value of a is dependent on the values of b and c. Any change in either b or c will result in an automatic and instantaneous change in the value of a.</a:t>
            </a:r>
            <a:endParaRPr lang="en-IN" sz="1600" dirty="0"/>
          </a:p>
          <a:p>
            <a:pPr marL="514350" indent="-514350">
              <a:buFont typeface="Arial" panose="020B0604020202020204" pitchFamily="34" charset="0"/>
              <a:buAutoNum type="arabicPeriod"/>
            </a:pPr>
            <a:endParaRPr lang="en-US" sz="1600" dirty="0"/>
          </a:p>
        </p:txBody>
      </p:sp>
      <p:sp>
        <p:nvSpPr>
          <p:cNvPr id="12" name="Rectangle 7"/>
          <p:cNvSpPr>
            <a:spLocks noChangeArrowheads="1"/>
          </p:cNvSpPr>
          <p:nvPr/>
        </p:nvSpPr>
        <p:spPr bwMode="auto">
          <a:xfrm>
            <a:off x="6932645" y="5558999"/>
            <a:ext cx="2771192" cy="58477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wire a, b,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assign a = b &amp; c;</a:t>
            </a:r>
            <a:r>
              <a:rPr kumimoji="0" lang="en-US" altLang="en-US" sz="1200" b="1" i="0" u="none" strike="noStrike" cap="none" normalizeH="0" baseline="0" dirty="0" smtClean="0">
                <a:ln>
                  <a:noFill/>
                </a:ln>
                <a:solidFill>
                  <a:schemeClr val="tx1"/>
                </a:solidFill>
                <a:effectLst/>
              </a:rPr>
              <a:t> </a:t>
            </a:r>
            <a:endParaRPr kumimoji="0" lang="en-US" altLang="en-US" sz="3600" b="1" i="0" u="none" strike="noStrike" cap="none" normalizeH="0" baseline="0" dirty="0" smtClean="0">
              <a:ln>
                <a:noFill/>
              </a:ln>
              <a:solidFill>
                <a:schemeClr val="tx1"/>
              </a:solidFill>
              <a:effectLst/>
              <a:latin typeface="Arial" panose="020B0604020202020204" pitchFamily="34" charset="0"/>
            </a:endParaRPr>
          </a:p>
        </p:txBody>
      </p:sp>
      <p:pic>
        <p:nvPicPr>
          <p:cNvPr id="8201" name="Picture 9" descr="https://upload.wikimedia.org/wikipedia/commons/thumb/b/b0/Verilog_Simple_Assignment.svg/125px-Verilog_Simple_Assignmen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709" y="5358296"/>
            <a:ext cx="1402638" cy="78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3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8201"/>
                                        </p:tgtEl>
                                        <p:attrNameLst>
                                          <p:attrName>style.visibility</p:attrName>
                                        </p:attrNameLst>
                                      </p:cBhvr>
                                      <p:to>
                                        <p:strVal val="visible"/>
                                      </p:to>
                                    </p:set>
                                    <p:animEffect transition="in" filter="fade">
                                      <p:cBhvr>
                                        <p:cTn id="10" dur="500"/>
                                        <p:tgtEl>
                                          <p:spTgt spid="82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 Data </a:t>
            </a:r>
            <a:r>
              <a:rPr lang="en-IN" b="1" dirty="0"/>
              <a:t>Types</a:t>
            </a:r>
          </a:p>
        </p:txBody>
      </p:sp>
      <p:sp>
        <p:nvSpPr>
          <p:cNvPr id="3" name="Content Placeholder 2"/>
          <p:cNvSpPr>
            <a:spLocks noGrp="1"/>
          </p:cNvSpPr>
          <p:nvPr>
            <p:ph idx="1"/>
          </p:nvPr>
        </p:nvSpPr>
        <p:spPr>
          <a:xfrm>
            <a:off x="186612" y="905070"/>
            <a:ext cx="11747241" cy="2491273"/>
          </a:xfrm>
        </p:spPr>
        <p:txBody>
          <a:bodyPr>
            <a:normAutofit lnSpcReduction="10000"/>
          </a:bodyPr>
          <a:lstStyle/>
          <a:p>
            <a:pPr marL="0" indent="0">
              <a:buNone/>
            </a:pPr>
            <a:r>
              <a:rPr lang="en-US" b="1" dirty="0" err="1"/>
              <a:t>r</a:t>
            </a:r>
            <a:r>
              <a:rPr lang="en-US" b="1" dirty="0" err="1" smtClean="0"/>
              <a:t>eg</a:t>
            </a:r>
            <a:r>
              <a:rPr lang="en-US" b="1" dirty="0" smtClean="0"/>
              <a:t>:</a:t>
            </a:r>
            <a:r>
              <a:rPr lang="en-US" dirty="0" smtClean="0"/>
              <a:t> </a:t>
            </a:r>
          </a:p>
          <a:p>
            <a:r>
              <a:rPr lang="en-US" dirty="0" smtClean="0"/>
              <a:t>A</a:t>
            </a:r>
            <a:r>
              <a:rPr lang="en-US" dirty="0"/>
              <a:t> </a:t>
            </a:r>
            <a:r>
              <a:rPr lang="en-US" b="1" dirty="0"/>
              <a:t>register</a:t>
            </a:r>
            <a:r>
              <a:rPr lang="en-US" dirty="0"/>
              <a:t>, denoted with the keyword </a:t>
            </a:r>
            <a:r>
              <a:rPr lang="en-US" i="1" dirty="0" err="1"/>
              <a:t>reg</a:t>
            </a:r>
            <a:r>
              <a:rPr lang="en-US" dirty="0"/>
              <a:t> is a memory storage location</a:t>
            </a:r>
            <a:r>
              <a:rPr lang="en-US" dirty="0" smtClean="0"/>
              <a:t>.</a:t>
            </a:r>
          </a:p>
          <a:p>
            <a:r>
              <a:rPr lang="en-IN" dirty="0" smtClean="0"/>
              <a:t> with user-defined size</a:t>
            </a:r>
          </a:p>
          <a:p>
            <a:r>
              <a:rPr lang="en-IN" sz="2200" b="1" dirty="0" smtClean="0"/>
              <a:t>Example: </a:t>
            </a:r>
          </a:p>
          <a:p>
            <a:pPr marL="457200" lvl="1" indent="0">
              <a:buNone/>
            </a:pPr>
            <a:r>
              <a:rPr lang="en-US" sz="2000" b="1" dirty="0" err="1" smtClean="0"/>
              <a:t>reg</a:t>
            </a:r>
            <a:r>
              <a:rPr lang="en-US" sz="2000" b="1" dirty="0" smtClean="0"/>
              <a:t> </a:t>
            </a:r>
            <a:r>
              <a:rPr lang="en-US" sz="2000" b="1" dirty="0"/>
              <a:t>a, b; </a:t>
            </a:r>
            <a:r>
              <a:rPr lang="en-US" sz="2000" b="1" dirty="0" smtClean="0"/>
              <a:t> //</a:t>
            </a:r>
            <a:r>
              <a:rPr lang="en-US" sz="2000" b="1" dirty="0" err="1" smtClean="0"/>
              <a:t>reg</a:t>
            </a:r>
            <a:r>
              <a:rPr lang="en-US" sz="2000" b="1" dirty="0" smtClean="0"/>
              <a:t> </a:t>
            </a:r>
            <a:r>
              <a:rPr lang="en-US" sz="2000" b="1" dirty="0"/>
              <a:t>without size means </a:t>
            </a:r>
            <a:r>
              <a:rPr lang="en-US" sz="2000" b="1" dirty="0" smtClean="0"/>
              <a:t>1-bit</a:t>
            </a:r>
          </a:p>
          <a:p>
            <a:pPr marL="457200" lvl="1" indent="0">
              <a:buNone/>
            </a:pPr>
            <a:r>
              <a:rPr lang="nn-NO" sz="2000" b="1" dirty="0"/>
              <a:t>reg [31:0] </a:t>
            </a:r>
            <a:r>
              <a:rPr lang="nn-NO" sz="2000" b="1" dirty="0" smtClean="0"/>
              <a:t>c; </a:t>
            </a:r>
            <a:r>
              <a:rPr lang="nn-NO" sz="2000" b="1" dirty="0"/>
              <a:t>// a 32-bit register</a:t>
            </a:r>
            <a:endParaRPr lang="en-IN" sz="2000" b="1" dirty="0" smtClean="0"/>
          </a:p>
          <a:p>
            <a:pPr marL="0" indent="0">
              <a:buNone/>
            </a:pPr>
            <a:endParaRPr lang="en-IN" sz="2200" b="1" dirty="0" smtClean="0"/>
          </a:p>
          <a:p>
            <a:pPr marL="514350" indent="-514350">
              <a:buAutoNum type="arabicPeriod"/>
            </a:pPr>
            <a:endParaRPr lang="en-US" sz="2200" dirty="0"/>
          </a:p>
        </p:txBody>
      </p:sp>
    </p:spTree>
    <p:extLst>
      <p:ext uri="{BB962C8B-B14F-4D97-AF65-F5344CB8AC3E}">
        <p14:creationId xmlns:p14="http://schemas.microsoft.com/office/powerpoint/2010/main" val="1663572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157"/>
            <a:ext cx="10515600" cy="483961"/>
          </a:xfrm>
        </p:spPr>
        <p:txBody>
          <a:bodyPr>
            <a:normAutofit fontScale="90000"/>
          </a:bodyPr>
          <a:lstStyle/>
          <a:p>
            <a:r>
              <a:rPr lang="en-IN" dirty="0" smtClean="0"/>
              <a:t>GATE: </a:t>
            </a:r>
            <a:r>
              <a:rPr lang="en-IN" b="1" dirty="0"/>
              <a:t>AND</a:t>
            </a:r>
          </a:p>
        </p:txBody>
      </p:sp>
      <p:sp>
        <p:nvSpPr>
          <p:cNvPr id="6" name="Rectangle 5"/>
          <p:cNvSpPr/>
          <p:nvPr/>
        </p:nvSpPr>
        <p:spPr>
          <a:xfrm>
            <a:off x="381000" y="900634"/>
            <a:ext cx="4088364" cy="5078313"/>
          </a:xfrm>
          <a:prstGeom prst="rect">
            <a:avLst/>
          </a:prstGeom>
        </p:spPr>
        <p:txBody>
          <a:bodyPr wrap="square">
            <a:spAutoFit/>
          </a:bodyPr>
          <a:lstStyle/>
          <a:p>
            <a:r>
              <a:rPr lang="en-IN" dirty="0" smtClean="0">
                <a:solidFill>
                  <a:srgbClr val="002060"/>
                </a:solidFill>
              </a:rPr>
              <a:t>//Program_1_and_gate</a:t>
            </a:r>
          </a:p>
          <a:p>
            <a:r>
              <a:rPr lang="en-IN" dirty="0" smtClean="0">
                <a:solidFill>
                  <a:srgbClr val="002060"/>
                </a:solidFill>
              </a:rPr>
              <a:t>module </a:t>
            </a:r>
            <a:r>
              <a:rPr lang="en-IN" dirty="0" err="1">
                <a:solidFill>
                  <a:srgbClr val="002060"/>
                </a:solidFill>
              </a:rPr>
              <a:t>and_gate</a:t>
            </a:r>
            <a:r>
              <a:rPr lang="en-IN" dirty="0">
                <a:solidFill>
                  <a:srgbClr val="002060"/>
                </a:solidFill>
              </a:rPr>
              <a:t>;</a:t>
            </a:r>
          </a:p>
          <a:p>
            <a:r>
              <a:rPr lang="en-IN" dirty="0">
                <a:solidFill>
                  <a:srgbClr val="002060"/>
                </a:solidFill>
              </a:rPr>
              <a:t>   </a:t>
            </a:r>
          </a:p>
          <a:p>
            <a:r>
              <a:rPr lang="en-IN" dirty="0">
                <a:solidFill>
                  <a:srgbClr val="002060"/>
                </a:solidFill>
              </a:rPr>
              <a:t>  </a:t>
            </a:r>
            <a:r>
              <a:rPr lang="en-IN" dirty="0" err="1">
                <a:solidFill>
                  <a:srgbClr val="002060"/>
                </a:solidFill>
              </a:rPr>
              <a:t>reg</a:t>
            </a:r>
            <a:r>
              <a:rPr lang="en-IN" dirty="0">
                <a:solidFill>
                  <a:srgbClr val="002060"/>
                </a:solidFill>
              </a:rPr>
              <a:t>  a;</a:t>
            </a:r>
          </a:p>
          <a:p>
            <a:r>
              <a:rPr lang="en-IN" dirty="0">
                <a:solidFill>
                  <a:srgbClr val="002060"/>
                </a:solidFill>
              </a:rPr>
              <a:t>  </a:t>
            </a:r>
            <a:r>
              <a:rPr lang="en-IN" dirty="0" err="1">
                <a:solidFill>
                  <a:srgbClr val="002060"/>
                </a:solidFill>
              </a:rPr>
              <a:t>reg</a:t>
            </a:r>
            <a:r>
              <a:rPr lang="en-IN" dirty="0">
                <a:solidFill>
                  <a:srgbClr val="002060"/>
                </a:solidFill>
              </a:rPr>
              <a:t>  b;</a:t>
            </a:r>
          </a:p>
          <a:p>
            <a:r>
              <a:rPr lang="en-IN" dirty="0">
                <a:solidFill>
                  <a:srgbClr val="002060"/>
                </a:solidFill>
              </a:rPr>
              <a:t>  wire </a:t>
            </a:r>
            <a:r>
              <a:rPr lang="en-IN" dirty="0" smtClean="0">
                <a:solidFill>
                  <a:srgbClr val="002060"/>
                </a:solidFill>
              </a:rPr>
              <a:t>y,;  </a:t>
            </a:r>
            <a:endParaRPr lang="en-IN" dirty="0">
              <a:solidFill>
                <a:srgbClr val="002060"/>
              </a:solidFill>
            </a:endParaRPr>
          </a:p>
          <a:p>
            <a:r>
              <a:rPr lang="en-IN" dirty="0">
                <a:solidFill>
                  <a:srgbClr val="002060"/>
                </a:solidFill>
              </a:rPr>
              <a:t> </a:t>
            </a:r>
          </a:p>
          <a:p>
            <a:r>
              <a:rPr lang="en-IN" dirty="0">
                <a:solidFill>
                  <a:srgbClr val="002060"/>
                </a:solidFill>
              </a:rPr>
              <a:t>  assign </a:t>
            </a:r>
            <a:r>
              <a:rPr lang="en-IN" dirty="0" smtClean="0">
                <a:solidFill>
                  <a:srgbClr val="002060"/>
                </a:solidFill>
              </a:rPr>
              <a:t>y </a:t>
            </a:r>
            <a:r>
              <a:rPr lang="en-IN" dirty="0">
                <a:solidFill>
                  <a:srgbClr val="002060"/>
                </a:solidFill>
              </a:rPr>
              <a:t>= a &amp; b;</a:t>
            </a:r>
          </a:p>
          <a:p>
            <a:endParaRPr lang="en-IN" dirty="0" smtClean="0">
              <a:solidFill>
                <a:srgbClr val="002060"/>
              </a:solidFill>
            </a:endParaRPr>
          </a:p>
          <a:p>
            <a:r>
              <a:rPr lang="en-IN" dirty="0" smtClean="0">
                <a:solidFill>
                  <a:srgbClr val="002060"/>
                </a:solidFill>
              </a:rPr>
              <a:t>initial</a:t>
            </a:r>
            <a:endParaRPr lang="en-IN" dirty="0">
              <a:solidFill>
                <a:srgbClr val="002060"/>
              </a:solidFill>
            </a:endParaRPr>
          </a:p>
          <a:p>
            <a:r>
              <a:rPr lang="en-IN" dirty="0">
                <a:solidFill>
                  <a:srgbClr val="002060"/>
                </a:solidFill>
              </a:rPr>
              <a:t>begin</a:t>
            </a:r>
          </a:p>
          <a:p>
            <a:r>
              <a:rPr lang="en-IN" dirty="0">
                <a:solidFill>
                  <a:srgbClr val="002060"/>
                </a:solidFill>
              </a:rPr>
              <a:t>a = 0; b = 1;</a:t>
            </a:r>
          </a:p>
          <a:p>
            <a:r>
              <a:rPr lang="en-IN" dirty="0" smtClean="0">
                <a:solidFill>
                  <a:srgbClr val="002060"/>
                </a:solidFill>
              </a:rPr>
              <a:t>//#</a:t>
            </a:r>
            <a:r>
              <a:rPr lang="en-IN" dirty="0">
                <a:solidFill>
                  <a:srgbClr val="002060"/>
                </a:solidFill>
              </a:rPr>
              <a:t>10</a:t>
            </a:r>
          </a:p>
          <a:p>
            <a:r>
              <a:rPr lang="en-IN" dirty="0">
                <a:solidFill>
                  <a:srgbClr val="002060"/>
                </a:solidFill>
              </a:rPr>
              <a:t>$display("a=%b b=%b </a:t>
            </a:r>
            <a:r>
              <a:rPr lang="en-IN" dirty="0" smtClean="0">
                <a:solidFill>
                  <a:srgbClr val="002060"/>
                </a:solidFill>
              </a:rPr>
              <a:t>y=%</a:t>
            </a:r>
            <a:r>
              <a:rPr lang="en-IN" dirty="0">
                <a:solidFill>
                  <a:srgbClr val="002060"/>
                </a:solidFill>
              </a:rPr>
              <a:t>b", a, b, </a:t>
            </a:r>
            <a:r>
              <a:rPr lang="en-IN" dirty="0" smtClean="0">
                <a:solidFill>
                  <a:srgbClr val="002060"/>
                </a:solidFill>
              </a:rPr>
              <a:t>y);</a:t>
            </a:r>
            <a:endParaRPr lang="en-IN" dirty="0">
              <a:solidFill>
                <a:srgbClr val="002060"/>
              </a:solidFill>
            </a:endParaRPr>
          </a:p>
          <a:p>
            <a:r>
              <a:rPr lang="en-IN" dirty="0">
                <a:solidFill>
                  <a:srgbClr val="002060"/>
                </a:solidFill>
              </a:rPr>
              <a:t>$finish;</a:t>
            </a:r>
          </a:p>
          <a:p>
            <a:r>
              <a:rPr lang="en-IN" dirty="0">
                <a:solidFill>
                  <a:srgbClr val="002060"/>
                </a:solidFill>
              </a:rPr>
              <a:t>end</a:t>
            </a:r>
          </a:p>
          <a:p>
            <a:r>
              <a:rPr lang="en-IN" dirty="0">
                <a:solidFill>
                  <a:srgbClr val="002060"/>
                </a:solidFill>
              </a:rPr>
              <a:t> </a:t>
            </a:r>
          </a:p>
          <a:p>
            <a:r>
              <a:rPr lang="en-IN" dirty="0" err="1">
                <a:solidFill>
                  <a:srgbClr val="002060"/>
                </a:solidFill>
              </a:rPr>
              <a:t>endmodule</a:t>
            </a:r>
            <a:r>
              <a:rPr lang="en-IN" dirty="0">
                <a:solidFill>
                  <a:srgbClr val="002060"/>
                </a:solidFill>
              </a:rPr>
              <a:t> // </a:t>
            </a:r>
            <a:r>
              <a:rPr lang="en-IN" dirty="0" err="1">
                <a:solidFill>
                  <a:srgbClr val="002060"/>
                </a:solidFill>
              </a:rPr>
              <a:t>example_and_gate</a:t>
            </a:r>
            <a:endParaRPr lang="en-IN" dirty="0">
              <a:solidFill>
                <a:srgbClr val="002060"/>
              </a:solidFill>
            </a:endParaRPr>
          </a:p>
        </p:txBody>
      </p:sp>
      <p:pic>
        <p:nvPicPr>
          <p:cNvPr id="9220" name="Picture 4" descr="https://technobyte.org/ezoimgfmt/i0.wp.com/technobyte.org/wp-content/uploads/2020/01/AND-gate.png?resize=459%2C110&amp;is-pending-load=1#038;ssl=1&amp;ezimgfmt=rs:459x110/rscb2/ng:webp/ngc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098" y="121913"/>
            <a:ext cx="4371975" cy="10477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91470" y="1034755"/>
            <a:ext cx="5343330" cy="4247317"/>
          </a:xfrm>
          <a:prstGeom prst="rect">
            <a:avLst/>
          </a:prstGeom>
        </p:spPr>
        <p:txBody>
          <a:bodyPr wrap="square">
            <a:spAutoFit/>
          </a:bodyPr>
          <a:lstStyle/>
          <a:p>
            <a:r>
              <a:rPr lang="en-IN" dirty="0" smtClean="0">
                <a:solidFill>
                  <a:srgbClr val="0070C0"/>
                </a:solidFill>
              </a:rPr>
              <a:t>//Program_2_and_gate</a:t>
            </a:r>
          </a:p>
          <a:p>
            <a:r>
              <a:rPr lang="en-IN" dirty="0" smtClean="0">
                <a:solidFill>
                  <a:srgbClr val="0070C0"/>
                </a:solidFill>
              </a:rPr>
              <a:t>module </a:t>
            </a:r>
            <a:r>
              <a:rPr lang="en-IN" dirty="0">
                <a:solidFill>
                  <a:srgbClr val="0070C0"/>
                </a:solidFill>
              </a:rPr>
              <a:t>and_gate_1;</a:t>
            </a:r>
          </a:p>
          <a:p>
            <a:r>
              <a:rPr lang="en-IN" dirty="0" err="1">
                <a:solidFill>
                  <a:srgbClr val="0070C0"/>
                </a:solidFill>
              </a:rPr>
              <a:t>reg</a:t>
            </a:r>
            <a:r>
              <a:rPr lang="en-IN" dirty="0">
                <a:solidFill>
                  <a:srgbClr val="0070C0"/>
                </a:solidFill>
              </a:rPr>
              <a:t> a, b; </a:t>
            </a:r>
          </a:p>
          <a:p>
            <a:r>
              <a:rPr lang="en-IN" dirty="0">
                <a:solidFill>
                  <a:srgbClr val="0070C0"/>
                </a:solidFill>
              </a:rPr>
              <a:t>wire </a:t>
            </a:r>
            <a:r>
              <a:rPr lang="en-IN" dirty="0" smtClean="0">
                <a:solidFill>
                  <a:srgbClr val="0070C0"/>
                </a:solidFill>
              </a:rPr>
              <a:t>z; </a:t>
            </a:r>
            <a:endParaRPr lang="en-IN" dirty="0">
              <a:solidFill>
                <a:srgbClr val="0070C0"/>
              </a:solidFill>
            </a:endParaRPr>
          </a:p>
          <a:p>
            <a:endParaRPr lang="en-IN" dirty="0">
              <a:solidFill>
                <a:srgbClr val="0070C0"/>
              </a:solidFill>
            </a:endParaRPr>
          </a:p>
          <a:p>
            <a:r>
              <a:rPr lang="en-IN" dirty="0" smtClean="0">
                <a:solidFill>
                  <a:srgbClr val="0070C0"/>
                </a:solidFill>
              </a:rPr>
              <a:t>and </a:t>
            </a:r>
            <a:r>
              <a:rPr lang="en-IN" dirty="0" err="1">
                <a:solidFill>
                  <a:srgbClr val="0070C0"/>
                </a:solidFill>
              </a:rPr>
              <a:t>my_and</a:t>
            </a:r>
            <a:r>
              <a:rPr lang="en-IN" dirty="0">
                <a:solidFill>
                  <a:srgbClr val="0070C0"/>
                </a:solidFill>
              </a:rPr>
              <a:t>(z, a, </a:t>
            </a:r>
            <a:r>
              <a:rPr lang="en-IN" dirty="0" smtClean="0">
                <a:solidFill>
                  <a:srgbClr val="0070C0"/>
                </a:solidFill>
              </a:rPr>
              <a:t>b);</a:t>
            </a:r>
            <a:endParaRPr lang="en-IN" dirty="0">
              <a:solidFill>
                <a:srgbClr val="0070C0"/>
              </a:solidFill>
            </a:endParaRPr>
          </a:p>
          <a:p>
            <a:endParaRPr lang="en-IN" dirty="0">
              <a:solidFill>
                <a:srgbClr val="0070C0"/>
              </a:solidFill>
            </a:endParaRPr>
          </a:p>
          <a:p>
            <a:r>
              <a:rPr lang="en-IN" dirty="0">
                <a:solidFill>
                  <a:srgbClr val="0070C0"/>
                </a:solidFill>
              </a:rPr>
              <a:t>initial</a:t>
            </a:r>
          </a:p>
          <a:p>
            <a:r>
              <a:rPr lang="en-IN" dirty="0">
                <a:solidFill>
                  <a:srgbClr val="0070C0"/>
                </a:solidFill>
              </a:rPr>
              <a:t>begin</a:t>
            </a:r>
          </a:p>
          <a:p>
            <a:r>
              <a:rPr lang="en-IN" dirty="0">
                <a:solidFill>
                  <a:srgbClr val="0070C0"/>
                </a:solidFill>
              </a:rPr>
              <a:t>	a = 0; b =1;</a:t>
            </a:r>
          </a:p>
          <a:p>
            <a:r>
              <a:rPr lang="en-IN" dirty="0">
                <a:solidFill>
                  <a:srgbClr val="0070C0"/>
                </a:solidFill>
              </a:rPr>
              <a:t>	#10</a:t>
            </a:r>
          </a:p>
          <a:p>
            <a:r>
              <a:rPr lang="en-IN" dirty="0">
                <a:solidFill>
                  <a:srgbClr val="0070C0"/>
                </a:solidFill>
              </a:rPr>
              <a:t>	$display("a= %b	b= %b z= %b", a, b, z);</a:t>
            </a:r>
          </a:p>
          <a:p>
            <a:r>
              <a:rPr lang="en-IN" dirty="0">
                <a:solidFill>
                  <a:srgbClr val="0070C0"/>
                </a:solidFill>
              </a:rPr>
              <a:t>	$finish;</a:t>
            </a:r>
          </a:p>
          <a:p>
            <a:r>
              <a:rPr lang="en-IN" dirty="0">
                <a:solidFill>
                  <a:srgbClr val="0070C0"/>
                </a:solidFill>
              </a:rPr>
              <a:t>end</a:t>
            </a:r>
          </a:p>
          <a:p>
            <a:r>
              <a:rPr lang="en-IN" dirty="0" err="1">
                <a:solidFill>
                  <a:srgbClr val="0070C0"/>
                </a:solidFill>
              </a:rPr>
              <a:t>endmodule</a:t>
            </a:r>
            <a:endParaRPr lang="en-IN" dirty="0">
              <a:solidFill>
                <a:srgbClr val="0070C0"/>
              </a:solidFill>
            </a:endParaRPr>
          </a:p>
        </p:txBody>
      </p:sp>
    </p:spTree>
    <p:extLst>
      <p:ext uri="{BB962C8B-B14F-4D97-AF65-F5344CB8AC3E}">
        <p14:creationId xmlns:p14="http://schemas.microsoft.com/office/powerpoint/2010/main" val="160815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157"/>
            <a:ext cx="10515600" cy="483961"/>
          </a:xfrm>
        </p:spPr>
        <p:txBody>
          <a:bodyPr>
            <a:normAutofit fontScale="90000"/>
          </a:bodyPr>
          <a:lstStyle/>
          <a:p>
            <a:r>
              <a:rPr lang="en-IN" dirty="0" smtClean="0"/>
              <a:t>GATE: </a:t>
            </a:r>
            <a:r>
              <a:rPr lang="en-IN" b="1" dirty="0"/>
              <a:t>AND</a:t>
            </a:r>
          </a:p>
        </p:txBody>
      </p:sp>
      <p:sp>
        <p:nvSpPr>
          <p:cNvPr id="6" name="Rectangle 5"/>
          <p:cNvSpPr/>
          <p:nvPr/>
        </p:nvSpPr>
        <p:spPr>
          <a:xfrm>
            <a:off x="381000" y="900634"/>
            <a:ext cx="4088364" cy="5355312"/>
          </a:xfrm>
          <a:prstGeom prst="rect">
            <a:avLst/>
          </a:prstGeom>
        </p:spPr>
        <p:txBody>
          <a:bodyPr wrap="square">
            <a:spAutoFit/>
          </a:bodyPr>
          <a:lstStyle/>
          <a:p>
            <a:r>
              <a:rPr lang="en-IN" dirty="0">
                <a:solidFill>
                  <a:srgbClr val="002060"/>
                </a:solidFill>
              </a:rPr>
              <a:t>//AND</a:t>
            </a:r>
          </a:p>
          <a:p>
            <a:r>
              <a:rPr lang="en-IN" dirty="0">
                <a:solidFill>
                  <a:srgbClr val="002060"/>
                </a:solidFill>
              </a:rPr>
              <a:t>   module </a:t>
            </a:r>
            <a:r>
              <a:rPr lang="en-IN" dirty="0" err="1">
                <a:solidFill>
                  <a:srgbClr val="002060"/>
                </a:solidFill>
              </a:rPr>
              <a:t>andGate</a:t>
            </a:r>
            <a:r>
              <a:rPr lang="en-IN" dirty="0">
                <a:solidFill>
                  <a:srgbClr val="002060"/>
                </a:solidFill>
              </a:rPr>
              <a:t>;</a:t>
            </a:r>
          </a:p>
          <a:p>
            <a:r>
              <a:rPr lang="en-IN" dirty="0">
                <a:solidFill>
                  <a:srgbClr val="002060"/>
                </a:solidFill>
              </a:rPr>
              <a:t>    	</a:t>
            </a:r>
            <a:r>
              <a:rPr lang="en-IN" dirty="0" err="1">
                <a:solidFill>
                  <a:srgbClr val="002060"/>
                </a:solidFill>
              </a:rPr>
              <a:t>reg</a:t>
            </a:r>
            <a:r>
              <a:rPr lang="en-IN" dirty="0">
                <a:solidFill>
                  <a:srgbClr val="002060"/>
                </a:solidFill>
              </a:rPr>
              <a:t> x;   // </a:t>
            </a:r>
            <a:r>
              <a:rPr lang="en-IN" dirty="0" err="1">
                <a:solidFill>
                  <a:srgbClr val="002060"/>
                </a:solidFill>
              </a:rPr>
              <a:t>Inputx</a:t>
            </a:r>
            <a:endParaRPr lang="en-IN" dirty="0">
              <a:solidFill>
                <a:srgbClr val="002060"/>
              </a:solidFill>
            </a:endParaRPr>
          </a:p>
          <a:p>
            <a:r>
              <a:rPr lang="en-IN" dirty="0">
                <a:solidFill>
                  <a:srgbClr val="002060"/>
                </a:solidFill>
              </a:rPr>
              <a:t>    	</a:t>
            </a:r>
            <a:r>
              <a:rPr lang="en-IN" dirty="0" err="1">
                <a:solidFill>
                  <a:srgbClr val="002060"/>
                </a:solidFill>
              </a:rPr>
              <a:t>reg</a:t>
            </a:r>
            <a:r>
              <a:rPr lang="en-IN" dirty="0">
                <a:solidFill>
                  <a:srgbClr val="002060"/>
                </a:solidFill>
              </a:rPr>
              <a:t> y;   // </a:t>
            </a:r>
            <a:r>
              <a:rPr lang="en-IN" dirty="0" err="1">
                <a:solidFill>
                  <a:srgbClr val="002060"/>
                </a:solidFill>
              </a:rPr>
              <a:t>Inputy</a:t>
            </a:r>
            <a:endParaRPr lang="en-IN" dirty="0">
              <a:solidFill>
                <a:srgbClr val="002060"/>
              </a:solidFill>
            </a:endParaRPr>
          </a:p>
          <a:p>
            <a:r>
              <a:rPr lang="en-IN" dirty="0">
                <a:solidFill>
                  <a:srgbClr val="002060"/>
                </a:solidFill>
              </a:rPr>
              <a:t>    	wire z;  // </a:t>
            </a:r>
            <a:r>
              <a:rPr lang="en-IN" dirty="0" err="1">
                <a:solidFill>
                  <a:srgbClr val="002060"/>
                </a:solidFill>
              </a:rPr>
              <a:t>Outputz</a:t>
            </a:r>
            <a:endParaRPr lang="en-IN" dirty="0">
              <a:solidFill>
                <a:srgbClr val="002060"/>
              </a:solidFill>
            </a:endParaRPr>
          </a:p>
          <a:p>
            <a:r>
              <a:rPr lang="en-IN" dirty="0">
                <a:solidFill>
                  <a:srgbClr val="002060"/>
                </a:solidFill>
              </a:rPr>
              <a:t>    	</a:t>
            </a:r>
            <a:r>
              <a:rPr lang="en-IN" dirty="0" err="1">
                <a:solidFill>
                  <a:srgbClr val="002060"/>
                </a:solidFill>
              </a:rPr>
              <a:t>andComp</a:t>
            </a:r>
            <a:r>
              <a:rPr lang="en-IN" dirty="0">
                <a:solidFill>
                  <a:srgbClr val="002060"/>
                </a:solidFill>
              </a:rPr>
              <a:t> </a:t>
            </a:r>
            <a:r>
              <a:rPr lang="en-IN" dirty="0" err="1">
                <a:solidFill>
                  <a:srgbClr val="002060"/>
                </a:solidFill>
              </a:rPr>
              <a:t>uut</a:t>
            </a:r>
            <a:r>
              <a:rPr lang="en-IN" dirty="0">
                <a:solidFill>
                  <a:srgbClr val="002060"/>
                </a:solidFill>
              </a:rPr>
              <a:t> (</a:t>
            </a:r>
          </a:p>
          <a:p>
            <a:r>
              <a:rPr lang="en-IN" dirty="0">
                <a:solidFill>
                  <a:srgbClr val="002060"/>
                </a:solidFill>
              </a:rPr>
              <a:t>    		.x(x), </a:t>
            </a:r>
          </a:p>
          <a:p>
            <a:r>
              <a:rPr lang="en-IN" dirty="0">
                <a:solidFill>
                  <a:srgbClr val="002060"/>
                </a:solidFill>
              </a:rPr>
              <a:t>    		.y(y), </a:t>
            </a:r>
          </a:p>
          <a:p>
            <a:r>
              <a:rPr lang="en-IN" dirty="0">
                <a:solidFill>
                  <a:srgbClr val="002060"/>
                </a:solidFill>
              </a:rPr>
              <a:t>    		.z(z)</a:t>
            </a:r>
          </a:p>
          <a:p>
            <a:r>
              <a:rPr lang="en-IN" dirty="0">
                <a:solidFill>
                  <a:srgbClr val="002060"/>
                </a:solidFill>
              </a:rPr>
              <a:t>    	);</a:t>
            </a:r>
          </a:p>
          <a:p>
            <a:r>
              <a:rPr lang="en-IN" dirty="0">
                <a:solidFill>
                  <a:srgbClr val="002060"/>
                </a:solidFill>
              </a:rPr>
              <a:t>     initial begin  // Initialize Inputs</a:t>
            </a:r>
          </a:p>
          <a:p>
            <a:r>
              <a:rPr lang="en-IN" dirty="0">
                <a:solidFill>
                  <a:srgbClr val="002060"/>
                </a:solidFill>
              </a:rPr>
              <a:t>    	x = 0;</a:t>
            </a:r>
          </a:p>
          <a:p>
            <a:r>
              <a:rPr lang="en-IN" dirty="0">
                <a:solidFill>
                  <a:srgbClr val="002060"/>
                </a:solidFill>
              </a:rPr>
              <a:t>    	y = 0;</a:t>
            </a:r>
          </a:p>
          <a:p>
            <a:r>
              <a:rPr lang="en-IN">
                <a:solidFill>
                  <a:srgbClr val="002060"/>
                </a:solidFill>
              </a:rPr>
              <a:t>     </a:t>
            </a:r>
            <a:r>
              <a:rPr lang="en-IN" smtClean="0">
                <a:solidFill>
                  <a:srgbClr val="002060"/>
                </a:solidFill>
              </a:rPr>
              <a:t>             </a:t>
            </a:r>
            <a:r>
              <a:rPr lang="en-IN" dirty="0">
                <a:solidFill>
                  <a:srgbClr val="002060"/>
                </a:solidFill>
              </a:rPr>
              <a:t>#20 x = 1;</a:t>
            </a:r>
          </a:p>
          <a:p>
            <a:r>
              <a:rPr lang="en-IN" dirty="0">
                <a:solidFill>
                  <a:srgbClr val="002060"/>
                </a:solidFill>
              </a:rPr>
              <a:t>    	#20 y = 1;</a:t>
            </a:r>
          </a:p>
          <a:p>
            <a:r>
              <a:rPr lang="en-IN" dirty="0">
                <a:solidFill>
                  <a:srgbClr val="002060"/>
                </a:solidFill>
              </a:rPr>
              <a:t>    	#20 x = 0;	</a:t>
            </a:r>
          </a:p>
          <a:p>
            <a:r>
              <a:rPr lang="en-IN" dirty="0">
                <a:solidFill>
                  <a:srgbClr val="002060"/>
                </a:solidFill>
              </a:rPr>
              <a:t>    	//#20 x = 1;	  </a:t>
            </a:r>
          </a:p>
          <a:p>
            <a:r>
              <a:rPr lang="en-IN" dirty="0">
                <a:solidFill>
                  <a:srgbClr val="002060"/>
                </a:solidFill>
              </a:rPr>
              <a:t>    	//#40;</a:t>
            </a:r>
          </a:p>
          <a:p>
            <a:r>
              <a:rPr lang="en-IN" dirty="0">
                <a:solidFill>
                  <a:srgbClr val="002060"/>
                </a:solidFill>
              </a:rPr>
              <a:t>        end  </a:t>
            </a:r>
          </a:p>
        </p:txBody>
      </p:sp>
      <p:pic>
        <p:nvPicPr>
          <p:cNvPr id="9220" name="Picture 4" descr="https://technobyte.org/ezoimgfmt/i0.wp.com/technobyte.org/wp-content/uploads/2020/01/AND-gate.png?resize=459%2C110&amp;is-pending-load=1#038;ssl=1&amp;ezimgfmt=rs:459x110/rscb2/ng:webp/ngc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098" y="121913"/>
            <a:ext cx="4371975" cy="10477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811346" y="1034755"/>
            <a:ext cx="4923453" cy="3693319"/>
          </a:xfrm>
          <a:prstGeom prst="rect">
            <a:avLst/>
          </a:prstGeom>
        </p:spPr>
        <p:txBody>
          <a:bodyPr wrap="square">
            <a:spAutoFit/>
          </a:bodyPr>
          <a:lstStyle/>
          <a:p>
            <a:r>
              <a:rPr lang="en-IN" dirty="0">
                <a:solidFill>
                  <a:srgbClr val="002060"/>
                </a:solidFill>
              </a:rPr>
              <a:t> initial begin</a:t>
            </a:r>
          </a:p>
          <a:p>
            <a:r>
              <a:rPr lang="en-IN" dirty="0">
                <a:solidFill>
                  <a:srgbClr val="002060"/>
                </a:solidFill>
              </a:rPr>
              <a:t>				 $display("INPUT\</a:t>
            </a:r>
            <a:r>
              <a:rPr lang="en-IN" dirty="0" err="1">
                <a:solidFill>
                  <a:srgbClr val="002060"/>
                </a:solidFill>
              </a:rPr>
              <a:t>tOUTPUT</a:t>
            </a:r>
            <a:r>
              <a:rPr lang="en-IN" dirty="0">
                <a:solidFill>
                  <a:srgbClr val="002060"/>
                </a:solidFill>
              </a:rPr>
              <a:t>");</a:t>
            </a:r>
          </a:p>
          <a:p>
            <a:r>
              <a:rPr lang="en-IN" dirty="0" smtClean="0">
                <a:solidFill>
                  <a:srgbClr val="002060"/>
                </a:solidFill>
              </a:rPr>
              <a:t>$</a:t>
            </a:r>
            <a:r>
              <a:rPr lang="en-IN" dirty="0">
                <a:solidFill>
                  <a:srgbClr val="002060"/>
                </a:solidFill>
              </a:rPr>
              <a:t>monitor("x=%</a:t>
            </a:r>
            <a:r>
              <a:rPr lang="en-IN" dirty="0" err="1">
                <a:solidFill>
                  <a:srgbClr val="002060"/>
                </a:solidFill>
              </a:rPr>
              <a:t>d,y</a:t>
            </a:r>
            <a:r>
              <a:rPr lang="en-IN" dirty="0">
                <a:solidFill>
                  <a:srgbClr val="002060"/>
                </a:solidFill>
              </a:rPr>
              <a:t>=%</a:t>
            </a:r>
            <a:r>
              <a:rPr lang="en-IN" dirty="0" err="1">
                <a:solidFill>
                  <a:srgbClr val="002060"/>
                </a:solidFill>
              </a:rPr>
              <a:t>d,z</a:t>
            </a:r>
            <a:r>
              <a:rPr lang="en-IN" dirty="0">
                <a:solidFill>
                  <a:srgbClr val="002060"/>
                </a:solidFill>
              </a:rPr>
              <a:t>=%d \n",</a:t>
            </a:r>
            <a:r>
              <a:rPr lang="en-IN" dirty="0" err="1">
                <a:solidFill>
                  <a:srgbClr val="002060"/>
                </a:solidFill>
              </a:rPr>
              <a:t>x,y,z</a:t>
            </a:r>
            <a:r>
              <a:rPr lang="en-IN" dirty="0">
                <a:solidFill>
                  <a:srgbClr val="002060"/>
                </a:solidFill>
              </a:rPr>
              <a:t>);</a:t>
            </a:r>
          </a:p>
          <a:p>
            <a:r>
              <a:rPr lang="en-IN" dirty="0">
                <a:solidFill>
                  <a:srgbClr val="002060"/>
                </a:solidFill>
              </a:rPr>
              <a:t>   </a:t>
            </a:r>
            <a:r>
              <a:rPr lang="en-IN" dirty="0" smtClean="0">
                <a:solidFill>
                  <a:srgbClr val="002060"/>
                </a:solidFill>
              </a:rPr>
              <a:t> </a:t>
            </a:r>
            <a:r>
              <a:rPr lang="en-IN" dirty="0">
                <a:solidFill>
                  <a:srgbClr val="002060"/>
                </a:solidFill>
              </a:rPr>
              <a:t>end</a:t>
            </a:r>
          </a:p>
          <a:p>
            <a:r>
              <a:rPr lang="en-IN" dirty="0">
                <a:solidFill>
                  <a:srgbClr val="002060"/>
                </a:solidFill>
              </a:rPr>
              <a:t>     </a:t>
            </a:r>
            <a:r>
              <a:rPr lang="en-IN" dirty="0" err="1">
                <a:solidFill>
                  <a:srgbClr val="002060"/>
                </a:solidFill>
              </a:rPr>
              <a:t>endmodule</a:t>
            </a:r>
            <a:endParaRPr lang="en-IN" dirty="0">
              <a:solidFill>
                <a:srgbClr val="002060"/>
              </a:solidFill>
            </a:endParaRPr>
          </a:p>
          <a:p>
            <a:r>
              <a:rPr lang="en-IN" dirty="0">
                <a:solidFill>
                  <a:srgbClr val="002060"/>
                </a:solidFill>
              </a:rPr>
              <a:t>    module </a:t>
            </a:r>
            <a:r>
              <a:rPr lang="en-IN" dirty="0" err="1">
                <a:solidFill>
                  <a:srgbClr val="002060"/>
                </a:solidFill>
              </a:rPr>
              <a:t>andComp</a:t>
            </a:r>
            <a:r>
              <a:rPr lang="en-IN" dirty="0">
                <a:solidFill>
                  <a:srgbClr val="002060"/>
                </a:solidFill>
              </a:rPr>
              <a:t>(</a:t>
            </a:r>
          </a:p>
          <a:p>
            <a:r>
              <a:rPr lang="en-IN" dirty="0">
                <a:solidFill>
                  <a:srgbClr val="002060"/>
                </a:solidFill>
              </a:rPr>
              <a:t>        input x,</a:t>
            </a:r>
          </a:p>
          <a:p>
            <a:r>
              <a:rPr lang="en-IN" dirty="0">
                <a:solidFill>
                  <a:srgbClr val="002060"/>
                </a:solidFill>
              </a:rPr>
              <a:t>        input y,</a:t>
            </a:r>
          </a:p>
          <a:p>
            <a:r>
              <a:rPr lang="en-IN" dirty="0">
                <a:solidFill>
                  <a:srgbClr val="002060"/>
                </a:solidFill>
              </a:rPr>
              <a:t>        output z</a:t>
            </a:r>
          </a:p>
          <a:p>
            <a:r>
              <a:rPr lang="en-IN" dirty="0">
                <a:solidFill>
                  <a:srgbClr val="002060"/>
                </a:solidFill>
              </a:rPr>
              <a:t>        );</a:t>
            </a:r>
          </a:p>
          <a:p>
            <a:r>
              <a:rPr lang="en-IN" dirty="0">
                <a:solidFill>
                  <a:srgbClr val="002060"/>
                </a:solidFill>
              </a:rPr>
              <a:t>    assign z = </a:t>
            </a:r>
            <a:r>
              <a:rPr lang="en-IN" dirty="0" err="1">
                <a:solidFill>
                  <a:srgbClr val="002060"/>
                </a:solidFill>
              </a:rPr>
              <a:t>x&amp;y</a:t>
            </a:r>
            <a:r>
              <a:rPr lang="en-IN" dirty="0">
                <a:solidFill>
                  <a:srgbClr val="002060"/>
                </a:solidFill>
              </a:rPr>
              <a:t>;</a:t>
            </a:r>
          </a:p>
          <a:p>
            <a:r>
              <a:rPr lang="en-IN" dirty="0">
                <a:solidFill>
                  <a:srgbClr val="002060"/>
                </a:solidFill>
              </a:rPr>
              <a:t>    </a:t>
            </a:r>
            <a:r>
              <a:rPr lang="en-IN" dirty="0" err="1">
                <a:solidFill>
                  <a:srgbClr val="002060"/>
                </a:solidFill>
              </a:rPr>
              <a:t>endmodule</a:t>
            </a:r>
            <a:endParaRPr lang="en-IN" dirty="0">
              <a:solidFill>
                <a:srgbClr val="0070C0"/>
              </a:solidFill>
            </a:endParaRPr>
          </a:p>
        </p:txBody>
      </p:sp>
    </p:spTree>
    <p:extLst>
      <p:ext uri="{BB962C8B-B14F-4D97-AF65-F5344CB8AC3E}">
        <p14:creationId xmlns:p14="http://schemas.microsoft.com/office/powerpoint/2010/main" val="13307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157"/>
            <a:ext cx="10515600" cy="483961"/>
          </a:xfrm>
        </p:spPr>
        <p:txBody>
          <a:bodyPr>
            <a:normAutofit fontScale="90000"/>
          </a:bodyPr>
          <a:lstStyle/>
          <a:p>
            <a:r>
              <a:rPr lang="en-IN" dirty="0" smtClean="0"/>
              <a:t>GATE: </a:t>
            </a:r>
            <a:r>
              <a:rPr lang="en-IN" b="1" dirty="0"/>
              <a:t>AND</a:t>
            </a:r>
          </a:p>
        </p:txBody>
      </p:sp>
      <p:pic>
        <p:nvPicPr>
          <p:cNvPr id="9220" name="Picture 4" descr="https://technobyte.org/ezoimgfmt/i0.wp.com/technobyte.org/wp-content/uploads/2020/01/AND-gate.png?resize=459%2C110&amp;is-pending-load=1#038;ssl=1&amp;ezimgfmt=rs:459x110/rscb2/ng:webp/ngc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098" y="121913"/>
            <a:ext cx="4371975" cy="10477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0290" y="1389312"/>
            <a:ext cx="4452257" cy="3416320"/>
          </a:xfrm>
          <a:prstGeom prst="rect">
            <a:avLst/>
          </a:prstGeom>
        </p:spPr>
        <p:txBody>
          <a:bodyPr wrap="square">
            <a:spAutoFit/>
          </a:bodyPr>
          <a:lstStyle/>
          <a:p>
            <a:r>
              <a:rPr lang="en-IN" dirty="0" smtClean="0">
                <a:solidFill>
                  <a:srgbClr val="0070C0"/>
                </a:solidFill>
              </a:rPr>
              <a:t>#Program_3_and_gate</a:t>
            </a:r>
          </a:p>
          <a:p>
            <a:r>
              <a:rPr lang="en-IN" dirty="0" smtClean="0">
                <a:solidFill>
                  <a:srgbClr val="0070C0"/>
                </a:solidFill>
              </a:rPr>
              <a:t>module </a:t>
            </a:r>
            <a:r>
              <a:rPr lang="en-IN" dirty="0">
                <a:solidFill>
                  <a:srgbClr val="0070C0"/>
                </a:solidFill>
              </a:rPr>
              <a:t>and_gate_1;</a:t>
            </a:r>
          </a:p>
          <a:p>
            <a:r>
              <a:rPr lang="en-IN" dirty="0" err="1">
                <a:solidFill>
                  <a:srgbClr val="0070C0"/>
                </a:solidFill>
              </a:rPr>
              <a:t>reg</a:t>
            </a:r>
            <a:r>
              <a:rPr lang="en-IN" dirty="0">
                <a:solidFill>
                  <a:srgbClr val="0070C0"/>
                </a:solidFill>
              </a:rPr>
              <a:t> a, b; </a:t>
            </a:r>
          </a:p>
          <a:p>
            <a:r>
              <a:rPr lang="en-IN" dirty="0">
                <a:solidFill>
                  <a:srgbClr val="0070C0"/>
                </a:solidFill>
              </a:rPr>
              <a:t>wire z, temp; </a:t>
            </a:r>
          </a:p>
          <a:p>
            <a:endParaRPr lang="en-IN" dirty="0">
              <a:solidFill>
                <a:srgbClr val="0070C0"/>
              </a:solidFill>
            </a:endParaRPr>
          </a:p>
          <a:p>
            <a:r>
              <a:rPr lang="en-IN" dirty="0">
                <a:solidFill>
                  <a:srgbClr val="0070C0"/>
                </a:solidFill>
              </a:rPr>
              <a:t>assign temp = b;</a:t>
            </a:r>
          </a:p>
          <a:p>
            <a:r>
              <a:rPr lang="en-IN" dirty="0">
                <a:solidFill>
                  <a:srgbClr val="0070C0"/>
                </a:solidFill>
              </a:rPr>
              <a:t>and </a:t>
            </a:r>
            <a:r>
              <a:rPr lang="en-IN" dirty="0" err="1">
                <a:solidFill>
                  <a:srgbClr val="0070C0"/>
                </a:solidFill>
              </a:rPr>
              <a:t>my_and</a:t>
            </a:r>
            <a:r>
              <a:rPr lang="en-IN" dirty="0">
                <a:solidFill>
                  <a:srgbClr val="0070C0"/>
                </a:solidFill>
              </a:rPr>
              <a:t>(z, a, temp);</a:t>
            </a:r>
          </a:p>
          <a:p>
            <a:r>
              <a:rPr lang="en-IN" dirty="0">
                <a:solidFill>
                  <a:srgbClr val="0070C0"/>
                </a:solidFill>
              </a:rPr>
              <a:t>always @(a or b)</a:t>
            </a:r>
          </a:p>
          <a:p>
            <a:r>
              <a:rPr lang="en-IN" dirty="0">
                <a:solidFill>
                  <a:srgbClr val="0070C0"/>
                </a:solidFill>
              </a:rPr>
              <a:t>begin</a:t>
            </a:r>
          </a:p>
          <a:p>
            <a:r>
              <a:rPr lang="en-IN" dirty="0">
                <a:solidFill>
                  <a:srgbClr val="0070C0"/>
                </a:solidFill>
              </a:rPr>
              <a:t>$display("a= </a:t>
            </a:r>
            <a:r>
              <a:rPr lang="en-IN">
                <a:solidFill>
                  <a:srgbClr val="0070C0"/>
                </a:solidFill>
              </a:rPr>
              <a:t>%</a:t>
            </a:r>
            <a:r>
              <a:rPr lang="en-IN" smtClean="0">
                <a:solidFill>
                  <a:srgbClr val="0070C0"/>
                </a:solidFill>
              </a:rPr>
              <a:t>b b</a:t>
            </a:r>
            <a:r>
              <a:rPr lang="en-IN" dirty="0">
                <a:solidFill>
                  <a:srgbClr val="0070C0"/>
                </a:solidFill>
              </a:rPr>
              <a:t>= %b z= %b", a, b, z);</a:t>
            </a:r>
          </a:p>
          <a:p>
            <a:r>
              <a:rPr lang="en-IN" dirty="0">
                <a:solidFill>
                  <a:srgbClr val="0070C0"/>
                </a:solidFill>
              </a:rPr>
              <a:t>end</a:t>
            </a:r>
          </a:p>
          <a:p>
            <a:endParaRPr lang="en-IN" dirty="0">
              <a:solidFill>
                <a:srgbClr val="0070C0"/>
              </a:solidFill>
            </a:endParaRPr>
          </a:p>
        </p:txBody>
      </p:sp>
      <p:sp>
        <p:nvSpPr>
          <p:cNvPr id="5" name="Rectangle 4"/>
          <p:cNvSpPr/>
          <p:nvPr/>
        </p:nvSpPr>
        <p:spPr>
          <a:xfrm>
            <a:off x="5292660" y="1389312"/>
            <a:ext cx="3862873" cy="3416320"/>
          </a:xfrm>
          <a:prstGeom prst="rect">
            <a:avLst/>
          </a:prstGeom>
        </p:spPr>
        <p:txBody>
          <a:bodyPr wrap="square">
            <a:spAutoFit/>
          </a:bodyPr>
          <a:lstStyle/>
          <a:p>
            <a:r>
              <a:rPr lang="en-IN" dirty="0">
                <a:solidFill>
                  <a:srgbClr val="0070C0"/>
                </a:solidFill>
              </a:rPr>
              <a:t>initial</a:t>
            </a:r>
          </a:p>
          <a:p>
            <a:r>
              <a:rPr lang="en-IN" dirty="0">
                <a:solidFill>
                  <a:srgbClr val="0070C0"/>
                </a:solidFill>
              </a:rPr>
              <a:t>begin</a:t>
            </a:r>
          </a:p>
          <a:p>
            <a:r>
              <a:rPr lang="en-IN" dirty="0">
                <a:solidFill>
                  <a:srgbClr val="0070C0"/>
                </a:solidFill>
              </a:rPr>
              <a:t>a = 0; b = 0;</a:t>
            </a:r>
          </a:p>
          <a:p>
            <a:r>
              <a:rPr lang="en-IN" dirty="0">
                <a:solidFill>
                  <a:srgbClr val="0070C0"/>
                </a:solidFill>
              </a:rPr>
              <a:t>#10</a:t>
            </a:r>
          </a:p>
          <a:p>
            <a:r>
              <a:rPr lang="en-IN" dirty="0">
                <a:solidFill>
                  <a:srgbClr val="0070C0"/>
                </a:solidFill>
              </a:rPr>
              <a:t>a = 0; b = 1;</a:t>
            </a:r>
          </a:p>
          <a:p>
            <a:r>
              <a:rPr lang="en-IN" dirty="0">
                <a:solidFill>
                  <a:srgbClr val="0070C0"/>
                </a:solidFill>
              </a:rPr>
              <a:t>#10</a:t>
            </a:r>
          </a:p>
          <a:p>
            <a:r>
              <a:rPr lang="en-IN" dirty="0">
                <a:solidFill>
                  <a:srgbClr val="0070C0"/>
                </a:solidFill>
              </a:rPr>
              <a:t>a = 1; b = 0;</a:t>
            </a:r>
          </a:p>
          <a:p>
            <a:r>
              <a:rPr lang="en-IN" dirty="0">
                <a:solidFill>
                  <a:srgbClr val="0070C0"/>
                </a:solidFill>
              </a:rPr>
              <a:t>#10</a:t>
            </a:r>
          </a:p>
          <a:p>
            <a:r>
              <a:rPr lang="en-IN" dirty="0">
                <a:solidFill>
                  <a:srgbClr val="0070C0"/>
                </a:solidFill>
              </a:rPr>
              <a:t>a = 1; b = 1;</a:t>
            </a:r>
          </a:p>
          <a:p>
            <a:endParaRPr lang="en-IN" dirty="0">
              <a:solidFill>
                <a:srgbClr val="0070C0"/>
              </a:solidFill>
            </a:endParaRPr>
          </a:p>
          <a:p>
            <a:r>
              <a:rPr lang="en-IN" dirty="0">
                <a:solidFill>
                  <a:srgbClr val="0070C0"/>
                </a:solidFill>
              </a:rPr>
              <a:t>end</a:t>
            </a:r>
          </a:p>
          <a:p>
            <a:r>
              <a:rPr lang="en-IN" dirty="0" err="1">
                <a:solidFill>
                  <a:srgbClr val="0070C0"/>
                </a:solidFill>
              </a:rPr>
              <a:t>endmodule</a:t>
            </a:r>
            <a:endParaRPr lang="en-IN" dirty="0">
              <a:solidFill>
                <a:srgbClr val="0070C0"/>
              </a:solidFill>
            </a:endParaRPr>
          </a:p>
        </p:txBody>
      </p:sp>
      <p:pic>
        <p:nvPicPr>
          <p:cNvPr id="7" name="Picture 6"/>
          <p:cNvPicPr>
            <a:picLocks noChangeAspect="1"/>
          </p:cNvPicPr>
          <p:nvPr/>
        </p:nvPicPr>
        <p:blipFill>
          <a:blip r:embed="rId3"/>
          <a:stretch>
            <a:fillRect/>
          </a:stretch>
        </p:blipFill>
        <p:spPr>
          <a:xfrm>
            <a:off x="8159226" y="2259875"/>
            <a:ext cx="3711262" cy="1455546"/>
          </a:xfrm>
          <a:prstGeom prst="rect">
            <a:avLst/>
          </a:prstGeom>
        </p:spPr>
      </p:pic>
      <p:sp>
        <p:nvSpPr>
          <p:cNvPr id="9" name="Rectangle 8"/>
          <p:cNvSpPr/>
          <p:nvPr/>
        </p:nvSpPr>
        <p:spPr>
          <a:xfrm>
            <a:off x="381000" y="5238178"/>
            <a:ext cx="11179629" cy="1477328"/>
          </a:xfrm>
          <a:prstGeom prst="rect">
            <a:avLst/>
          </a:prstGeom>
        </p:spPr>
        <p:txBody>
          <a:bodyPr wrap="square">
            <a:spAutoFit/>
          </a:bodyPr>
          <a:lstStyle/>
          <a:p>
            <a:r>
              <a:rPr lang="en-US" b="1" dirty="0"/>
              <a:t>always @ (A or </a:t>
            </a:r>
            <a:r>
              <a:rPr lang="en-US" b="1" dirty="0" smtClean="0"/>
              <a:t>B): </a:t>
            </a:r>
            <a:r>
              <a:rPr lang="en-US" dirty="0" smtClean="0"/>
              <a:t>Using </a:t>
            </a:r>
            <a:r>
              <a:rPr lang="en-US" dirty="0"/>
              <a:t>the </a:t>
            </a:r>
            <a:r>
              <a:rPr lang="en-US" b="1" dirty="0"/>
              <a:t>always</a:t>
            </a:r>
            <a:r>
              <a:rPr lang="en-US" dirty="0"/>
              <a:t> statement, a procedural statement in Verilog, we run the program sequentially. </a:t>
            </a:r>
            <a:r>
              <a:rPr lang="en-US" b="1" dirty="0"/>
              <a:t>(A, B)</a:t>
            </a:r>
            <a:r>
              <a:rPr lang="en-US" dirty="0"/>
              <a:t> is known as the sensitivity list or the trigger list. The sensitivity list includes all input signals used by the always block. It controls when the statements in the always block are to be evaluated. </a:t>
            </a:r>
            <a:r>
              <a:rPr lang="en-US" b="1" dirty="0"/>
              <a:t>@</a:t>
            </a:r>
            <a:r>
              <a:rPr lang="en-US" dirty="0"/>
              <a:t> is a part of the syntax, used before the sensitivity list. In Verilog, begin embarks and  end concludes any block which contains more than one statement in it.</a:t>
            </a:r>
            <a:endParaRPr lang="en-IN" dirty="0"/>
          </a:p>
        </p:txBody>
      </p:sp>
    </p:spTree>
    <p:extLst>
      <p:ext uri="{BB962C8B-B14F-4D97-AF65-F5344CB8AC3E}">
        <p14:creationId xmlns:p14="http://schemas.microsoft.com/office/powerpoint/2010/main" val="11885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157"/>
            <a:ext cx="10515600" cy="483961"/>
          </a:xfrm>
        </p:spPr>
        <p:txBody>
          <a:bodyPr>
            <a:normAutofit fontScale="90000"/>
          </a:bodyPr>
          <a:lstStyle/>
          <a:p>
            <a:r>
              <a:rPr lang="en-IN" dirty="0" smtClean="0"/>
              <a:t>GATE: </a:t>
            </a:r>
            <a:r>
              <a:rPr lang="en-IN" b="1" dirty="0" smtClean="0"/>
              <a:t>AND </a:t>
            </a:r>
            <a:r>
              <a:rPr lang="en-IN" b="1" dirty="0" err="1" smtClean="0"/>
              <a:t>and</a:t>
            </a:r>
            <a:r>
              <a:rPr lang="en-IN" b="1" dirty="0" smtClean="0"/>
              <a:t> NOT</a:t>
            </a:r>
            <a:endParaRPr lang="en-IN" b="1" dirty="0"/>
          </a:p>
        </p:txBody>
      </p:sp>
      <p:pic>
        <p:nvPicPr>
          <p:cNvPr id="4" name="Picture 3"/>
          <p:cNvPicPr>
            <a:picLocks noChangeAspect="1"/>
          </p:cNvPicPr>
          <p:nvPr/>
        </p:nvPicPr>
        <p:blipFill>
          <a:blip r:embed="rId2"/>
          <a:stretch>
            <a:fillRect/>
          </a:stretch>
        </p:blipFill>
        <p:spPr>
          <a:xfrm>
            <a:off x="4873690" y="253157"/>
            <a:ext cx="6518988" cy="1356403"/>
          </a:xfrm>
          <a:prstGeom prst="rect">
            <a:avLst/>
          </a:prstGeom>
        </p:spPr>
      </p:pic>
      <p:sp>
        <p:nvSpPr>
          <p:cNvPr id="5" name="Rectangle 4"/>
          <p:cNvSpPr/>
          <p:nvPr/>
        </p:nvSpPr>
        <p:spPr>
          <a:xfrm>
            <a:off x="939280" y="1694307"/>
            <a:ext cx="6861111" cy="4893647"/>
          </a:xfrm>
          <a:prstGeom prst="rect">
            <a:avLst/>
          </a:prstGeom>
        </p:spPr>
        <p:txBody>
          <a:bodyPr wrap="square">
            <a:spAutoFit/>
          </a:bodyPr>
          <a:lstStyle/>
          <a:p>
            <a:r>
              <a:rPr lang="en-IN" sz="2400" dirty="0">
                <a:solidFill>
                  <a:srgbClr val="0070C0"/>
                </a:solidFill>
              </a:rPr>
              <a:t>module </a:t>
            </a:r>
            <a:r>
              <a:rPr lang="en-IN" sz="2400" dirty="0" err="1">
                <a:solidFill>
                  <a:srgbClr val="0070C0"/>
                </a:solidFill>
              </a:rPr>
              <a:t>and_not</a:t>
            </a:r>
            <a:r>
              <a:rPr lang="en-IN" sz="2400" dirty="0">
                <a:solidFill>
                  <a:srgbClr val="0070C0"/>
                </a:solidFill>
              </a:rPr>
              <a:t>;</a:t>
            </a:r>
          </a:p>
          <a:p>
            <a:r>
              <a:rPr lang="en-IN" sz="2400" dirty="0" err="1">
                <a:solidFill>
                  <a:srgbClr val="0070C0"/>
                </a:solidFill>
              </a:rPr>
              <a:t>reg</a:t>
            </a:r>
            <a:r>
              <a:rPr lang="en-IN" sz="2400" dirty="0">
                <a:solidFill>
                  <a:srgbClr val="0070C0"/>
                </a:solidFill>
              </a:rPr>
              <a:t> a, b; // </a:t>
            </a:r>
            <a:r>
              <a:rPr lang="en-IN" sz="2400" dirty="0" err="1">
                <a:solidFill>
                  <a:srgbClr val="0070C0"/>
                </a:solidFill>
              </a:rPr>
              <a:t>reg</a:t>
            </a:r>
            <a:r>
              <a:rPr lang="en-IN" sz="2400" dirty="0">
                <a:solidFill>
                  <a:srgbClr val="0070C0"/>
                </a:solidFill>
              </a:rPr>
              <a:t> without size means 1-bit</a:t>
            </a:r>
          </a:p>
          <a:p>
            <a:r>
              <a:rPr lang="en-IN" sz="2400" dirty="0">
                <a:solidFill>
                  <a:srgbClr val="0070C0"/>
                </a:solidFill>
              </a:rPr>
              <a:t>wire </a:t>
            </a:r>
            <a:r>
              <a:rPr lang="en-IN" sz="2400" dirty="0" err="1">
                <a:solidFill>
                  <a:srgbClr val="0070C0"/>
                </a:solidFill>
              </a:rPr>
              <a:t>tmp</a:t>
            </a:r>
            <a:r>
              <a:rPr lang="en-IN" sz="2400" dirty="0">
                <a:solidFill>
                  <a:srgbClr val="0070C0"/>
                </a:solidFill>
              </a:rPr>
              <a:t>, z;</a:t>
            </a:r>
          </a:p>
          <a:p>
            <a:r>
              <a:rPr lang="en-IN" sz="2400" dirty="0">
                <a:solidFill>
                  <a:srgbClr val="0070C0"/>
                </a:solidFill>
              </a:rPr>
              <a:t>not </a:t>
            </a:r>
            <a:r>
              <a:rPr lang="en-IN" sz="2400" dirty="0" err="1">
                <a:solidFill>
                  <a:srgbClr val="0070C0"/>
                </a:solidFill>
              </a:rPr>
              <a:t>my_not</a:t>
            </a:r>
            <a:r>
              <a:rPr lang="en-IN" sz="2400" dirty="0">
                <a:solidFill>
                  <a:srgbClr val="0070C0"/>
                </a:solidFill>
              </a:rPr>
              <a:t>(</a:t>
            </a:r>
            <a:r>
              <a:rPr lang="en-IN" sz="2400" dirty="0" err="1">
                <a:solidFill>
                  <a:srgbClr val="0070C0"/>
                </a:solidFill>
              </a:rPr>
              <a:t>tmp</a:t>
            </a:r>
            <a:r>
              <a:rPr lang="en-IN" sz="2400" dirty="0">
                <a:solidFill>
                  <a:srgbClr val="0070C0"/>
                </a:solidFill>
              </a:rPr>
              <a:t>, b);</a:t>
            </a:r>
          </a:p>
          <a:p>
            <a:r>
              <a:rPr lang="en-IN" sz="2400" dirty="0">
                <a:solidFill>
                  <a:srgbClr val="0070C0"/>
                </a:solidFill>
              </a:rPr>
              <a:t>and </a:t>
            </a:r>
            <a:r>
              <a:rPr lang="en-IN" sz="2400" dirty="0" err="1">
                <a:solidFill>
                  <a:srgbClr val="0070C0"/>
                </a:solidFill>
              </a:rPr>
              <a:t>my_and</a:t>
            </a:r>
            <a:r>
              <a:rPr lang="en-IN" sz="2400" dirty="0">
                <a:solidFill>
                  <a:srgbClr val="0070C0"/>
                </a:solidFill>
              </a:rPr>
              <a:t>(z, a, </a:t>
            </a:r>
            <a:r>
              <a:rPr lang="en-IN" sz="2400" dirty="0" err="1">
                <a:solidFill>
                  <a:srgbClr val="0070C0"/>
                </a:solidFill>
              </a:rPr>
              <a:t>tmp</a:t>
            </a:r>
            <a:r>
              <a:rPr lang="en-IN" sz="2400" dirty="0">
                <a:solidFill>
                  <a:srgbClr val="0070C0"/>
                </a:solidFill>
              </a:rPr>
              <a:t>);</a:t>
            </a:r>
          </a:p>
          <a:p>
            <a:r>
              <a:rPr lang="en-IN" sz="2400" dirty="0">
                <a:solidFill>
                  <a:srgbClr val="0070C0"/>
                </a:solidFill>
              </a:rPr>
              <a:t>initial</a:t>
            </a:r>
          </a:p>
          <a:p>
            <a:r>
              <a:rPr lang="en-IN" sz="2400" dirty="0">
                <a:solidFill>
                  <a:srgbClr val="0070C0"/>
                </a:solidFill>
              </a:rPr>
              <a:t>begin</a:t>
            </a:r>
          </a:p>
          <a:p>
            <a:r>
              <a:rPr lang="en-IN" sz="2400" dirty="0">
                <a:solidFill>
                  <a:srgbClr val="0070C0"/>
                </a:solidFill>
              </a:rPr>
              <a:t>a = 1; b = 1;</a:t>
            </a:r>
          </a:p>
          <a:p>
            <a:r>
              <a:rPr lang="en-IN" sz="2400" dirty="0">
                <a:solidFill>
                  <a:srgbClr val="0070C0"/>
                </a:solidFill>
              </a:rPr>
              <a:t>#5</a:t>
            </a:r>
          </a:p>
          <a:p>
            <a:r>
              <a:rPr lang="en-IN" sz="2400" dirty="0">
                <a:solidFill>
                  <a:srgbClr val="0070C0"/>
                </a:solidFill>
              </a:rPr>
              <a:t>$display("a=%b b=%b z=%b", a, b, z);</a:t>
            </a:r>
          </a:p>
          <a:p>
            <a:r>
              <a:rPr lang="en-IN" sz="2400" dirty="0">
                <a:solidFill>
                  <a:srgbClr val="0070C0"/>
                </a:solidFill>
              </a:rPr>
              <a:t>$finish;</a:t>
            </a:r>
          </a:p>
          <a:p>
            <a:r>
              <a:rPr lang="en-IN" sz="2400" dirty="0">
                <a:solidFill>
                  <a:srgbClr val="0070C0"/>
                </a:solidFill>
              </a:rPr>
              <a:t>end</a:t>
            </a:r>
          </a:p>
          <a:p>
            <a:r>
              <a:rPr lang="en-IN" sz="2400" dirty="0" err="1">
                <a:solidFill>
                  <a:srgbClr val="0070C0"/>
                </a:solidFill>
              </a:rPr>
              <a:t>endmodule</a:t>
            </a:r>
            <a:endParaRPr lang="en-IN" sz="2400" dirty="0">
              <a:solidFill>
                <a:srgbClr val="0070C0"/>
              </a:solidFill>
            </a:endParaRPr>
          </a:p>
        </p:txBody>
      </p:sp>
    </p:spTree>
    <p:extLst>
      <p:ext uri="{BB962C8B-B14F-4D97-AF65-F5344CB8AC3E}">
        <p14:creationId xmlns:p14="http://schemas.microsoft.com/office/powerpoint/2010/main" val="414806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7267"/>
          </a:xfrm>
        </p:spPr>
        <p:txBody>
          <a:bodyPr>
            <a:normAutofit fontScale="90000"/>
          </a:bodyPr>
          <a:lstStyle/>
          <a:p>
            <a:r>
              <a:rPr lang="en-IN" dirty="0" smtClean="0"/>
              <a:t>NOR GATE</a:t>
            </a:r>
            <a:endParaRPr lang="en-IN" dirty="0"/>
          </a:p>
        </p:txBody>
      </p:sp>
      <p:sp>
        <p:nvSpPr>
          <p:cNvPr id="3" name="Content Placeholder 2"/>
          <p:cNvSpPr>
            <a:spLocks noGrp="1"/>
          </p:cNvSpPr>
          <p:nvPr>
            <p:ph idx="1"/>
          </p:nvPr>
        </p:nvSpPr>
        <p:spPr>
          <a:xfrm>
            <a:off x="438539" y="1026367"/>
            <a:ext cx="4124130" cy="4494564"/>
          </a:xfrm>
        </p:spPr>
        <p:txBody>
          <a:bodyPr wrap="square">
            <a:spAutoFit/>
          </a:bodyPr>
          <a:lstStyle/>
          <a:p>
            <a:pPr marL="0" indent="0">
              <a:buNone/>
            </a:pPr>
            <a:r>
              <a:rPr lang="en-IN" sz="1800" dirty="0"/>
              <a:t>//NOR</a:t>
            </a:r>
          </a:p>
          <a:p>
            <a:pPr marL="0" indent="0">
              <a:buNone/>
            </a:pPr>
            <a:r>
              <a:rPr lang="en-IN" sz="1800" dirty="0"/>
              <a:t>module </a:t>
            </a:r>
            <a:r>
              <a:rPr lang="en-IN" sz="1800" dirty="0" err="1"/>
              <a:t>norGate</a:t>
            </a:r>
            <a:r>
              <a:rPr lang="en-IN" sz="1800" dirty="0"/>
              <a:t>;</a:t>
            </a:r>
          </a:p>
          <a:p>
            <a:pPr marL="0" indent="0">
              <a:buNone/>
            </a:pPr>
            <a:r>
              <a:rPr lang="en-IN" sz="1800" dirty="0"/>
              <a:t>    	</a:t>
            </a:r>
            <a:r>
              <a:rPr lang="en-IN" sz="1800" dirty="0" err="1"/>
              <a:t>reg</a:t>
            </a:r>
            <a:r>
              <a:rPr lang="en-IN" sz="1800" dirty="0"/>
              <a:t> x; 	// </a:t>
            </a:r>
            <a:r>
              <a:rPr lang="en-IN" sz="1800" dirty="0" err="1"/>
              <a:t>Inputx</a:t>
            </a:r>
            <a:endParaRPr lang="en-IN" sz="1800" dirty="0"/>
          </a:p>
          <a:p>
            <a:pPr marL="0" indent="0">
              <a:buNone/>
            </a:pPr>
            <a:r>
              <a:rPr lang="en-IN" sz="1800" dirty="0"/>
              <a:t>    	</a:t>
            </a:r>
            <a:r>
              <a:rPr lang="en-IN" sz="1800" dirty="0" err="1"/>
              <a:t>reg</a:t>
            </a:r>
            <a:r>
              <a:rPr lang="en-IN" sz="1800" dirty="0"/>
              <a:t> y;  // </a:t>
            </a:r>
            <a:r>
              <a:rPr lang="en-IN" sz="1800" dirty="0" err="1"/>
              <a:t>Inputy</a:t>
            </a:r>
            <a:endParaRPr lang="en-IN" sz="1800" dirty="0"/>
          </a:p>
          <a:p>
            <a:pPr marL="0" indent="0">
              <a:buNone/>
            </a:pPr>
            <a:r>
              <a:rPr lang="en-IN" sz="1800" dirty="0"/>
              <a:t>    	wire z; // </a:t>
            </a:r>
            <a:r>
              <a:rPr lang="en-IN" sz="1800" dirty="0" err="1"/>
              <a:t>Outputz</a:t>
            </a:r>
            <a:endParaRPr lang="en-IN" sz="1800" dirty="0"/>
          </a:p>
          <a:p>
            <a:pPr marL="0" indent="0">
              <a:buNone/>
            </a:pPr>
            <a:r>
              <a:rPr lang="en-IN" sz="1800" dirty="0"/>
              <a:t>    	</a:t>
            </a:r>
            <a:r>
              <a:rPr lang="en-IN" sz="1800" dirty="0" err="1"/>
              <a:t>norComp</a:t>
            </a:r>
            <a:r>
              <a:rPr lang="en-IN" sz="1800" dirty="0"/>
              <a:t> </a:t>
            </a:r>
            <a:r>
              <a:rPr lang="en-IN" sz="1800" dirty="0" err="1"/>
              <a:t>uut</a:t>
            </a:r>
            <a:r>
              <a:rPr lang="en-IN" sz="1800" dirty="0"/>
              <a:t> (</a:t>
            </a:r>
          </a:p>
          <a:p>
            <a:pPr marL="0" indent="0">
              <a:buNone/>
            </a:pPr>
            <a:r>
              <a:rPr lang="en-IN" sz="1800" dirty="0"/>
              <a:t>    		.x(x), </a:t>
            </a:r>
          </a:p>
          <a:p>
            <a:pPr marL="0" indent="0">
              <a:buNone/>
            </a:pPr>
            <a:r>
              <a:rPr lang="en-IN" sz="1800" dirty="0"/>
              <a:t>    		.y(y), </a:t>
            </a:r>
          </a:p>
          <a:p>
            <a:pPr marL="0" indent="0">
              <a:buNone/>
            </a:pPr>
            <a:r>
              <a:rPr lang="en-IN" sz="1800" dirty="0"/>
              <a:t>    		.z(z)</a:t>
            </a:r>
          </a:p>
          <a:p>
            <a:pPr marL="0" indent="0">
              <a:buNone/>
            </a:pPr>
            <a:r>
              <a:rPr lang="en-IN" sz="1800" dirty="0"/>
              <a:t>    	);</a:t>
            </a:r>
          </a:p>
          <a:p>
            <a:pPr marL="0" indent="0">
              <a:buNone/>
            </a:pPr>
            <a:r>
              <a:rPr lang="en-IN" sz="1800" dirty="0"/>
              <a:t>    	</a:t>
            </a:r>
          </a:p>
          <a:p>
            <a:pPr marL="0" indent="0">
              <a:buNone/>
            </a:pPr>
            <a:r>
              <a:rPr lang="en-IN" sz="1800" dirty="0"/>
              <a:t>   		</a:t>
            </a:r>
          </a:p>
        </p:txBody>
      </p:sp>
      <p:sp>
        <p:nvSpPr>
          <p:cNvPr id="5" name="Rectangle 4"/>
          <p:cNvSpPr/>
          <p:nvPr/>
        </p:nvSpPr>
        <p:spPr>
          <a:xfrm>
            <a:off x="8117633" y="1163923"/>
            <a:ext cx="3797558" cy="3970318"/>
          </a:xfrm>
          <a:prstGeom prst="rect">
            <a:avLst/>
          </a:prstGeom>
        </p:spPr>
        <p:txBody>
          <a:bodyPr wrap="square">
            <a:spAutoFit/>
          </a:bodyPr>
          <a:lstStyle/>
          <a:p>
            <a:r>
              <a:rPr lang="en-IN" dirty="0"/>
              <a:t>initial begin</a:t>
            </a:r>
          </a:p>
          <a:p>
            <a:r>
              <a:rPr lang="en-IN" dirty="0"/>
              <a:t>		 		 $display("INPUT\</a:t>
            </a:r>
            <a:r>
              <a:rPr lang="en-IN" dirty="0" err="1"/>
              <a:t>tOUTPUT</a:t>
            </a:r>
            <a:r>
              <a:rPr lang="en-IN" dirty="0"/>
              <a:t>");</a:t>
            </a:r>
          </a:p>
          <a:p>
            <a:r>
              <a:rPr lang="en-IN" dirty="0" smtClean="0"/>
              <a:t>$</a:t>
            </a:r>
            <a:r>
              <a:rPr lang="en-IN" dirty="0"/>
              <a:t>monitor("x=%</a:t>
            </a:r>
            <a:r>
              <a:rPr lang="en-IN" dirty="0" err="1"/>
              <a:t>d,y</a:t>
            </a:r>
            <a:r>
              <a:rPr lang="en-IN" dirty="0"/>
              <a:t>=%</a:t>
            </a:r>
            <a:r>
              <a:rPr lang="en-IN" dirty="0" err="1"/>
              <a:t>d,z</a:t>
            </a:r>
            <a:r>
              <a:rPr lang="en-IN" dirty="0"/>
              <a:t>=%d \n",</a:t>
            </a:r>
            <a:r>
              <a:rPr lang="en-IN" dirty="0" err="1"/>
              <a:t>x,y,z</a:t>
            </a:r>
            <a:r>
              <a:rPr lang="en-IN" dirty="0"/>
              <a:t>);</a:t>
            </a:r>
          </a:p>
          <a:p>
            <a:r>
              <a:rPr lang="en-IN" dirty="0" smtClean="0"/>
              <a:t>end</a:t>
            </a:r>
            <a:endParaRPr lang="en-IN" dirty="0"/>
          </a:p>
          <a:p>
            <a:r>
              <a:rPr lang="en-IN" dirty="0"/>
              <a:t>    </a:t>
            </a:r>
            <a:r>
              <a:rPr lang="en-IN" dirty="0" err="1"/>
              <a:t>endmodule</a:t>
            </a:r>
            <a:endParaRPr lang="en-IN" dirty="0"/>
          </a:p>
          <a:p>
            <a:r>
              <a:rPr lang="en-IN" dirty="0"/>
              <a:t>module </a:t>
            </a:r>
            <a:r>
              <a:rPr lang="en-IN" dirty="0" err="1"/>
              <a:t>norComp</a:t>
            </a:r>
            <a:r>
              <a:rPr lang="en-IN" dirty="0"/>
              <a:t>(</a:t>
            </a:r>
          </a:p>
          <a:p>
            <a:r>
              <a:rPr lang="en-IN" dirty="0"/>
              <a:t>        input x,</a:t>
            </a:r>
          </a:p>
          <a:p>
            <a:r>
              <a:rPr lang="en-IN" dirty="0"/>
              <a:t>        input y,</a:t>
            </a:r>
          </a:p>
          <a:p>
            <a:r>
              <a:rPr lang="en-IN" dirty="0"/>
              <a:t>        output z</a:t>
            </a:r>
          </a:p>
          <a:p>
            <a:r>
              <a:rPr lang="en-IN" dirty="0"/>
              <a:t>        );</a:t>
            </a:r>
          </a:p>
          <a:p>
            <a:r>
              <a:rPr lang="en-IN" dirty="0"/>
              <a:t>    assign z = ~(</a:t>
            </a:r>
            <a:r>
              <a:rPr lang="en-IN" dirty="0" err="1"/>
              <a:t>x|y</a:t>
            </a:r>
            <a:r>
              <a:rPr lang="en-IN" dirty="0"/>
              <a:t>);</a:t>
            </a:r>
          </a:p>
          <a:p>
            <a:r>
              <a:rPr lang="en-IN" dirty="0"/>
              <a:t>  </a:t>
            </a:r>
            <a:r>
              <a:rPr lang="en-IN" dirty="0" err="1"/>
              <a:t>endmodule</a:t>
            </a:r>
            <a:endParaRPr lang="en-IN" dirty="0"/>
          </a:p>
        </p:txBody>
      </p:sp>
      <p:sp>
        <p:nvSpPr>
          <p:cNvPr id="6" name="Rectangle 5"/>
          <p:cNvSpPr/>
          <p:nvPr/>
        </p:nvSpPr>
        <p:spPr>
          <a:xfrm>
            <a:off x="4495800" y="1399221"/>
            <a:ext cx="3200400" cy="2585323"/>
          </a:xfrm>
          <a:prstGeom prst="rect">
            <a:avLst/>
          </a:prstGeom>
        </p:spPr>
        <p:txBody>
          <a:bodyPr wrap="square">
            <a:spAutoFit/>
          </a:bodyPr>
          <a:lstStyle/>
          <a:p>
            <a:r>
              <a:rPr lang="en-IN" dirty="0"/>
              <a:t>initial begin // Initialize Inputs</a:t>
            </a:r>
          </a:p>
          <a:p>
            <a:r>
              <a:rPr lang="en-IN" dirty="0"/>
              <a:t>    	x = 0;</a:t>
            </a:r>
          </a:p>
          <a:p>
            <a:r>
              <a:rPr lang="en-IN" dirty="0"/>
              <a:t>    	y = 0;</a:t>
            </a:r>
          </a:p>
          <a:p>
            <a:r>
              <a:rPr lang="en-IN" dirty="0"/>
              <a:t>    	#20 x = 1;</a:t>
            </a:r>
          </a:p>
          <a:p>
            <a:r>
              <a:rPr lang="en-IN" dirty="0"/>
              <a:t>    	#20 y = 1;</a:t>
            </a:r>
          </a:p>
          <a:p>
            <a:r>
              <a:rPr lang="en-IN" dirty="0"/>
              <a:t>    	#20 x = 0;	</a:t>
            </a:r>
          </a:p>
          <a:p>
            <a:r>
              <a:rPr lang="en-IN" dirty="0"/>
              <a:t>    	//#20 x = 1;	  </a:t>
            </a:r>
          </a:p>
          <a:p>
            <a:r>
              <a:rPr lang="en-IN" dirty="0"/>
              <a:t>    	//#40;</a:t>
            </a:r>
          </a:p>
          <a:p>
            <a:r>
              <a:rPr lang="en-IN" dirty="0"/>
              <a:t>        end </a:t>
            </a:r>
          </a:p>
        </p:txBody>
      </p:sp>
    </p:spTree>
    <p:extLst>
      <p:ext uri="{BB962C8B-B14F-4D97-AF65-F5344CB8AC3E}">
        <p14:creationId xmlns:p14="http://schemas.microsoft.com/office/powerpoint/2010/main" val="2268366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157"/>
            <a:ext cx="10515600" cy="483961"/>
          </a:xfrm>
        </p:spPr>
        <p:txBody>
          <a:bodyPr>
            <a:normAutofit fontScale="90000"/>
          </a:bodyPr>
          <a:lstStyle/>
          <a:p>
            <a:r>
              <a:rPr lang="en-IN" dirty="0" smtClean="0"/>
              <a:t>GATE: Assignment</a:t>
            </a:r>
            <a:endParaRPr lang="en-IN" b="1" dirty="0"/>
          </a:p>
        </p:txBody>
      </p:sp>
      <p:pic>
        <p:nvPicPr>
          <p:cNvPr id="3" name="Picture 2"/>
          <p:cNvPicPr>
            <a:picLocks noChangeAspect="1"/>
          </p:cNvPicPr>
          <p:nvPr/>
        </p:nvPicPr>
        <p:blipFill>
          <a:blip r:embed="rId2"/>
          <a:stretch>
            <a:fillRect/>
          </a:stretch>
        </p:blipFill>
        <p:spPr>
          <a:xfrm>
            <a:off x="3210216" y="2058470"/>
            <a:ext cx="7115175" cy="4010025"/>
          </a:xfrm>
          <a:prstGeom prst="rect">
            <a:avLst/>
          </a:prstGeom>
        </p:spPr>
      </p:pic>
      <p:sp>
        <p:nvSpPr>
          <p:cNvPr id="6" name="TextBox 5"/>
          <p:cNvSpPr txBox="1"/>
          <p:nvPr/>
        </p:nvSpPr>
        <p:spPr>
          <a:xfrm>
            <a:off x="457200" y="1129004"/>
            <a:ext cx="3514167" cy="369332"/>
          </a:xfrm>
          <a:prstGeom prst="rect">
            <a:avLst/>
          </a:prstGeom>
          <a:noFill/>
        </p:spPr>
        <p:txBody>
          <a:bodyPr wrap="none" rtlCol="0">
            <a:spAutoFit/>
          </a:bodyPr>
          <a:lstStyle/>
          <a:p>
            <a:r>
              <a:rPr lang="en-IN" b="1" dirty="0" smtClean="0"/>
              <a:t>Implement the circuit given below:</a:t>
            </a:r>
            <a:endParaRPr lang="en-IN" b="1" dirty="0"/>
          </a:p>
        </p:txBody>
      </p:sp>
    </p:spTree>
    <p:extLst>
      <p:ext uri="{BB962C8B-B14F-4D97-AF65-F5344CB8AC3E}">
        <p14:creationId xmlns:p14="http://schemas.microsoft.com/office/powerpoint/2010/main" val="3495790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a:t>
            </a:r>
            <a:endParaRPr lang="en-IN" b="1" dirty="0"/>
          </a:p>
        </p:txBody>
      </p:sp>
      <p:sp>
        <p:nvSpPr>
          <p:cNvPr id="3" name="Content Placeholder 2"/>
          <p:cNvSpPr>
            <a:spLocks noGrp="1"/>
          </p:cNvSpPr>
          <p:nvPr>
            <p:ph idx="1"/>
          </p:nvPr>
        </p:nvSpPr>
        <p:spPr>
          <a:xfrm>
            <a:off x="558281" y="1007706"/>
            <a:ext cx="11095654" cy="5393094"/>
          </a:xfrm>
        </p:spPr>
        <p:txBody>
          <a:bodyPr/>
          <a:lstStyle/>
          <a:p>
            <a:r>
              <a:rPr lang="en-US" b="1" dirty="0"/>
              <a:t>Verilog</a:t>
            </a:r>
            <a:r>
              <a:rPr lang="en-US" dirty="0"/>
              <a:t> is a Hardware Description Language (HDL). </a:t>
            </a:r>
            <a:endParaRPr lang="en-US" dirty="0" smtClean="0"/>
          </a:p>
          <a:p>
            <a:r>
              <a:rPr lang="en-US" dirty="0" smtClean="0"/>
              <a:t>It </a:t>
            </a:r>
            <a:r>
              <a:rPr lang="en-US" dirty="0"/>
              <a:t>is a language used for describing a digital system such as a network switch, a microprocessor, a memory, or a flip-flop. </a:t>
            </a:r>
            <a:endParaRPr lang="en-US" dirty="0" smtClean="0"/>
          </a:p>
          <a:p>
            <a:r>
              <a:rPr lang="en-US" dirty="0" smtClean="0"/>
              <a:t>We </a:t>
            </a:r>
            <a:r>
              <a:rPr lang="en-US" dirty="0"/>
              <a:t>can describe any digital hardware by using HDL at any level. </a:t>
            </a:r>
            <a:endParaRPr lang="en-US" dirty="0" smtClean="0"/>
          </a:p>
          <a:p>
            <a:r>
              <a:rPr lang="en-US" dirty="0" smtClean="0"/>
              <a:t>Designs </a:t>
            </a:r>
            <a:r>
              <a:rPr lang="en-US" dirty="0"/>
              <a:t>described in HDL are independent of technology, very easy for designing and debugging, and are normally more useful than schematics, particularly for large circuits</a:t>
            </a:r>
            <a:r>
              <a:rPr lang="en-US" dirty="0" smtClean="0"/>
              <a:t>.</a:t>
            </a:r>
          </a:p>
          <a:p>
            <a:r>
              <a:rPr lang="en-US" b="1" dirty="0"/>
              <a:t>Verilog</a:t>
            </a:r>
            <a:r>
              <a:rPr lang="en-US" dirty="0"/>
              <a:t> was developed to simplify the process and make the HDL more robust and flexible. </a:t>
            </a:r>
            <a:endParaRPr lang="en-US" dirty="0" smtClean="0"/>
          </a:p>
          <a:p>
            <a:r>
              <a:rPr lang="en-US" dirty="0" smtClean="0"/>
              <a:t>Today</a:t>
            </a:r>
            <a:r>
              <a:rPr lang="en-US" dirty="0"/>
              <a:t>, Verilog is the most popular HDL used and practiced throughout the semiconductor industry.</a:t>
            </a:r>
            <a:endParaRPr lang="en-IN" dirty="0"/>
          </a:p>
        </p:txBody>
      </p:sp>
    </p:spTree>
    <p:extLst>
      <p:ext uri="{BB962C8B-B14F-4D97-AF65-F5344CB8AC3E}">
        <p14:creationId xmlns:p14="http://schemas.microsoft.com/office/powerpoint/2010/main" val="3031222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21"/>
            <a:ext cx="10515600" cy="718458"/>
          </a:xfrm>
        </p:spPr>
        <p:txBody>
          <a:bodyPr>
            <a:normAutofit/>
          </a:bodyPr>
          <a:lstStyle/>
          <a:p>
            <a:r>
              <a:rPr lang="en-IN" b="1" dirty="0" err="1"/>
              <a:t>Dumpfile</a:t>
            </a:r>
            <a:endParaRPr lang="en-IN" b="1" dirty="0"/>
          </a:p>
        </p:txBody>
      </p:sp>
      <p:sp>
        <p:nvSpPr>
          <p:cNvPr id="3" name="Content Placeholder 2"/>
          <p:cNvSpPr>
            <a:spLocks noGrp="1"/>
          </p:cNvSpPr>
          <p:nvPr>
            <p:ph idx="1"/>
          </p:nvPr>
        </p:nvSpPr>
        <p:spPr>
          <a:xfrm>
            <a:off x="363893" y="1007706"/>
            <a:ext cx="11616613" cy="5635690"/>
          </a:xfrm>
        </p:spPr>
        <p:txBody>
          <a:bodyPr>
            <a:normAutofit/>
          </a:bodyPr>
          <a:lstStyle/>
          <a:p>
            <a:r>
              <a:rPr lang="en-US" sz="2500" dirty="0"/>
              <a:t>A </a:t>
            </a:r>
            <a:r>
              <a:rPr lang="en-US" sz="2500" b="1" dirty="0" err="1"/>
              <a:t>dumpfile</a:t>
            </a:r>
            <a:r>
              <a:rPr lang="en-US" sz="2500" dirty="0"/>
              <a:t> is a file which acts as a place where the computer writes current information about the system's status. </a:t>
            </a:r>
            <a:endParaRPr lang="en-US" sz="2500" dirty="0" smtClean="0"/>
          </a:p>
          <a:p>
            <a:r>
              <a:rPr lang="en-US" sz="2500" dirty="0" smtClean="0"/>
              <a:t>This </a:t>
            </a:r>
            <a:r>
              <a:rPr lang="en-US" sz="2500" dirty="0"/>
              <a:t>information can include the current time and date, details about the previous executed commands on the system, and details about any error codes that preceded a system or program crash. </a:t>
            </a:r>
            <a:endParaRPr lang="en-US" sz="2500" dirty="0" smtClean="0"/>
          </a:p>
          <a:p>
            <a:r>
              <a:rPr lang="en-US" sz="2500" dirty="0" smtClean="0"/>
              <a:t>The </a:t>
            </a:r>
            <a:r>
              <a:rPr lang="en-US" sz="2500" b="1" dirty="0" err="1"/>
              <a:t>dumpfile</a:t>
            </a:r>
            <a:r>
              <a:rPr lang="en-US" sz="2500" dirty="0"/>
              <a:t> may also include memory information for data stored above and below the location of the faulty thread and lists of running modules and threads active at the time of the dump, as well as other data. </a:t>
            </a:r>
            <a:endParaRPr lang="en-US" sz="2500" dirty="0" smtClean="0"/>
          </a:p>
          <a:p>
            <a:r>
              <a:rPr lang="en-US" sz="2500" dirty="0" smtClean="0"/>
              <a:t>Typically </a:t>
            </a:r>
            <a:r>
              <a:rPr lang="en-US" sz="2500" dirty="0"/>
              <a:t>used in crash scenarios, a </a:t>
            </a:r>
            <a:r>
              <a:rPr lang="en-US" sz="2500" b="1" dirty="0" err="1"/>
              <a:t>dumpfile</a:t>
            </a:r>
            <a:r>
              <a:rPr lang="en-US" sz="2500" dirty="0"/>
              <a:t> provides the end-user with relevant information about the state of the system before the crash, </a:t>
            </a:r>
            <a:r>
              <a:rPr lang="en-US" sz="2500" dirty="0" smtClean="0"/>
              <a:t>making debugging</a:t>
            </a:r>
            <a:r>
              <a:rPr lang="en-US" sz="2500" dirty="0"/>
              <a:t> efforts easier for the end user</a:t>
            </a:r>
            <a:r>
              <a:rPr lang="en-US" sz="2500" dirty="0" smtClean="0"/>
              <a:t>.</a:t>
            </a:r>
          </a:p>
        </p:txBody>
      </p:sp>
    </p:spTree>
    <p:extLst>
      <p:ext uri="{BB962C8B-B14F-4D97-AF65-F5344CB8AC3E}">
        <p14:creationId xmlns:p14="http://schemas.microsoft.com/office/powerpoint/2010/main" val="3231981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21"/>
            <a:ext cx="10515600" cy="718458"/>
          </a:xfrm>
        </p:spPr>
        <p:txBody>
          <a:bodyPr>
            <a:normAutofit/>
          </a:bodyPr>
          <a:lstStyle/>
          <a:p>
            <a:r>
              <a:rPr lang="en-IN" b="1" dirty="0" err="1"/>
              <a:t>Dumpfile</a:t>
            </a:r>
            <a:endParaRPr lang="en-IN" b="1" dirty="0"/>
          </a:p>
        </p:txBody>
      </p:sp>
      <p:sp>
        <p:nvSpPr>
          <p:cNvPr id="3" name="Content Placeholder 2"/>
          <p:cNvSpPr>
            <a:spLocks noGrp="1"/>
          </p:cNvSpPr>
          <p:nvPr>
            <p:ph idx="1"/>
          </p:nvPr>
        </p:nvSpPr>
        <p:spPr>
          <a:xfrm>
            <a:off x="279918" y="877080"/>
            <a:ext cx="11663265" cy="5682340"/>
          </a:xfrm>
        </p:spPr>
        <p:txBody>
          <a:bodyPr>
            <a:normAutofit fontScale="85000" lnSpcReduction="10000"/>
          </a:bodyPr>
          <a:lstStyle/>
          <a:p>
            <a:pPr marL="0" indent="0">
              <a:buNone/>
            </a:pPr>
            <a:r>
              <a:rPr lang="en-US" b="1" dirty="0" smtClean="0"/>
              <a:t>$</a:t>
            </a:r>
            <a:r>
              <a:rPr lang="en-US" b="1" dirty="0" err="1"/>
              <a:t>dumpfile</a:t>
            </a:r>
            <a:endParaRPr lang="en-US" b="1" dirty="0"/>
          </a:p>
          <a:p>
            <a:pPr marL="0" indent="0">
              <a:buNone/>
            </a:pPr>
            <a:r>
              <a:rPr lang="en-US" dirty="0" smtClean="0"/>
              <a:t>The </a:t>
            </a:r>
            <a:r>
              <a:rPr lang="en-US" b="1" dirty="0"/>
              <a:t>$</a:t>
            </a:r>
            <a:r>
              <a:rPr lang="en-US" b="1" dirty="0" err="1"/>
              <a:t>dumpvars</a:t>
            </a:r>
            <a:r>
              <a:rPr lang="en-US" b="1" dirty="0"/>
              <a:t> </a:t>
            </a:r>
            <a:r>
              <a:rPr lang="en-US" dirty="0"/>
              <a:t>is used to dump the changes in the values of nets and registers in a file that is named as its argument. For example</a:t>
            </a:r>
          </a:p>
          <a:p>
            <a:pPr lvl="1"/>
            <a:r>
              <a:rPr lang="en-US" dirty="0" smtClean="0"/>
              <a:t>$</a:t>
            </a:r>
            <a:r>
              <a:rPr lang="en-US" dirty="0" err="1"/>
              <a:t>dumpfile</a:t>
            </a:r>
            <a:r>
              <a:rPr lang="en-US" dirty="0"/>
              <a:t>("</a:t>
            </a:r>
            <a:r>
              <a:rPr lang="en-US" dirty="0" err="1"/>
              <a:t>test.vcd</a:t>
            </a:r>
            <a:r>
              <a:rPr lang="en-US" dirty="0" smtClean="0"/>
              <a:t>");</a:t>
            </a:r>
            <a:endParaRPr lang="en-US" dirty="0"/>
          </a:p>
          <a:p>
            <a:pPr marL="0" indent="0">
              <a:buNone/>
            </a:pPr>
            <a:r>
              <a:rPr lang="en-US" dirty="0" smtClean="0"/>
              <a:t>	will </a:t>
            </a:r>
            <a:r>
              <a:rPr lang="en-US" dirty="0"/>
              <a:t>dump the changes in a file named </a:t>
            </a:r>
            <a:r>
              <a:rPr lang="en-US" dirty="0" err="1"/>
              <a:t>test.vcd</a:t>
            </a:r>
            <a:r>
              <a:rPr lang="en-US" dirty="0"/>
              <a:t>. </a:t>
            </a:r>
            <a:endParaRPr lang="en-US" dirty="0" smtClean="0"/>
          </a:p>
          <a:p>
            <a:r>
              <a:rPr lang="en-US" dirty="0" smtClean="0"/>
              <a:t>The </a:t>
            </a:r>
            <a:r>
              <a:rPr lang="en-US" dirty="0"/>
              <a:t>changes are recorded in a file called VCD file that stands for value change dump. </a:t>
            </a:r>
            <a:endParaRPr lang="en-US" dirty="0" smtClean="0"/>
          </a:p>
          <a:p>
            <a:r>
              <a:rPr lang="en-US" dirty="0" smtClean="0"/>
              <a:t>A </a:t>
            </a:r>
            <a:r>
              <a:rPr lang="en-US" dirty="0"/>
              <a:t>VCD (value change dump) stores all the information about value changes. </a:t>
            </a:r>
            <a:endParaRPr lang="en-US" dirty="0" smtClean="0"/>
          </a:p>
          <a:p>
            <a:r>
              <a:rPr lang="en-US" dirty="0"/>
              <a:t>VCD is files are not part of Verilog RTL (Register-transfer-level) Design, but it is used inside test bench module for verification and debug purposes.  </a:t>
            </a:r>
          </a:p>
          <a:p>
            <a:r>
              <a:rPr lang="en-US" dirty="0"/>
              <a:t>It requires, Simulation Tool with waveform viewer which is capable of reading *.VCD files</a:t>
            </a:r>
            <a:r>
              <a:rPr lang="en-US" dirty="0" smtClean="0"/>
              <a:t>.</a:t>
            </a:r>
          </a:p>
          <a:p>
            <a:r>
              <a:rPr lang="en-US" dirty="0" smtClean="0"/>
              <a:t>We </a:t>
            </a:r>
            <a:r>
              <a:rPr lang="en-US" dirty="0"/>
              <a:t>can not have more than one $</a:t>
            </a:r>
            <a:r>
              <a:rPr lang="en-US" dirty="0" err="1"/>
              <a:t>dumpfile</a:t>
            </a:r>
            <a:r>
              <a:rPr lang="en-US" dirty="0"/>
              <a:t> statements in </a:t>
            </a:r>
            <a:r>
              <a:rPr lang="en-US" dirty="0" err="1"/>
              <a:t>verilog</a:t>
            </a:r>
            <a:r>
              <a:rPr lang="en-US" dirty="0"/>
              <a:t> simulation. </a:t>
            </a:r>
            <a:endParaRPr lang="en-US" dirty="0" smtClean="0"/>
          </a:p>
          <a:p>
            <a:r>
              <a:rPr lang="en-US" dirty="0" smtClean="0"/>
              <a:t>But </a:t>
            </a:r>
            <a:r>
              <a:rPr lang="en-US" dirty="0"/>
              <a:t>what exactly are we going to dump in this </a:t>
            </a:r>
            <a:r>
              <a:rPr lang="en-US" dirty="0" smtClean="0"/>
              <a:t>file? </a:t>
            </a:r>
          </a:p>
          <a:p>
            <a:pPr lvl="1"/>
            <a:r>
              <a:rPr lang="en-US" dirty="0" smtClean="0"/>
              <a:t>This </a:t>
            </a:r>
            <a:r>
              <a:rPr lang="en-US" dirty="0"/>
              <a:t>is specified by $</a:t>
            </a:r>
            <a:r>
              <a:rPr lang="en-US" dirty="0" err="1"/>
              <a:t>dumpvars</a:t>
            </a:r>
            <a:r>
              <a:rPr lang="en-US" dirty="0"/>
              <a:t> that we will cover next. </a:t>
            </a:r>
            <a:endParaRPr lang="en-US" dirty="0" smtClean="0"/>
          </a:p>
          <a:p>
            <a:pPr lvl="1"/>
            <a:r>
              <a:rPr lang="en-US" dirty="0" smtClean="0"/>
              <a:t>One </a:t>
            </a:r>
            <a:r>
              <a:rPr lang="en-US" dirty="0"/>
              <a:t>more thing, the declaration </a:t>
            </a:r>
            <a:r>
              <a:rPr lang="en-US" dirty="0" err="1"/>
              <a:t>onf</a:t>
            </a:r>
            <a:r>
              <a:rPr lang="en-US" dirty="0"/>
              <a:t> $</a:t>
            </a:r>
            <a:r>
              <a:rPr lang="en-US" dirty="0" err="1"/>
              <a:t>dumpfile</a:t>
            </a:r>
            <a:r>
              <a:rPr lang="en-US" dirty="0"/>
              <a:t> must come before the $</a:t>
            </a:r>
            <a:r>
              <a:rPr lang="en-US" dirty="0" err="1"/>
              <a:t>dumpvars</a:t>
            </a:r>
            <a:r>
              <a:rPr lang="en-US" dirty="0"/>
              <a:t> or any other system tasks that specifies dump.</a:t>
            </a:r>
            <a:endParaRPr lang="en-IN" dirty="0"/>
          </a:p>
        </p:txBody>
      </p:sp>
    </p:spTree>
    <p:extLst>
      <p:ext uri="{BB962C8B-B14F-4D97-AF65-F5344CB8AC3E}">
        <p14:creationId xmlns:p14="http://schemas.microsoft.com/office/powerpoint/2010/main" val="2097290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21"/>
            <a:ext cx="10515600" cy="718458"/>
          </a:xfrm>
        </p:spPr>
        <p:txBody>
          <a:bodyPr>
            <a:normAutofit/>
          </a:bodyPr>
          <a:lstStyle/>
          <a:p>
            <a:r>
              <a:rPr lang="en-IN" b="1" dirty="0" err="1"/>
              <a:t>Dumpfile</a:t>
            </a:r>
            <a:endParaRPr lang="en-IN" b="1" dirty="0"/>
          </a:p>
        </p:txBody>
      </p:sp>
      <p:sp>
        <p:nvSpPr>
          <p:cNvPr id="3" name="Content Placeholder 2"/>
          <p:cNvSpPr>
            <a:spLocks noGrp="1"/>
          </p:cNvSpPr>
          <p:nvPr>
            <p:ph idx="1"/>
          </p:nvPr>
        </p:nvSpPr>
        <p:spPr>
          <a:xfrm>
            <a:off x="363893" y="1007706"/>
            <a:ext cx="11299371" cy="5495731"/>
          </a:xfrm>
        </p:spPr>
        <p:txBody>
          <a:bodyPr>
            <a:normAutofit fontScale="92500" lnSpcReduction="10000"/>
          </a:bodyPr>
          <a:lstStyle/>
          <a:p>
            <a:pPr marL="0" indent="0">
              <a:buNone/>
            </a:pPr>
            <a:r>
              <a:rPr lang="en-US" b="1" dirty="0" smtClean="0"/>
              <a:t>$</a:t>
            </a:r>
            <a:r>
              <a:rPr lang="en-US" b="1" dirty="0" err="1"/>
              <a:t>dumpfile</a:t>
            </a:r>
            <a:endParaRPr lang="en-US" b="1" dirty="0"/>
          </a:p>
          <a:p>
            <a:pPr marL="0" indent="0">
              <a:buNone/>
            </a:pPr>
            <a:r>
              <a:rPr lang="en-US" dirty="0" smtClean="0"/>
              <a:t>The </a:t>
            </a:r>
            <a:r>
              <a:rPr lang="en-US" b="1" dirty="0"/>
              <a:t>$</a:t>
            </a:r>
            <a:r>
              <a:rPr lang="en-US" b="1" dirty="0" err="1"/>
              <a:t>dumpvars</a:t>
            </a:r>
            <a:r>
              <a:rPr lang="en-US" b="1" dirty="0"/>
              <a:t> </a:t>
            </a:r>
            <a:r>
              <a:rPr lang="en-US" dirty="0"/>
              <a:t>is used to dump the changes in the values of nets and registers in a file that is named as its argument. For example</a:t>
            </a:r>
          </a:p>
          <a:p>
            <a:endParaRPr lang="en-US" dirty="0"/>
          </a:p>
          <a:p>
            <a:pPr lvl="1"/>
            <a:r>
              <a:rPr lang="en-US" dirty="0"/>
              <a:t>$</a:t>
            </a:r>
            <a:r>
              <a:rPr lang="en-US" dirty="0" err="1"/>
              <a:t>dumpfile</a:t>
            </a:r>
            <a:r>
              <a:rPr lang="en-US" dirty="0"/>
              <a:t>("</a:t>
            </a:r>
            <a:r>
              <a:rPr lang="en-US" dirty="0" err="1"/>
              <a:t>test.vcd</a:t>
            </a:r>
            <a:r>
              <a:rPr lang="en-US" dirty="0" smtClean="0"/>
              <a:t>");</a:t>
            </a:r>
            <a:endParaRPr lang="en-US" dirty="0"/>
          </a:p>
          <a:p>
            <a:pPr marL="0" indent="0">
              <a:buNone/>
            </a:pPr>
            <a:r>
              <a:rPr lang="en-US" dirty="0" smtClean="0"/>
              <a:t>	will </a:t>
            </a:r>
            <a:r>
              <a:rPr lang="en-US" dirty="0"/>
              <a:t>dump the changes in a file named </a:t>
            </a:r>
            <a:r>
              <a:rPr lang="en-US" dirty="0" err="1"/>
              <a:t>test.vcd</a:t>
            </a:r>
            <a:r>
              <a:rPr lang="en-US" dirty="0"/>
              <a:t>. </a:t>
            </a:r>
            <a:endParaRPr lang="en-US" dirty="0" smtClean="0"/>
          </a:p>
          <a:p>
            <a:r>
              <a:rPr lang="en-US" dirty="0" smtClean="0"/>
              <a:t>The </a:t>
            </a:r>
            <a:r>
              <a:rPr lang="en-US" dirty="0"/>
              <a:t>changes are recorded in a file called VCD file that stands for value change dump. </a:t>
            </a:r>
            <a:endParaRPr lang="en-US" dirty="0" smtClean="0"/>
          </a:p>
          <a:p>
            <a:r>
              <a:rPr lang="en-US" dirty="0" smtClean="0"/>
              <a:t>A </a:t>
            </a:r>
            <a:r>
              <a:rPr lang="en-US" dirty="0"/>
              <a:t>VCD (value change dump) stores all the information about value changes. </a:t>
            </a:r>
            <a:endParaRPr lang="en-US" dirty="0" smtClean="0"/>
          </a:p>
          <a:p>
            <a:r>
              <a:rPr lang="en-US" dirty="0" smtClean="0"/>
              <a:t>We </a:t>
            </a:r>
            <a:r>
              <a:rPr lang="en-US" dirty="0"/>
              <a:t>can not have more than one $</a:t>
            </a:r>
            <a:r>
              <a:rPr lang="en-US" dirty="0" err="1"/>
              <a:t>dumpfile</a:t>
            </a:r>
            <a:r>
              <a:rPr lang="en-US" dirty="0"/>
              <a:t> statements in </a:t>
            </a:r>
            <a:r>
              <a:rPr lang="en-US" dirty="0" err="1"/>
              <a:t>verilog</a:t>
            </a:r>
            <a:r>
              <a:rPr lang="en-US" dirty="0"/>
              <a:t> simulation. </a:t>
            </a:r>
            <a:endParaRPr lang="en-US" dirty="0" smtClean="0"/>
          </a:p>
          <a:p>
            <a:r>
              <a:rPr lang="en-US" dirty="0" smtClean="0"/>
              <a:t>But </a:t>
            </a:r>
            <a:r>
              <a:rPr lang="en-US" dirty="0"/>
              <a:t>what exactly are we going to dump in this </a:t>
            </a:r>
            <a:r>
              <a:rPr lang="en-US" dirty="0" smtClean="0"/>
              <a:t>file? </a:t>
            </a:r>
          </a:p>
          <a:p>
            <a:pPr lvl="1"/>
            <a:r>
              <a:rPr lang="en-US" dirty="0" smtClean="0"/>
              <a:t>This </a:t>
            </a:r>
            <a:r>
              <a:rPr lang="en-US" dirty="0"/>
              <a:t>is specified by $</a:t>
            </a:r>
            <a:r>
              <a:rPr lang="en-US" dirty="0" err="1"/>
              <a:t>dumpvars</a:t>
            </a:r>
            <a:r>
              <a:rPr lang="en-US" dirty="0"/>
              <a:t> that we will cover next. </a:t>
            </a:r>
            <a:endParaRPr lang="en-US" dirty="0" smtClean="0"/>
          </a:p>
          <a:p>
            <a:pPr lvl="1"/>
            <a:r>
              <a:rPr lang="en-US" dirty="0" smtClean="0"/>
              <a:t>One </a:t>
            </a:r>
            <a:r>
              <a:rPr lang="en-US" dirty="0"/>
              <a:t>more thing, the declaration </a:t>
            </a:r>
            <a:r>
              <a:rPr lang="en-US" dirty="0" err="1"/>
              <a:t>onf</a:t>
            </a:r>
            <a:r>
              <a:rPr lang="en-US" dirty="0"/>
              <a:t> $</a:t>
            </a:r>
            <a:r>
              <a:rPr lang="en-US" dirty="0" err="1"/>
              <a:t>dumpfile</a:t>
            </a:r>
            <a:r>
              <a:rPr lang="en-US" dirty="0"/>
              <a:t> must come before the $</a:t>
            </a:r>
            <a:r>
              <a:rPr lang="en-US" dirty="0" err="1"/>
              <a:t>dumpvars</a:t>
            </a:r>
            <a:r>
              <a:rPr lang="en-US" dirty="0"/>
              <a:t> or any other system tasks that specifies dump.</a:t>
            </a:r>
            <a:endParaRPr lang="en-IN" dirty="0"/>
          </a:p>
        </p:txBody>
      </p:sp>
    </p:spTree>
    <p:extLst>
      <p:ext uri="{BB962C8B-B14F-4D97-AF65-F5344CB8AC3E}">
        <p14:creationId xmlns:p14="http://schemas.microsoft.com/office/powerpoint/2010/main" val="704841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21"/>
            <a:ext cx="10515600" cy="718458"/>
          </a:xfrm>
        </p:spPr>
        <p:txBody>
          <a:bodyPr>
            <a:normAutofit/>
          </a:bodyPr>
          <a:lstStyle/>
          <a:p>
            <a:r>
              <a:rPr lang="en-IN" b="1" dirty="0" err="1"/>
              <a:t>Dumpfile</a:t>
            </a:r>
            <a:endParaRPr lang="en-IN" b="1" dirty="0"/>
          </a:p>
        </p:txBody>
      </p:sp>
      <p:sp>
        <p:nvSpPr>
          <p:cNvPr id="3" name="Content Placeholder 2"/>
          <p:cNvSpPr>
            <a:spLocks noGrp="1"/>
          </p:cNvSpPr>
          <p:nvPr>
            <p:ph idx="1"/>
          </p:nvPr>
        </p:nvSpPr>
        <p:spPr>
          <a:xfrm>
            <a:off x="363893" y="1007706"/>
            <a:ext cx="11299371" cy="5495731"/>
          </a:xfrm>
        </p:spPr>
        <p:txBody>
          <a:bodyPr>
            <a:normAutofit lnSpcReduction="10000"/>
          </a:bodyPr>
          <a:lstStyle/>
          <a:p>
            <a:pPr marL="0" indent="0">
              <a:buNone/>
            </a:pPr>
            <a:r>
              <a:rPr lang="en-US" sz="2400" b="1" dirty="0"/>
              <a:t>$</a:t>
            </a:r>
            <a:r>
              <a:rPr lang="en-US" sz="2400" b="1" dirty="0" err="1"/>
              <a:t>dumpvars</a:t>
            </a:r>
            <a:endParaRPr lang="en-US" sz="2400" b="1" dirty="0"/>
          </a:p>
          <a:p>
            <a:pPr marL="0" indent="0">
              <a:buNone/>
            </a:pPr>
            <a:r>
              <a:rPr lang="en-US" sz="2400" dirty="0" smtClean="0"/>
              <a:t>The </a:t>
            </a:r>
            <a:r>
              <a:rPr lang="en-US" sz="2400" b="1" dirty="0"/>
              <a:t>$</a:t>
            </a:r>
            <a:r>
              <a:rPr lang="en-US" sz="2400" b="1" dirty="0" err="1"/>
              <a:t>dumpvars</a:t>
            </a:r>
            <a:r>
              <a:rPr lang="en-US" sz="2400" b="1" dirty="0"/>
              <a:t> </a:t>
            </a:r>
            <a:r>
              <a:rPr lang="en-US" sz="2400" dirty="0"/>
              <a:t>is used to specify which variables are to be dumped </a:t>
            </a:r>
            <a:r>
              <a:rPr lang="en-US" sz="2400" dirty="0" smtClean="0"/>
              <a:t>(in </a:t>
            </a:r>
            <a:r>
              <a:rPr lang="en-US" sz="2400" dirty="0"/>
              <a:t>the file mentioned by $</a:t>
            </a:r>
            <a:r>
              <a:rPr lang="en-US" sz="2400" dirty="0" err="1"/>
              <a:t>dumpfile</a:t>
            </a:r>
            <a:r>
              <a:rPr lang="en-US" sz="2400" dirty="0"/>
              <a:t>). </a:t>
            </a:r>
            <a:endParaRPr lang="en-US" sz="2400" dirty="0" smtClean="0"/>
          </a:p>
          <a:p>
            <a:pPr marL="0" indent="0">
              <a:buNone/>
            </a:pPr>
            <a:r>
              <a:rPr lang="en-US" sz="2400" dirty="0" smtClean="0"/>
              <a:t>The </a:t>
            </a:r>
            <a:r>
              <a:rPr lang="en-US" sz="2400" dirty="0"/>
              <a:t>simplest way to use it is without any argument.</a:t>
            </a:r>
          </a:p>
          <a:p>
            <a:pPr marL="0" indent="0">
              <a:buNone/>
            </a:pPr>
            <a:r>
              <a:rPr lang="en-US" sz="2400" dirty="0" smtClean="0"/>
              <a:t>	</a:t>
            </a:r>
            <a:r>
              <a:rPr lang="en-US" sz="2400" b="1" dirty="0" smtClean="0"/>
              <a:t>$</a:t>
            </a:r>
            <a:r>
              <a:rPr lang="en-US" sz="2400" b="1" dirty="0" err="1"/>
              <a:t>dumpvars</a:t>
            </a:r>
            <a:r>
              <a:rPr lang="en-US" sz="2400" b="1" dirty="0"/>
              <a:t>;</a:t>
            </a:r>
          </a:p>
          <a:p>
            <a:pPr marL="0" indent="0">
              <a:buNone/>
            </a:pPr>
            <a:r>
              <a:rPr lang="en-US" sz="2400" dirty="0" smtClean="0"/>
              <a:t>In </a:t>
            </a:r>
            <a:r>
              <a:rPr lang="en-US" sz="2400" dirty="0"/>
              <a:t>this case, it dumps ALL variables in the current </a:t>
            </a:r>
            <a:r>
              <a:rPr lang="en-US" sz="2400" dirty="0" err="1"/>
              <a:t>testbench</a:t>
            </a:r>
            <a:r>
              <a:rPr lang="en-US" sz="2400" dirty="0"/>
              <a:t> module and in all other modules instantiated by it. </a:t>
            </a:r>
            <a:endParaRPr lang="en-US" sz="2400" dirty="0" smtClean="0"/>
          </a:p>
          <a:p>
            <a:pPr marL="0" indent="0">
              <a:buNone/>
            </a:pPr>
            <a:r>
              <a:rPr lang="en-US" sz="2400" dirty="0" smtClean="0"/>
              <a:t>The </a:t>
            </a:r>
            <a:r>
              <a:rPr lang="en-US" sz="2400" dirty="0"/>
              <a:t>general syntax of the $</a:t>
            </a:r>
            <a:r>
              <a:rPr lang="en-US" sz="2400" dirty="0" err="1"/>
              <a:t>dumpvars</a:t>
            </a:r>
            <a:r>
              <a:rPr lang="en-US" sz="2400" dirty="0"/>
              <a:t> include two arguments as in </a:t>
            </a:r>
            <a:r>
              <a:rPr lang="en-US" sz="2400" dirty="0" smtClean="0"/>
              <a:t>	$</a:t>
            </a:r>
            <a:r>
              <a:rPr lang="en-US" sz="2400" dirty="0" err="1"/>
              <a:t>dumpvars</a:t>
            </a:r>
            <a:r>
              <a:rPr lang="en-US" sz="2400" dirty="0"/>
              <a:t>(&lt;levels&gt; &lt;, &lt;</a:t>
            </a:r>
            <a:r>
              <a:rPr lang="en-US" sz="2400" dirty="0" err="1"/>
              <a:t>module_or_variable</a:t>
            </a:r>
            <a:r>
              <a:rPr lang="en-US" sz="2400" dirty="0"/>
              <a:t>&gt;&gt;* </a:t>
            </a:r>
            <a:r>
              <a:rPr lang="en-US" sz="2400" dirty="0" smtClean="0"/>
              <a:t>);</a:t>
            </a:r>
          </a:p>
          <a:p>
            <a:pPr marL="0" indent="0">
              <a:buNone/>
            </a:pPr>
            <a:r>
              <a:rPr lang="en-US" sz="2400" dirty="0" smtClean="0"/>
              <a:t>	</a:t>
            </a:r>
          </a:p>
          <a:p>
            <a:pPr marL="0" indent="0">
              <a:buNone/>
            </a:pPr>
            <a:r>
              <a:rPr lang="en-US" sz="2400" dirty="0" smtClean="0"/>
              <a:t>Ex: 	$</a:t>
            </a:r>
            <a:r>
              <a:rPr lang="en-US" sz="2400" dirty="0" err="1" smtClean="0"/>
              <a:t>dumpvars</a:t>
            </a:r>
            <a:r>
              <a:rPr lang="en-US" sz="2400" dirty="0" smtClean="0"/>
              <a:t>(0</a:t>
            </a:r>
            <a:r>
              <a:rPr lang="en-US" sz="2400" dirty="0"/>
              <a:t>, </a:t>
            </a:r>
            <a:r>
              <a:rPr lang="en-US" sz="2400" dirty="0" err="1"/>
              <a:t>toptestbench_module</a:t>
            </a:r>
            <a:r>
              <a:rPr lang="en-US" sz="2400" dirty="0" smtClean="0"/>
              <a:t>);</a:t>
            </a:r>
          </a:p>
          <a:p>
            <a:pPr marL="0" indent="0">
              <a:buNone/>
            </a:pPr>
            <a:endParaRPr lang="en-US" dirty="0" smtClean="0"/>
          </a:p>
          <a:p>
            <a:pPr marL="0" indent="0">
              <a:buNone/>
            </a:pPr>
            <a:r>
              <a:rPr lang="en-US" dirty="0" smtClean="0"/>
              <a:t>REF</a:t>
            </a:r>
            <a:r>
              <a:rPr lang="en-US" dirty="0"/>
              <a:t>: </a:t>
            </a:r>
            <a:r>
              <a:rPr lang="en-US" dirty="0">
                <a:hlinkClick r:id="rId2"/>
              </a:rPr>
              <a:t>https://</a:t>
            </a:r>
            <a:r>
              <a:rPr lang="en-US" dirty="0" smtClean="0">
                <a:hlinkClick r:id="rId2"/>
              </a:rPr>
              <a:t>www.referencedesigner.com/tutorials/verilog/verilog_62.php</a:t>
            </a:r>
            <a:endParaRPr lang="en-US" dirty="0" smtClean="0"/>
          </a:p>
          <a:p>
            <a:pPr marL="0" indent="0">
              <a:buNone/>
            </a:pPr>
            <a:endParaRPr lang="en-US"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3292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a:t>
            </a:r>
            <a:endParaRPr lang="en-IN" b="1" dirty="0"/>
          </a:p>
        </p:txBody>
      </p:sp>
      <p:sp>
        <p:nvSpPr>
          <p:cNvPr id="3" name="Content Placeholder 2"/>
          <p:cNvSpPr>
            <a:spLocks noGrp="1"/>
          </p:cNvSpPr>
          <p:nvPr>
            <p:ph idx="1"/>
          </p:nvPr>
        </p:nvSpPr>
        <p:spPr>
          <a:xfrm>
            <a:off x="558281" y="1007706"/>
            <a:ext cx="11254274" cy="5393094"/>
          </a:xfrm>
        </p:spPr>
        <p:txBody>
          <a:bodyPr/>
          <a:lstStyle/>
          <a:p>
            <a:pPr marL="0" indent="0">
              <a:buNone/>
            </a:pPr>
            <a:r>
              <a:rPr lang="en-US" b="1" dirty="0"/>
              <a:t>Verilog</a:t>
            </a:r>
            <a:r>
              <a:rPr lang="en-US" dirty="0"/>
              <a:t> is like any other hardware description language. It permits the designers to design the designs in either Bottom-up or Top-down methodology.</a:t>
            </a:r>
          </a:p>
          <a:p>
            <a:r>
              <a:rPr lang="en-US" b="1" dirty="0"/>
              <a:t>Bottom-Up Design:</a:t>
            </a:r>
            <a:r>
              <a:rPr lang="en-US" dirty="0"/>
              <a:t> The traditional method of electronic design is bottom-up. Each design is performed at the gate-level using the standards gates. This design gives a way to design new structural, hierarchical design methods.</a:t>
            </a:r>
          </a:p>
          <a:p>
            <a:r>
              <a:rPr lang="en-US" b="1" dirty="0"/>
              <a:t>Top-Down Design:</a:t>
            </a:r>
            <a:r>
              <a:rPr lang="en-US" dirty="0"/>
              <a:t> It allows early testing, easy change of different technologies, and structured system design and offers many other benefits.</a:t>
            </a:r>
          </a:p>
        </p:txBody>
      </p:sp>
    </p:spTree>
    <p:extLst>
      <p:ext uri="{BB962C8B-B14F-4D97-AF65-F5344CB8AC3E}">
        <p14:creationId xmlns:p14="http://schemas.microsoft.com/office/powerpoint/2010/main" val="910876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843"/>
            <a:ext cx="10515600" cy="465299"/>
          </a:xfrm>
        </p:spPr>
        <p:txBody>
          <a:bodyPr>
            <a:normAutofit fontScale="90000"/>
          </a:bodyPr>
          <a:lstStyle/>
          <a:p>
            <a:r>
              <a:rPr lang="en-IN" b="1" dirty="0"/>
              <a:t>Hello World Program</a:t>
            </a:r>
            <a:endParaRPr lang="en-IN" dirty="0"/>
          </a:p>
        </p:txBody>
      </p:sp>
      <p:sp>
        <p:nvSpPr>
          <p:cNvPr id="3" name="Content Placeholder 2"/>
          <p:cNvSpPr>
            <a:spLocks noGrp="1"/>
          </p:cNvSpPr>
          <p:nvPr>
            <p:ph idx="1"/>
          </p:nvPr>
        </p:nvSpPr>
        <p:spPr>
          <a:xfrm>
            <a:off x="410547" y="877078"/>
            <a:ext cx="11150081" cy="4478693"/>
          </a:xfrm>
        </p:spPr>
        <p:txBody>
          <a:bodyPr>
            <a:normAutofit/>
          </a:bodyPr>
          <a:lstStyle/>
          <a:p>
            <a:pPr marL="0" indent="0">
              <a:buNone/>
            </a:pPr>
            <a:r>
              <a:rPr lang="en-IN" dirty="0" smtClean="0"/>
              <a:t>//-----------------------------------------------------</a:t>
            </a:r>
            <a:endParaRPr lang="en-IN" dirty="0"/>
          </a:p>
          <a:p>
            <a:pPr marL="0" indent="0">
              <a:buNone/>
            </a:pPr>
            <a:r>
              <a:rPr lang="en-IN" dirty="0"/>
              <a:t> </a:t>
            </a:r>
            <a:r>
              <a:rPr lang="en-IN" dirty="0" smtClean="0"/>
              <a:t>// </a:t>
            </a:r>
            <a:r>
              <a:rPr lang="en-IN" dirty="0"/>
              <a:t>This is my first Verilog Program</a:t>
            </a:r>
          </a:p>
          <a:p>
            <a:pPr marL="0" indent="0">
              <a:buNone/>
            </a:pPr>
            <a:r>
              <a:rPr lang="en-IN" dirty="0" smtClean="0"/>
              <a:t>// </a:t>
            </a:r>
            <a:r>
              <a:rPr lang="en-IN" dirty="0"/>
              <a:t>File Name : </a:t>
            </a:r>
            <a:r>
              <a:rPr lang="en-IN" dirty="0" err="1"/>
              <a:t>hello_world.v</a:t>
            </a:r>
            <a:endParaRPr lang="en-IN" dirty="0"/>
          </a:p>
          <a:p>
            <a:pPr marL="0" indent="0">
              <a:buNone/>
            </a:pPr>
            <a:r>
              <a:rPr lang="en-IN" dirty="0"/>
              <a:t> </a:t>
            </a:r>
            <a:r>
              <a:rPr lang="en-IN" dirty="0" smtClean="0"/>
              <a:t>// save the file </a:t>
            </a:r>
            <a:r>
              <a:rPr lang="en-IN" dirty="0"/>
              <a:t>to  </a:t>
            </a:r>
            <a:r>
              <a:rPr lang="en-IN" dirty="0" smtClean="0"/>
              <a:t>“C</a:t>
            </a:r>
            <a:r>
              <a:rPr lang="en-IN" dirty="0"/>
              <a:t>:\</a:t>
            </a:r>
            <a:r>
              <a:rPr lang="en-IN" dirty="0" err="1" smtClean="0"/>
              <a:t>iverilog</a:t>
            </a:r>
            <a:r>
              <a:rPr lang="en-IN" dirty="0" smtClean="0"/>
              <a:t>\bin”</a:t>
            </a:r>
          </a:p>
          <a:p>
            <a:pPr marL="457200" lvl="1" indent="0">
              <a:buNone/>
            </a:pPr>
            <a:r>
              <a:rPr lang="en-IN" dirty="0" smtClean="0">
                <a:solidFill>
                  <a:srgbClr val="0070C0"/>
                </a:solidFill>
              </a:rPr>
              <a:t>module </a:t>
            </a:r>
            <a:r>
              <a:rPr lang="en-IN" dirty="0" err="1">
                <a:solidFill>
                  <a:srgbClr val="0070C0"/>
                </a:solidFill>
              </a:rPr>
              <a:t>hello_world</a:t>
            </a:r>
            <a:r>
              <a:rPr lang="en-IN" dirty="0">
                <a:solidFill>
                  <a:srgbClr val="0070C0"/>
                </a:solidFill>
              </a:rPr>
              <a:t> ;</a:t>
            </a:r>
          </a:p>
          <a:p>
            <a:pPr marL="457200" lvl="1" indent="0">
              <a:buNone/>
            </a:pPr>
            <a:r>
              <a:rPr lang="en-IN" dirty="0" smtClean="0">
                <a:solidFill>
                  <a:srgbClr val="0070C0"/>
                </a:solidFill>
              </a:rPr>
              <a:t>initial </a:t>
            </a:r>
            <a:r>
              <a:rPr lang="en-IN" dirty="0">
                <a:solidFill>
                  <a:srgbClr val="0070C0"/>
                </a:solidFill>
              </a:rPr>
              <a:t>begin</a:t>
            </a:r>
          </a:p>
          <a:p>
            <a:pPr marL="457200" lvl="1" indent="0">
              <a:buNone/>
            </a:pPr>
            <a:r>
              <a:rPr lang="en-IN" dirty="0" smtClean="0">
                <a:solidFill>
                  <a:srgbClr val="0070C0"/>
                </a:solidFill>
              </a:rPr>
              <a:t>$</a:t>
            </a:r>
            <a:r>
              <a:rPr lang="en-IN" dirty="0">
                <a:solidFill>
                  <a:srgbClr val="0070C0"/>
                </a:solidFill>
              </a:rPr>
              <a:t>display ("Hello </a:t>
            </a:r>
            <a:r>
              <a:rPr lang="en-IN" dirty="0" smtClean="0">
                <a:solidFill>
                  <a:srgbClr val="0070C0"/>
                </a:solidFill>
              </a:rPr>
              <a:t>World!");</a:t>
            </a:r>
            <a:endParaRPr lang="en-IN" dirty="0">
              <a:solidFill>
                <a:srgbClr val="0070C0"/>
              </a:solidFill>
            </a:endParaRPr>
          </a:p>
          <a:p>
            <a:pPr marL="457200" lvl="1" indent="0">
              <a:buNone/>
            </a:pPr>
            <a:r>
              <a:rPr lang="en-IN" dirty="0" smtClean="0">
                <a:solidFill>
                  <a:srgbClr val="0070C0"/>
                </a:solidFill>
              </a:rPr>
              <a:t>#</a:t>
            </a:r>
            <a:r>
              <a:rPr lang="en-IN" dirty="0">
                <a:solidFill>
                  <a:srgbClr val="0070C0"/>
                </a:solidFill>
              </a:rPr>
              <a:t>10  $finish;</a:t>
            </a:r>
          </a:p>
          <a:p>
            <a:pPr marL="457200" lvl="1" indent="0">
              <a:buNone/>
            </a:pPr>
            <a:r>
              <a:rPr lang="en-IN" dirty="0" smtClean="0">
                <a:solidFill>
                  <a:srgbClr val="0070C0"/>
                </a:solidFill>
              </a:rPr>
              <a:t>end</a:t>
            </a:r>
            <a:endParaRPr lang="en-IN" dirty="0">
              <a:solidFill>
                <a:srgbClr val="0070C0"/>
              </a:solidFill>
            </a:endParaRPr>
          </a:p>
          <a:p>
            <a:pPr marL="457200" lvl="1" indent="0">
              <a:buNone/>
            </a:pPr>
            <a:r>
              <a:rPr lang="en-IN" dirty="0" err="1" smtClean="0">
                <a:solidFill>
                  <a:srgbClr val="0070C0"/>
                </a:solidFill>
              </a:rPr>
              <a:t>endmodule</a:t>
            </a:r>
            <a:r>
              <a:rPr lang="en-IN" dirty="0" smtClean="0">
                <a:solidFill>
                  <a:srgbClr val="0070C0"/>
                </a:solidFill>
              </a:rPr>
              <a:t> </a:t>
            </a:r>
            <a:r>
              <a:rPr lang="en-IN" dirty="0">
                <a:solidFill>
                  <a:srgbClr val="0070C0"/>
                </a:solidFill>
              </a:rPr>
              <a:t>// End of Module </a:t>
            </a:r>
            <a:r>
              <a:rPr lang="en-IN" dirty="0" err="1" smtClean="0">
                <a:solidFill>
                  <a:srgbClr val="0070C0"/>
                </a:solidFill>
              </a:rPr>
              <a:t>hello_world</a:t>
            </a:r>
            <a:endParaRPr lang="en-IN" dirty="0" smtClean="0">
              <a:solidFill>
                <a:srgbClr val="0070C0"/>
              </a:solidFill>
            </a:endParaRPr>
          </a:p>
          <a:p>
            <a:pPr marL="457200" lvl="1" indent="0">
              <a:buNone/>
            </a:pPr>
            <a:endParaRPr lang="en-IN" dirty="0" smtClean="0">
              <a:solidFill>
                <a:srgbClr val="0070C0"/>
              </a:solidFill>
            </a:endParaRPr>
          </a:p>
          <a:p>
            <a:pPr marL="914400" lvl="2" indent="0">
              <a:buNone/>
            </a:pPr>
            <a:endParaRPr lang="en-IN" sz="2200" dirty="0"/>
          </a:p>
        </p:txBody>
      </p:sp>
      <p:sp>
        <p:nvSpPr>
          <p:cNvPr id="7" name="Rectangle 6"/>
          <p:cNvSpPr/>
          <p:nvPr/>
        </p:nvSpPr>
        <p:spPr>
          <a:xfrm>
            <a:off x="1892558" y="5579707"/>
            <a:ext cx="8186057" cy="1107996"/>
          </a:xfrm>
          <a:prstGeom prst="rect">
            <a:avLst/>
          </a:prstGeom>
        </p:spPr>
        <p:txBody>
          <a:bodyPr wrap="square">
            <a:spAutoFit/>
          </a:bodyPr>
          <a:lstStyle/>
          <a:p>
            <a:pPr lvl="2"/>
            <a:r>
              <a:rPr lang="en-IN" sz="2200" dirty="0"/>
              <a:t>To compile the program: </a:t>
            </a:r>
            <a:r>
              <a:rPr lang="en-IN" sz="2200" b="1" dirty="0"/>
              <a:t>open command prompt</a:t>
            </a:r>
            <a:r>
              <a:rPr lang="en-IN" sz="2200" dirty="0"/>
              <a:t>. </a:t>
            </a:r>
          </a:p>
          <a:p>
            <a:pPr lvl="2"/>
            <a:r>
              <a:rPr lang="en-IN" sz="2200" dirty="0"/>
              <a:t>Navigate to bin folder and type: </a:t>
            </a:r>
            <a:r>
              <a:rPr lang="en-IN" sz="2200" b="1" dirty="0" err="1"/>
              <a:t>iverilog</a:t>
            </a:r>
            <a:r>
              <a:rPr lang="en-IN" sz="2200" b="1" dirty="0"/>
              <a:t> </a:t>
            </a:r>
            <a:r>
              <a:rPr lang="en-IN" sz="2200" b="1" dirty="0" err="1"/>
              <a:t>hello_world.v</a:t>
            </a:r>
            <a:endParaRPr lang="en-IN" sz="2200" b="1" dirty="0"/>
          </a:p>
          <a:p>
            <a:pPr lvl="2"/>
            <a:r>
              <a:rPr lang="en-IN" sz="2200" dirty="0"/>
              <a:t>To execute the program: </a:t>
            </a:r>
            <a:r>
              <a:rPr lang="en-IN" sz="2200" b="1" dirty="0" err="1"/>
              <a:t>vvp</a:t>
            </a:r>
            <a:r>
              <a:rPr lang="en-IN" sz="2200" b="1" dirty="0"/>
              <a:t> </a:t>
            </a:r>
            <a:r>
              <a:rPr lang="en-IN" sz="2200" b="1" dirty="0" err="1"/>
              <a:t>a.out</a:t>
            </a:r>
            <a:r>
              <a:rPr lang="en-IN" sz="2200" dirty="0"/>
              <a:t> </a:t>
            </a:r>
            <a:endParaRPr lang="en-IN" dirty="0"/>
          </a:p>
        </p:txBody>
      </p:sp>
    </p:spTree>
    <p:extLst>
      <p:ext uri="{BB962C8B-B14F-4D97-AF65-F5344CB8AC3E}">
        <p14:creationId xmlns:p14="http://schemas.microsoft.com/office/powerpoint/2010/main" val="238965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a:t>
            </a:r>
            <a:endParaRPr lang="en-IN" b="1" dirty="0"/>
          </a:p>
        </p:txBody>
      </p:sp>
      <p:sp>
        <p:nvSpPr>
          <p:cNvPr id="3" name="Content Placeholder 2"/>
          <p:cNvSpPr>
            <a:spLocks noGrp="1"/>
          </p:cNvSpPr>
          <p:nvPr>
            <p:ph idx="1"/>
          </p:nvPr>
        </p:nvSpPr>
        <p:spPr>
          <a:xfrm>
            <a:off x="558281" y="1007706"/>
            <a:ext cx="11254274" cy="5393094"/>
          </a:xfrm>
        </p:spPr>
        <p:txBody>
          <a:bodyPr>
            <a:normAutofit/>
          </a:bodyPr>
          <a:lstStyle/>
          <a:p>
            <a:r>
              <a:rPr lang="en-US" sz="3200" dirty="0" smtClean="0"/>
              <a:t>Verilog </a:t>
            </a:r>
            <a:r>
              <a:rPr lang="en-US" sz="3200" dirty="0"/>
              <a:t>HDL is a case-sensitive language.</a:t>
            </a:r>
          </a:p>
          <a:p>
            <a:r>
              <a:rPr lang="en-US" sz="3200" dirty="0"/>
              <a:t>And all keywords are in lowercase</a:t>
            </a:r>
            <a:r>
              <a:rPr lang="en-US" sz="3200" dirty="0" smtClean="0"/>
              <a:t>.</a:t>
            </a:r>
          </a:p>
          <a:p>
            <a:r>
              <a:rPr lang="en-US" b="1" dirty="0"/>
              <a:t>Comments</a:t>
            </a:r>
          </a:p>
          <a:p>
            <a:pPr lvl="1"/>
            <a:r>
              <a:rPr lang="en-US" dirty="0"/>
              <a:t>There are two types to represent the comments, such as:</a:t>
            </a:r>
          </a:p>
          <a:p>
            <a:pPr lvl="1"/>
            <a:r>
              <a:rPr lang="en-US" dirty="0"/>
              <a:t>Single line comments begin with the token // and end with a carriage return.</a:t>
            </a:r>
            <a:br>
              <a:rPr lang="en-US" dirty="0"/>
            </a:br>
            <a:r>
              <a:rPr lang="en-US" dirty="0"/>
              <a:t>For example, //this is the single-line syntax.</a:t>
            </a:r>
          </a:p>
          <a:p>
            <a:pPr lvl="1"/>
            <a:r>
              <a:rPr lang="en-US" dirty="0"/>
              <a:t>Multi-Line comments begin with the token /* and end with the token */</a:t>
            </a:r>
            <a:br>
              <a:rPr lang="en-US" dirty="0"/>
            </a:br>
            <a:r>
              <a:rPr lang="en-US" dirty="0"/>
              <a:t>For example, /* this is multiline syntax*/</a:t>
            </a:r>
          </a:p>
          <a:p>
            <a:endParaRPr lang="en-US" sz="3200" dirty="0"/>
          </a:p>
        </p:txBody>
      </p:sp>
    </p:spTree>
    <p:extLst>
      <p:ext uri="{BB962C8B-B14F-4D97-AF65-F5344CB8AC3E}">
        <p14:creationId xmlns:p14="http://schemas.microsoft.com/office/powerpoint/2010/main" val="866148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a:t>
            </a:r>
            <a:endParaRPr lang="en-IN" b="1" dirty="0"/>
          </a:p>
        </p:txBody>
      </p:sp>
      <p:sp>
        <p:nvSpPr>
          <p:cNvPr id="3" name="Content Placeholder 2"/>
          <p:cNvSpPr>
            <a:spLocks noGrp="1"/>
          </p:cNvSpPr>
          <p:nvPr>
            <p:ph idx="1"/>
          </p:nvPr>
        </p:nvSpPr>
        <p:spPr>
          <a:xfrm>
            <a:off x="558281" y="1007706"/>
            <a:ext cx="11254274" cy="5393094"/>
          </a:xfrm>
        </p:spPr>
        <p:txBody>
          <a:bodyPr>
            <a:normAutofit/>
          </a:bodyPr>
          <a:lstStyle/>
          <a:p>
            <a:pPr marL="0" indent="0">
              <a:buNone/>
            </a:pPr>
            <a:r>
              <a:rPr lang="en-IN" b="1" dirty="0"/>
              <a:t>Identifiers</a:t>
            </a:r>
          </a:p>
          <a:p>
            <a:r>
              <a:rPr lang="en-US" dirty="0"/>
              <a:t>The identifier is the name used to define the object, such as a function, module, or register. Identifiers should begin with alphabetical characters or underscore characters.</a:t>
            </a:r>
          </a:p>
          <a:p>
            <a:pPr lvl="1"/>
            <a:r>
              <a:rPr lang="en-US" dirty="0"/>
              <a:t>For example, A_Z and </a:t>
            </a:r>
            <a:r>
              <a:rPr lang="en-US" dirty="0" err="1"/>
              <a:t>a_z</a:t>
            </a:r>
            <a:r>
              <a:rPr lang="en-US" dirty="0"/>
              <a:t>.</a:t>
            </a:r>
          </a:p>
          <a:p>
            <a:r>
              <a:rPr lang="en-US" dirty="0"/>
              <a:t>Identifiers are a combination of alphabetic, numeric, underscore, and $ characters. </a:t>
            </a:r>
            <a:endParaRPr lang="en-US" dirty="0" smtClean="0"/>
          </a:p>
          <a:p>
            <a:r>
              <a:rPr lang="en-US" dirty="0" smtClean="0"/>
              <a:t>Identifiers </a:t>
            </a:r>
            <a:r>
              <a:rPr lang="en-US" dirty="0"/>
              <a:t>may contain alphabetic characters, numeric characters, the underscore, and the dollar sign (</a:t>
            </a:r>
            <a:r>
              <a:rPr lang="en-US" b="1" dirty="0" smtClean="0"/>
              <a:t>a-z  </a:t>
            </a:r>
            <a:r>
              <a:rPr lang="en-US" b="1" dirty="0" err="1"/>
              <a:t>A-Z</a:t>
            </a:r>
            <a:r>
              <a:rPr lang="en-US" b="1" dirty="0"/>
              <a:t> </a:t>
            </a:r>
            <a:r>
              <a:rPr lang="en-US" b="1" dirty="0" smtClean="0"/>
              <a:t> 0-9  _  $</a:t>
            </a:r>
            <a:r>
              <a:rPr lang="en-US" dirty="0" smtClean="0"/>
              <a:t>).</a:t>
            </a:r>
            <a:endParaRPr lang="en-US" dirty="0"/>
          </a:p>
          <a:p>
            <a:r>
              <a:rPr lang="en-US" dirty="0" smtClean="0"/>
              <a:t>Identifiers can be up to 1024 characters long.</a:t>
            </a:r>
          </a:p>
          <a:p>
            <a:endParaRPr lang="en-US" sz="3200" dirty="0"/>
          </a:p>
        </p:txBody>
      </p:sp>
    </p:spTree>
    <p:extLst>
      <p:ext uri="{BB962C8B-B14F-4D97-AF65-F5344CB8AC3E}">
        <p14:creationId xmlns:p14="http://schemas.microsoft.com/office/powerpoint/2010/main" val="348046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 Operators</a:t>
            </a:r>
            <a:endParaRPr lang="en-IN" b="1" dirty="0"/>
          </a:p>
        </p:txBody>
      </p:sp>
      <p:sp>
        <p:nvSpPr>
          <p:cNvPr id="3" name="Content Placeholder 2"/>
          <p:cNvSpPr>
            <a:spLocks noGrp="1"/>
          </p:cNvSpPr>
          <p:nvPr>
            <p:ph idx="1"/>
          </p:nvPr>
        </p:nvSpPr>
        <p:spPr>
          <a:xfrm>
            <a:off x="558281" y="1007706"/>
            <a:ext cx="11254274" cy="5393094"/>
          </a:xfrm>
        </p:spPr>
        <p:txBody>
          <a:bodyPr>
            <a:normAutofit/>
          </a:bodyPr>
          <a:lstStyle/>
          <a:p>
            <a:pPr marL="514350" indent="-514350">
              <a:buAutoNum type="arabicPeriod"/>
            </a:pPr>
            <a:r>
              <a:rPr lang="en-IN" b="1" dirty="0" smtClean="0"/>
              <a:t>Arithmetic Operators: </a:t>
            </a:r>
            <a:r>
              <a:rPr lang="en-IN" dirty="0"/>
              <a:t>addition, subtraction, multiplication, division, and modulus</a:t>
            </a:r>
            <a:r>
              <a:rPr lang="en-IN" dirty="0" smtClean="0"/>
              <a:t>. T</a:t>
            </a:r>
            <a:r>
              <a:rPr lang="en-US" dirty="0" smtClean="0"/>
              <a:t>he </a:t>
            </a:r>
            <a:r>
              <a:rPr lang="en-US" dirty="0"/>
              <a:t>+ and -are used as either unary (x) or binary (z-y) </a:t>
            </a:r>
            <a:r>
              <a:rPr lang="en-US" dirty="0" smtClean="0"/>
              <a:t>operators.</a:t>
            </a:r>
          </a:p>
          <a:p>
            <a:pPr marL="514350" indent="-514350">
              <a:buAutoNum type="arabicPeriod"/>
            </a:pPr>
            <a:r>
              <a:rPr lang="en-IN" b="1" dirty="0" smtClean="0"/>
              <a:t>Relational Operators:</a:t>
            </a:r>
            <a:r>
              <a:rPr lang="en-IN" dirty="0" smtClean="0"/>
              <a:t> T</a:t>
            </a:r>
            <a:r>
              <a:rPr lang="en-US" dirty="0" err="1" smtClean="0"/>
              <a:t>hese</a:t>
            </a:r>
            <a:r>
              <a:rPr lang="en-US" dirty="0" smtClean="0"/>
              <a:t> </a:t>
            </a:r>
            <a:r>
              <a:rPr lang="en-US" dirty="0"/>
              <a:t>operators compare two operands and return the result in a single bit, 1 or 0. The Operators included in relational operation are:</a:t>
            </a:r>
          </a:p>
          <a:p>
            <a:pPr marL="914400" lvl="2" indent="0">
              <a:buNone/>
            </a:pPr>
            <a:r>
              <a:rPr lang="en-US" sz="2400" dirty="0"/>
              <a:t>== (equal to)</a:t>
            </a:r>
          </a:p>
          <a:p>
            <a:pPr marL="914400" lvl="2" indent="0">
              <a:buNone/>
            </a:pPr>
            <a:r>
              <a:rPr lang="en-US" sz="2400" dirty="0"/>
              <a:t>!= (not equal to)</a:t>
            </a:r>
          </a:p>
          <a:p>
            <a:pPr marL="914400" lvl="2" indent="0">
              <a:buNone/>
            </a:pPr>
            <a:r>
              <a:rPr lang="en-US" sz="2400" dirty="0"/>
              <a:t>(greater than)</a:t>
            </a:r>
          </a:p>
          <a:p>
            <a:pPr marL="914400" lvl="2" indent="0">
              <a:buNone/>
            </a:pPr>
            <a:r>
              <a:rPr lang="en-US" sz="2400" dirty="0"/>
              <a:t>&gt;= (greater than or equal to)</a:t>
            </a:r>
          </a:p>
          <a:p>
            <a:pPr marL="914400" lvl="2" indent="0">
              <a:buNone/>
            </a:pPr>
            <a:r>
              <a:rPr lang="en-US" sz="2400" dirty="0"/>
              <a:t>&lt; (less than)</a:t>
            </a:r>
          </a:p>
          <a:p>
            <a:pPr marL="914400" lvl="2" indent="0">
              <a:buNone/>
            </a:pPr>
            <a:r>
              <a:rPr lang="en-US" sz="2400" dirty="0"/>
              <a:t>&lt;= (less than or equal to)</a:t>
            </a:r>
          </a:p>
          <a:p>
            <a:pPr marL="514350" indent="-514350">
              <a:buAutoNum type="arabicPeriod"/>
            </a:pPr>
            <a:endParaRPr lang="en-IN" b="1" dirty="0" smtClean="0"/>
          </a:p>
          <a:p>
            <a:pPr marL="514350" indent="-514350">
              <a:buAutoNum type="arabicPeriod"/>
            </a:pPr>
            <a:endParaRPr lang="en-US" sz="3200" dirty="0"/>
          </a:p>
        </p:txBody>
      </p:sp>
    </p:spTree>
    <p:extLst>
      <p:ext uri="{BB962C8B-B14F-4D97-AF65-F5344CB8AC3E}">
        <p14:creationId xmlns:p14="http://schemas.microsoft.com/office/powerpoint/2010/main" val="137579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 Operators</a:t>
            </a:r>
            <a:endParaRPr lang="en-IN" b="1" dirty="0"/>
          </a:p>
        </p:txBody>
      </p:sp>
      <p:sp>
        <p:nvSpPr>
          <p:cNvPr id="3" name="Content Placeholder 2"/>
          <p:cNvSpPr>
            <a:spLocks noGrp="1"/>
          </p:cNvSpPr>
          <p:nvPr>
            <p:ph idx="1"/>
          </p:nvPr>
        </p:nvSpPr>
        <p:spPr>
          <a:xfrm>
            <a:off x="558281" y="1007706"/>
            <a:ext cx="11254274" cy="5393094"/>
          </a:xfrm>
        </p:spPr>
        <p:txBody>
          <a:bodyPr>
            <a:normAutofit/>
          </a:bodyPr>
          <a:lstStyle/>
          <a:p>
            <a:pPr marL="0" indent="0">
              <a:buNone/>
            </a:pPr>
            <a:r>
              <a:rPr lang="en-US" b="1" dirty="0"/>
              <a:t>3. Bit-wise Operators</a:t>
            </a:r>
            <a:endParaRPr lang="en-US" dirty="0"/>
          </a:p>
          <a:p>
            <a:r>
              <a:rPr lang="en-US" dirty="0"/>
              <a:t>Bit-wise operators do a bit-by-bit comparison between two operands. The Operators included in Bit-wise operation are:</a:t>
            </a:r>
          </a:p>
          <a:p>
            <a:pPr marL="914400" lvl="2" indent="0">
              <a:buNone/>
            </a:pPr>
            <a:r>
              <a:rPr lang="en-US" sz="2400" dirty="0"/>
              <a:t>&amp; (Bit-wise AND)</a:t>
            </a:r>
          </a:p>
          <a:p>
            <a:pPr marL="914400" lvl="2" indent="0">
              <a:buNone/>
            </a:pPr>
            <a:r>
              <a:rPr lang="en-US" sz="2400" dirty="0"/>
              <a:t>| (Bit-</a:t>
            </a:r>
            <a:r>
              <a:rPr lang="en-US" sz="2400" dirty="0" err="1"/>
              <a:t>wiseOR</a:t>
            </a:r>
            <a:r>
              <a:rPr lang="en-US" sz="2400" dirty="0"/>
              <a:t>)</a:t>
            </a:r>
          </a:p>
          <a:p>
            <a:pPr marL="914400" lvl="2" indent="0">
              <a:buNone/>
            </a:pPr>
            <a:r>
              <a:rPr lang="en-US" sz="2400" dirty="0"/>
              <a:t>~ (Bit-wise NOT)</a:t>
            </a:r>
          </a:p>
          <a:p>
            <a:pPr marL="914400" lvl="2" indent="0">
              <a:buNone/>
            </a:pPr>
            <a:r>
              <a:rPr lang="en-US" sz="2400" dirty="0"/>
              <a:t>^ (Bit-wise XOR)</a:t>
            </a:r>
          </a:p>
          <a:p>
            <a:pPr marL="914400" lvl="2" indent="0">
              <a:buNone/>
            </a:pPr>
            <a:r>
              <a:rPr lang="en-US" sz="2400" dirty="0"/>
              <a:t>~^ or ^~(Bit-wise XNOR)</a:t>
            </a:r>
          </a:p>
          <a:p>
            <a:pPr marL="514350" indent="-514350">
              <a:buAutoNum type="arabicPeriod"/>
            </a:pPr>
            <a:endParaRPr lang="en-IN" b="1" dirty="0" smtClean="0"/>
          </a:p>
          <a:p>
            <a:pPr marL="514350" indent="-514350">
              <a:buAutoNum type="arabicPeriod"/>
            </a:pPr>
            <a:endParaRPr lang="en-US" sz="3200" dirty="0"/>
          </a:p>
        </p:txBody>
      </p:sp>
    </p:spTree>
    <p:extLst>
      <p:ext uri="{BB962C8B-B14F-4D97-AF65-F5344CB8AC3E}">
        <p14:creationId xmlns:p14="http://schemas.microsoft.com/office/powerpoint/2010/main" val="341435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81" y="197175"/>
            <a:ext cx="10515600" cy="623920"/>
          </a:xfrm>
        </p:spPr>
        <p:txBody>
          <a:bodyPr>
            <a:normAutofit fontScale="90000"/>
          </a:bodyPr>
          <a:lstStyle/>
          <a:p>
            <a:r>
              <a:rPr lang="en-IN" b="1" dirty="0" smtClean="0"/>
              <a:t>Verilog: Operators</a:t>
            </a:r>
            <a:endParaRPr lang="en-IN" b="1" dirty="0"/>
          </a:p>
        </p:txBody>
      </p:sp>
      <p:sp>
        <p:nvSpPr>
          <p:cNvPr id="3" name="Content Placeholder 2"/>
          <p:cNvSpPr>
            <a:spLocks noGrp="1"/>
          </p:cNvSpPr>
          <p:nvPr>
            <p:ph idx="1"/>
          </p:nvPr>
        </p:nvSpPr>
        <p:spPr>
          <a:xfrm>
            <a:off x="558281" y="1007706"/>
            <a:ext cx="11254274" cy="5393094"/>
          </a:xfrm>
        </p:spPr>
        <p:txBody>
          <a:bodyPr>
            <a:normAutofit/>
          </a:bodyPr>
          <a:lstStyle/>
          <a:p>
            <a:pPr marL="0" indent="0">
              <a:buNone/>
            </a:pPr>
            <a:r>
              <a:rPr lang="en-US" b="1" dirty="0"/>
              <a:t>4</a:t>
            </a:r>
            <a:r>
              <a:rPr lang="en-US" b="1" dirty="0" smtClean="0"/>
              <a:t>. </a:t>
            </a:r>
            <a:r>
              <a:rPr lang="en-IN" b="1" dirty="0"/>
              <a:t>Logical </a:t>
            </a:r>
            <a:r>
              <a:rPr lang="en-IN" b="1" dirty="0" smtClean="0"/>
              <a:t>Operator: </a:t>
            </a:r>
          </a:p>
          <a:p>
            <a:r>
              <a:rPr lang="en-US" dirty="0"/>
              <a:t>Logical operators are bit-wise operators and are used only for single-bit operands. They return a single bit value, 0 or 1. They can work on integers or groups of bits, expressions and treat all non-zero values as 1.</a:t>
            </a:r>
          </a:p>
          <a:p>
            <a:r>
              <a:rPr lang="en-US" dirty="0"/>
              <a:t>Logical operators are generally used in conditional statements since they work with expressions. </a:t>
            </a:r>
            <a:endParaRPr lang="en-US" dirty="0" smtClean="0"/>
          </a:p>
          <a:p>
            <a:r>
              <a:rPr lang="en-US" dirty="0" smtClean="0"/>
              <a:t>The </a:t>
            </a:r>
            <a:r>
              <a:rPr lang="en-US" dirty="0"/>
              <a:t>operators included in Logical operation are:</a:t>
            </a:r>
          </a:p>
          <a:p>
            <a:pPr marL="914400" lvl="2" indent="0">
              <a:buNone/>
            </a:pPr>
            <a:r>
              <a:rPr lang="en-US" sz="2400" dirty="0"/>
              <a:t>! </a:t>
            </a:r>
            <a:r>
              <a:rPr lang="en-US" sz="2400" dirty="0" smtClean="0"/>
              <a:t> (</a:t>
            </a:r>
            <a:r>
              <a:rPr lang="en-US" sz="2400" dirty="0"/>
              <a:t>logical NOT)</a:t>
            </a:r>
          </a:p>
          <a:p>
            <a:pPr marL="914400" lvl="2" indent="0">
              <a:buNone/>
            </a:pPr>
            <a:r>
              <a:rPr lang="en-US" sz="2400" dirty="0"/>
              <a:t>&amp;&amp; </a:t>
            </a:r>
            <a:r>
              <a:rPr lang="en-US" sz="2400" dirty="0" smtClean="0"/>
              <a:t> (</a:t>
            </a:r>
            <a:r>
              <a:rPr lang="en-US" sz="2400" dirty="0"/>
              <a:t>logical AND)</a:t>
            </a:r>
          </a:p>
          <a:p>
            <a:pPr marL="914400" lvl="2" indent="0">
              <a:buNone/>
            </a:pPr>
            <a:r>
              <a:rPr lang="en-US" sz="2400" dirty="0"/>
              <a:t>|| </a:t>
            </a:r>
            <a:r>
              <a:rPr lang="en-US" sz="2400" dirty="0" smtClean="0"/>
              <a:t> (</a:t>
            </a:r>
            <a:r>
              <a:rPr lang="en-US" sz="2400" dirty="0"/>
              <a:t>logical OR)</a:t>
            </a:r>
          </a:p>
          <a:p>
            <a:pPr marL="0" indent="0">
              <a:buNone/>
            </a:pPr>
            <a:endParaRPr lang="en-IN" b="1" dirty="0" smtClean="0"/>
          </a:p>
          <a:p>
            <a:pPr marL="514350" indent="-514350">
              <a:buAutoNum type="arabicPeriod"/>
            </a:pPr>
            <a:endParaRPr lang="en-US" sz="3200" dirty="0"/>
          </a:p>
        </p:txBody>
      </p:sp>
    </p:spTree>
    <p:extLst>
      <p:ext uri="{BB962C8B-B14F-4D97-AF65-F5344CB8AC3E}">
        <p14:creationId xmlns:p14="http://schemas.microsoft.com/office/powerpoint/2010/main" val="1331981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1513</Words>
  <Application>Microsoft Office PowerPoint</Application>
  <PresentationFormat>Widescreen</PresentationFormat>
  <Paragraphs>297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Experiment 1   (Truth Table and Logic Gates )  </vt:lpstr>
      <vt:lpstr>Verilog</vt:lpstr>
      <vt:lpstr>Verilog</vt:lpstr>
      <vt:lpstr>Hello World Program</vt:lpstr>
      <vt:lpstr>Verilog</vt:lpstr>
      <vt:lpstr>Verilog</vt:lpstr>
      <vt:lpstr>Verilog: Operators</vt:lpstr>
      <vt:lpstr>Verilog: Operators</vt:lpstr>
      <vt:lpstr>Verilog: Operators</vt:lpstr>
      <vt:lpstr>Verilog: Operators</vt:lpstr>
      <vt:lpstr>Verilog: Data Types</vt:lpstr>
      <vt:lpstr>Verilog: Data Types</vt:lpstr>
      <vt:lpstr>Verilog: Data Types</vt:lpstr>
      <vt:lpstr>GATE: AND</vt:lpstr>
      <vt:lpstr>GATE: AND</vt:lpstr>
      <vt:lpstr>GATE: AND</vt:lpstr>
      <vt:lpstr>GATE: AND and NOT</vt:lpstr>
      <vt:lpstr>NOR GATE</vt:lpstr>
      <vt:lpstr>GATE: Assignment</vt:lpstr>
      <vt:lpstr>Dumpfile</vt:lpstr>
      <vt:lpstr>Dumpfile</vt:lpstr>
      <vt:lpstr>Dumpfile</vt:lpstr>
      <vt:lpstr>Dumpfile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5  (Number Converter)</dc:title>
  <dc:creator>R K Ranjan</dc:creator>
  <cp:lastModifiedBy>R K Ranjan</cp:lastModifiedBy>
  <cp:revision>29</cp:revision>
  <dcterms:created xsi:type="dcterms:W3CDTF">2022-10-03T09:09:54Z</dcterms:created>
  <dcterms:modified xsi:type="dcterms:W3CDTF">2023-08-11T04:12:04Z</dcterms:modified>
</cp:coreProperties>
</file>