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-296" y="-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A611-DB5E-4A7D-B4B6-E6CDABA0B888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0415-B3F9-4BAD-9523-780F5C05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71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A611-DB5E-4A7D-B4B6-E6CDABA0B888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0415-B3F9-4BAD-9523-780F5C05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14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A611-DB5E-4A7D-B4B6-E6CDABA0B888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0415-B3F9-4BAD-9523-780F5C05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69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A611-DB5E-4A7D-B4B6-E6CDABA0B888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0415-B3F9-4BAD-9523-780F5C05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83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A611-DB5E-4A7D-B4B6-E6CDABA0B888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0415-B3F9-4BAD-9523-780F5C05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09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A611-DB5E-4A7D-B4B6-E6CDABA0B888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0415-B3F9-4BAD-9523-780F5C05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48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A611-DB5E-4A7D-B4B6-E6CDABA0B888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0415-B3F9-4BAD-9523-780F5C05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05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A611-DB5E-4A7D-B4B6-E6CDABA0B888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0415-B3F9-4BAD-9523-780F5C05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43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A611-DB5E-4A7D-B4B6-E6CDABA0B888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0415-B3F9-4BAD-9523-780F5C05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26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A611-DB5E-4A7D-B4B6-E6CDABA0B888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0415-B3F9-4BAD-9523-780F5C05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59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A611-DB5E-4A7D-B4B6-E6CDABA0B888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0415-B3F9-4BAD-9523-780F5C05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60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2A611-DB5E-4A7D-B4B6-E6CDABA0B888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20415-B3F9-4BAD-9523-780F5C05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80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verilog-d-flip-flo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Exp</a:t>
            </a:r>
            <a:r>
              <a:rPr lang="en-IN" dirty="0" smtClean="0"/>
              <a:t> 10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976" y="3509963"/>
            <a:ext cx="9144000" cy="1655762"/>
          </a:xfrm>
        </p:spPr>
        <p:txBody>
          <a:bodyPr/>
          <a:lstStyle/>
          <a:p>
            <a:r>
              <a:rPr lang="en-IN" b="1" dirty="0" smtClean="0"/>
              <a:t>D-Flip Flop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8317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 </a:t>
            </a:r>
            <a:r>
              <a:rPr lang="en-IN" b="1" dirty="0" smtClean="0"/>
              <a:t>Flip-Flop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853" y="1166327"/>
            <a:ext cx="11402008" cy="5579706"/>
          </a:xfrm>
        </p:spPr>
        <p:txBody>
          <a:bodyPr>
            <a:normAutofit/>
          </a:bodyPr>
          <a:lstStyle/>
          <a:p>
            <a:r>
              <a:rPr lang="en-US" dirty="0"/>
              <a:t>A </a:t>
            </a:r>
            <a:r>
              <a:rPr lang="en-US" i="1" dirty="0"/>
              <a:t>D</a:t>
            </a:r>
            <a:r>
              <a:rPr lang="en-US" dirty="0"/>
              <a:t> flip-flop is a sequential element that follows the input pin </a:t>
            </a:r>
            <a:r>
              <a:rPr lang="en-US" i="1" dirty="0"/>
              <a:t>d</a:t>
            </a:r>
            <a:r>
              <a:rPr lang="en-US" dirty="0"/>
              <a:t> at the clock's given edge. D flip-flop is a fundamental component in digital logic circuits.</a:t>
            </a:r>
          </a:p>
          <a:p>
            <a:r>
              <a:rPr lang="en-US" dirty="0"/>
              <a:t>There are two types of D Flip-Flops being implemented: Rising-Edge D Flip Flop and Falling-Edge D Flip </a:t>
            </a:r>
            <a:r>
              <a:rPr lang="en-US" dirty="0" smtClean="0"/>
              <a:t>Flop.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D flip flop is an edge-triggered memory device that transfers a signal's value on its D input to its Q output when an active edge transition occurs on its clock input. Then, the output value is held until the next active clock cycle.</a:t>
            </a:r>
          </a:p>
        </p:txBody>
      </p:sp>
      <p:pic>
        <p:nvPicPr>
          <p:cNvPr id="2050" name="Picture 2" descr="D Flip-Fl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628" y="3199784"/>
            <a:ext cx="44577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6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299"/>
            <a:ext cx="10515600" cy="699796"/>
          </a:xfrm>
        </p:spPr>
        <p:txBody>
          <a:bodyPr>
            <a:normAutofit/>
          </a:bodyPr>
          <a:lstStyle/>
          <a:p>
            <a:r>
              <a:rPr lang="en-IN" b="1" dirty="0" smtClean="0"/>
              <a:t>D Flip-Flop using NAND GATES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634" y="1007707"/>
            <a:ext cx="6176864" cy="57663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module </a:t>
            </a:r>
            <a:r>
              <a:rPr lang="en-IN" sz="1400" dirty="0" err="1"/>
              <a:t>dff_from_nand</a:t>
            </a:r>
            <a:r>
              <a:rPr lang="en-IN" sz="1400" dirty="0"/>
              <a:t>();</a:t>
            </a:r>
          </a:p>
          <a:p>
            <a:pPr marL="0" indent="0">
              <a:buNone/>
            </a:pPr>
            <a:r>
              <a:rPr lang="en-IN" sz="1400" dirty="0"/>
              <a:t>wire Q,Q_BAR;</a:t>
            </a:r>
          </a:p>
          <a:p>
            <a:pPr marL="0" indent="0">
              <a:buNone/>
            </a:pPr>
            <a:r>
              <a:rPr lang="en-IN" sz="1400" dirty="0" err="1"/>
              <a:t>reg</a:t>
            </a:r>
            <a:r>
              <a:rPr lang="en-IN" sz="1400" dirty="0"/>
              <a:t> D,CLK;</a:t>
            </a:r>
          </a:p>
          <a:p>
            <a:pPr marL="0" indent="0">
              <a:buNone/>
            </a:pPr>
            <a:r>
              <a:rPr lang="en-IN" sz="1400" dirty="0" err="1" smtClean="0"/>
              <a:t>nand</a:t>
            </a:r>
            <a:r>
              <a:rPr lang="en-IN" sz="1400" dirty="0" smtClean="0"/>
              <a:t> </a:t>
            </a:r>
            <a:r>
              <a:rPr lang="en-IN" sz="1400" dirty="0"/>
              <a:t>U1 (X,D,CLK) ;</a:t>
            </a:r>
          </a:p>
          <a:p>
            <a:pPr marL="0" indent="0">
              <a:buNone/>
            </a:pPr>
            <a:r>
              <a:rPr lang="en-IN" sz="1400" dirty="0" err="1"/>
              <a:t>nand</a:t>
            </a:r>
            <a:r>
              <a:rPr lang="en-IN" sz="1400" dirty="0"/>
              <a:t> U2 (Y,X,CLK) ;</a:t>
            </a:r>
          </a:p>
          <a:p>
            <a:pPr marL="0" indent="0">
              <a:buNone/>
            </a:pPr>
            <a:r>
              <a:rPr lang="en-IN" sz="1400" dirty="0" err="1"/>
              <a:t>nand</a:t>
            </a:r>
            <a:r>
              <a:rPr lang="en-IN" sz="1400" dirty="0"/>
              <a:t> U3 (Q,Q_BAR,X);</a:t>
            </a:r>
          </a:p>
          <a:p>
            <a:pPr marL="0" indent="0">
              <a:buNone/>
            </a:pPr>
            <a:r>
              <a:rPr lang="en-IN" sz="1400" dirty="0" err="1"/>
              <a:t>nand</a:t>
            </a:r>
            <a:r>
              <a:rPr lang="en-IN" sz="1400" dirty="0"/>
              <a:t> U4 (Q_BAR,Q,Y);</a:t>
            </a:r>
          </a:p>
          <a:p>
            <a:pPr marL="0" indent="0">
              <a:buNone/>
            </a:pPr>
            <a:r>
              <a:rPr lang="en-IN" sz="1400" dirty="0" smtClean="0"/>
              <a:t>// </a:t>
            </a:r>
            <a:r>
              <a:rPr lang="en-IN" sz="1400" dirty="0" err="1"/>
              <a:t>Testbench</a:t>
            </a:r>
            <a:r>
              <a:rPr lang="en-IN" sz="1400" dirty="0"/>
              <a:t> 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initial </a:t>
            </a:r>
            <a:r>
              <a:rPr lang="en-IN" sz="1400" dirty="0"/>
              <a:t>begin</a:t>
            </a:r>
          </a:p>
          <a:p>
            <a:pPr marL="0" indent="0">
              <a:buNone/>
            </a:pPr>
            <a:r>
              <a:rPr lang="en-IN" sz="1400" dirty="0"/>
              <a:t>  $monitor("CLK = %b D = %b Q = %b Q_BAR = %</a:t>
            </a:r>
            <a:r>
              <a:rPr lang="en-IN" sz="1400" dirty="0" err="1"/>
              <a:t>b",CLK</a:t>
            </a:r>
            <a:r>
              <a:rPr lang="en-IN" sz="1400" dirty="0"/>
              <a:t>, D, Q, Q_BAR);</a:t>
            </a:r>
          </a:p>
          <a:p>
            <a:pPr marL="0" indent="0">
              <a:buNone/>
            </a:pPr>
            <a:r>
              <a:rPr lang="en-IN" sz="1400" dirty="0"/>
              <a:t>  CLK = 0;</a:t>
            </a:r>
          </a:p>
          <a:p>
            <a:pPr marL="0" indent="0">
              <a:buNone/>
            </a:pPr>
            <a:r>
              <a:rPr lang="en-IN" sz="1400" dirty="0"/>
              <a:t>  D = 0;</a:t>
            </a:r>
          </a:p>
          <a:p>
            <a:pPr marL="0" indent="0">
              <a:buNone/>
            </a:pPr>
            <a:r>
              <a:rPr lang="en-IN" sz="1400" dirty="0"/>
              <a:t>  #3 D = 1;</a:t>
            </a:r>
          </a:p>
          <a:p>
            <a:pPr marL="0" indent="0">
              <a:buNone/>
            </a:pPr>
            <a:r>
              <a:rPr lang="en-IN" sz="1400" dirty="0"/>
              <a:t>  #3 D = 0;</a:t>
            </a:r>
          </a:p>
          <a:p>
            <a:pPr marL="0" indent="0">
              <a:buNone/>
            </a:pPr>
            <a:r>
              <a:rPr lang="en-IN" sz="1400" dirty="0"/>
              <a:t>  #3 $finish;</a:t>
            </a:r>
          </a:p>
          <a:p>
            <a:pPr marL="0" indent="0">
              <a:buNone/>
            </a:pPr>
            <a:r>
              <a:rPr lang="en-IN" sz="1400" dirty="0"/>
              <a:t>end	</a:t>
            </a:r>
          </a:p>
          <a:p>
            <a:pPr marL="0" indent="0">
              <a:buNone/>
            </a:pPr>
            <a:r>
              <a:rPr lang="en-IN" sz="1400" dirty="0" smtClean="0"/>
              <a:t>always </a:t>
            </a:r>
            <a:r>
              <a:rPr lang="en-IN" sz="1400" dirty="0"/>
              <a:t>#2 CLK = ~CLK;</a:t>
            </a:r>
          </a:p>
          <a:p>
            <a:pPr marL="0" indent="0">
              <a:buNone/>
            </a:pPr>
            <a:r>
              <a:rPr lang="en-IN" sz="1400" dirty="0" err="1" smtClean="0"/>
              <a:t>endmodule</a:t>
            </a:r>
            <a:endParaRPr lang="en-IN" sz="1400" dirty="0"/>
          </a:p>
        </p:txBody>
      </p:sp>
      <p:pic>
        <p:nvPicPr>
          <p:cNvPr id="3074" name="Picture 2" descr="../images/verilog/d_from_nan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7" y="2100003"/>
            <a:ext cx="4095750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61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 </a:t>
            </a:r>
            <a:r>
              <a:rPr lang="en-IN" b="1" dirty="0" smtClean="0"/>
              <a:t>Flip-Flop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16" y="877078"/>
            <a:ext cx="11569959" cy="557970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Flip flops are inferred using the edge triggered </a:t>
            </a:r>
            <a:r>
              <a:rPr lang="en-US" sz="2400" b="1" i="1" dirty="0"/>
              <a:t>always</a:t>
            </a:r>
            <a:r>
              <a:rPr lang="en-US" sz="2400" dirty="0"/>
              <a:t> statements. The </a:t>
            </a:r>
            <a:r>
              <a:rPr lang="en-US" sz="2400" b="1" i="1" dirty="0"/>
              <a:t>always</a:t>
            </a:r>
            <a:r>
              <a:rPr lang="en-US" sz="2400" dirty="0"/>
              <a:t> statement is edge-triggered by including either a </a:t>
            </a:r>
            <a:r>
              <a:rPr lang="en-US" sz="2400" b="1" i="1" dirty="0" err="1"/>
              <a:t>posedge</a:t>
            </a:r>
            <a:r>
              <a:rPr lang="en-US" sz="2400" dirty="0"/>
              <a:t> or </a:t>
            </a:r>
            <a:r>
              <a:rPr lang="en-US" sz="2400" b="1" i="1" dirty="0" err="1"/>
              <a:t>negedge</a:t>
            </a:r>
            <a:r>
              <a:rPr lang="en-US" sz="2400" dirty="0"/>
              <a:t> clause in the event list. Here are some examples of sequential </a:t>
            </a:r>
            <a:r>
              <a:rPr lang="en-US" sz="2400" b="1" i="1" dirty="0"/>
              <a:t>always</a:t>
            </a:r>
            <a:r>
              <a:rPr lang="en-US" sz="2400" dirty="0"/>
              <a:t> statements, such as</a:t>
            </a:r>
            <a:r>
              <a:rPr lang="en-US" sz="2400" dirty="0" smtClean="0"/>
              <a:t>:</a:t>
            </a:r>
          </a:p>
          <a:p>
            <a:pPr lvl="1"/>
            <a:r>
              <a:rPr lang="en-IN" sz="2000" dirty="0"/>
              <a:t>always @(</a:t>
            </a:r>
            <a:r>
              <a:rPr lang="en-IN" sz="2000" dirty="0" err="1"/>
              <a:t>posedge</a:t>
            </a:r>
            <a:r>
              <a:rPr lang="en-IN" sz="2000" dirty="0"/>
              <a:t> Clock)  </a:t>
            </a:r>
          </a:p>
          <a:p>
            <a:pPr lvl="1"/>
            <a:r>
              <a:rPr lang="en-IN" sz="2000" dirty="0"/>
              <a:t>always @(</a:t>
            </a:r>
            <a:r>
              <a:rPr lang="en-IN" sz="2000" dirty="0" err="1"/>
              <a:t>negedge</a:t>
            </a:r>
            <a:r>
              <a:rPr lang="en-IN" sz="2000" dirty="0"/>
              <a:t> Clock)  </a:t>
            </a:r>
          </a:p>
          <a:p>
            <a:pPr lvl="1"/>
            <a:r>
              <a:rPr lang="en-IN" sz="2000" dirty="0"/>
              <a:t>always @(</a:t>
            </a:r>
            <a:r>
              <a:rPr lang="en-IN" sz="2000" dirty="0" err="1"/>
              <a:t>posedge</a:t>
            </a:r>
            <a:r>
              <a:rPr lang="en-IN" sz="2000" dirty="0"/>
              <a:t> Clock or </a:t>
            </a:r>
            <a:r>
              <a:rPr lang="en-IN" sz="2000" dirty="0" err="1"/>
              <a:t>posedge</a:t>
            </a:r>
            <a:r>
              <a:rPr lang="en-IN" sz="2000" dirty="0"/>
              <a:t> Reset)  </a:t>
            </a:r>
          </a:p>
          <a:p>
            <a:pPr lvl="1"/>
            <a:r>
              <a:rPr lang="en-IN" sz="2000" dirty="0"/>
              <a:t>always @(</a:t>
            </a:r>
            <a:r>
              <a:rPr lang="en-IN" sz="2000" dirty="0" err="1"/>
              <a:t>posedge</a:t>
            </a:r>
            <a:r>
              <a:rPr lang="en-IN" sz="2000" dirty="0"/>
              <a:t> Clock or </a:t>
            </a:r>
            <a:r>
              <a:rPr lang="en-IN" sz="2000" dirty="0" err="1"/>
              <a:t>negedge</a:t>
            </a:r>
            <a:r>
              <a:rPr lang="en-IN" sz="2000" dirty="0"/>
              <a:t> Reset)  </a:t>
            </a:r>
          </a:p>
          <a:p>
            <a:pPr lvl="1"/>
            <a:r>
              <a:rPr lang="en-IN" sz="2000" dirty="0"/>
              <a:t>always @(</a:t>
            </a:r>
            <a:r>
              <a:rPr lang="en-IN" sz="2000" dirty="0" err="1"/>
              <a:t>negedge</a:t>
            </a:r>
            <a:r>
              <a:rPr lang="en-IN" sz="2000" dirty="0"/>
              <a:t> Clock or </a:t>
            </a:r>
            <a:r>
              <a:rPr lang="en-IN" sz="2000" dirty="0" err="1"/>
              <a:t>posedge</a:t>
            </a:r>
            <a:r>
              <a:rPr lang="en-IN" sz="2000" dirty="0"/>
              <a:t> Reset)  </a:t>
            </a:r>
          </a:p>
          <a:p>
            <a:pPr lvl="1"/>
            <a:r>
              <a:rPr lang="en-IN" sz="2000" dirty="0"/>
              <a:t>always @(</a:t>
            </a:r>
            <a:r>
              <a:rPr lang="en-IN" sz="2000" dirty="0" err="1"/>
              <a:t>negedge</a:t>
            </a:r>
            <a:r>
              <a:rPr lang="en-IN" sz="2000" dirty="0"/>
              <a:t> Clock or </a:t>
            </a:r>
            <a:r>
              <a:rPr lang="en-IN" sz="2000" dirty="0" err="1"/>
              <a:t>negedge</a:t>
            </a:r>
            <a:r>
              <a:rPr lang="en-IN" sz="2000" dirty="0"/>
              <a:t> Reset)  </a:t>
            </a:r>
            <a:endParaRPr lang="en-IN" sz="2000" dirty="0" smtClean="0"/>
          </a:p>
          <a:p>
            <a:r>
              <a:rPr lang="en-US" sz="2400" dirty="0"/>
              <a:t>If an asynchronously reset flip flop is being modeled, </a:t>
            </a:r>
            <a:r>
              <a:rPr lang="en-US" sz="2400" dirty="0" smtClean="0"/>
              <a:t>a second</a:t>
            </a:r>
            <a:r>
              <a:rPr lang="en-US" sz="2400" dirty="0"/>
              <a:t> </a:t>
            </a:r>
            <a:r>
              <a:rPr lang="en-US" sz="2400" b="1" i="1" dirty="0" err="1"/>
              <a:t>posedge</a:t>
            </a:r>
            <a:r>
              <a:rPr lang="en-US" sz="2400" dirty="0"/>
              <a:t> or </a:t>
            </a:r>
            <a:r>
              <a:rPr lang="en-US" sz="2400" b="1" i="1" dirty="0" err="1"/>
              <a:t>negedge</a:t>
            </a:r>
            <a:r>
              <a:rPr lang="en-US" sz="2400" dirty="0"/>
              <a:t> clause is needed in the event list of the </a:t>
            </a:r>
            <a:r>
              <a:rPr lang="en-US" sz="2400" b="1" i="1" dirty="0"/>
              <a:t>always</a:t>
            </a:r>
            <a:r>
              <a:rPr lang="en-US" sz="2400" dirty="0"/>
              <a:t> statement. </a:t>
            </a:r>
            <a:endParaRPr lang="en-US" sz="2400" dirty="0" smtClean="0"/>
          </a:p>
          <a:p>
            <a:r>
              <a:rPr lang="en-US" sz="2400" dirty="0" smtClean="0"/>
              <a:t>Also</a:t>
            </a:r>
            <a:r>
              <a:rPr lang="en-US" sz="2400" dirty="0"/>
              <a:t>, most synthesis tools require that the reset must be used in </a:t>
            </a:r>
            <a:r>
              <a:rPr lang="en-US" sz="2400" b="1" i="1" dirty="0"/>
              <a:t>if</a:t>
            </a:r>
            <a:r>
              <a:rPr lang="en-US" sz="2400" dirty="0"/>
              <a:t> statement directly following the always statement, or after </a:t>
            </a:r>
            <a:r>
              <a:rPr lang="en-US" sz="2400" b="1" i="1" dirty="0"/>
              <a:t>begin</a:t>
            </a:r>
            <a:r>
              <a:rPr lang="en-US" sz="2400" dirty="0"/>
              <a:t> if it is in a sequential </a:t>
            </a:r>
            <a:r>
              <a:rPr lang="en-US" sz="2400" b="1" i="1" dirty="0"/>
              <a:t>begin-end</a:t>
            </a:r>
            <a:r>
              <a:rPr lang="en-US" sz="2400" dirty="0"/>
              <a:t> block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REF: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www.javatpoint.com/verilog-d-flip-flop</a:t>
            </a:r>
            <a:r>
              <a:rPr lang="en-US" sz="2400" dirty="0" smtClean="0"/>
              <a:t> 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360294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D flip flop with Asynchronous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296"/>
            <a:ext cx="10515600" cy="5406704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dirty="0" smtClean="0"/>
              <a:t>D </a:t>
            </a:r>
            <a:r>
              <a:rPr lang="en-US" dirty="0"/>
              <a:t>flip-flops can have asynchronous reset, which can be independent of the clock. Regardless of the clock, the reset can change the output Q to zero, which can cause asynchronous output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// Design Module</a:t>
            </a:r>
          </a:p>
          <a:p>
            <a:pPr marL="0" indent="0" fontAlgn="base">
              <a:buNone/>
            </a:pPr>
            <a:r>
              <a:rPr lang="en-US" i="1" dirty="0"/>
              <a:t>module </a:t>
            </a:r>
            <a:r>
              <a:rPr lang="en-US" i="1" dirty="0" err="1" smtClean="0"/>
              <a:t>Adff</a:t>
            </a:r>
            <a:r>
              <a:rPr lang="en-US" i="1" dirty="0" smtClean="0"/>
              <a:t>(</a:t>
            </a:r>
            <a:r>
              <a:rPr lang="en-US" i="1" dirty="0" err="1" smtClean="0"/>
              <a:t>d,rstn,clk,q</a:t>
            </a:r>
            <a:r>
              <a:rPr lang="en-US" i="1" dirty="0"/>
              <a:t>);</a:t>
            </a:r>
          </a:p>
          <a:p>
            <a:pPr marL="0" indent="0" fontAlgn="base">
              <a:buNone/>
            </a:pPr>
            <a:r>
              <a:rPr lang="en-US" i="1" dirty="0"/>
              <a:t>input </a:t>
            </a:r>
            <a:r>
              <a:rPr lang="en-US" i="1" dirty="0" err="1"/>
              <a:t>d,rstn,clk</a:t>
            </a:r>
            <a:r>
              <a:rPr lang="en-US" i="1" dirty="0"/>
              <a:t>;</a:t>
            </a:r>
          </a:p>
          <a:p>
            <a:pPr marL="0" indent="0" fontAlgn="base">
              <a:buNone/>
            </a:pPr>
            <a:r>
              <a:rPr lang="en-US" i="1" dirty="0"/>
              <a:t>output </a:t>
            </a:r>
            <a:r>
              <a:rPr lang="en-US" i="1" dirty="0" err="1"/>
              <a:t>reg</a:t>
            </a:r>
            <a:r>
              <a:rPr lang="en-US" i="1" dirty="0"/>
              <a:t> q;</a:t>
            </a:r>
          </a:p>
          <a:p>
            <a:pPr marL="0" indent="0" fontAlgn="base">
              <a:buNone/>
            </a:pPr>
            <a:r>
              <a:rPr lang="en-US" i="1" dirty="0"/>
              <a:t>always@(</a:t>
            </a:r>
            <a:r>
              <a:rPr lang="en-US" i="1" dirty="0" err="1"/>
              <a:t>posedge</a:t>
            </a:r>
            <a:r>
              <a:rPr lang="en-US" i="1" dirty="0"/>
              <a:t> </a:t>
            </a:r>
            <a:r>
              <a:rPr lang="en-US" i="1" dirty="0" err="1" smtClean="0"/>
              <a:t>clk</a:t>
            </a:r>
            <a:r>
              <a:rPr lang="en-US" i="1" dirty="0" smtClean="0"/>
              <a:t> or </a:t>
            </a:r>
            <a:r>
              <a:rPr lang="en-US" i="1" dirty="0" err="1" smtClean="0"/>
              <a:t>negedge</a:t>
            </a:r>
            <a:r>
              <a:rPr lang="en-US" i="1" dirty="0" smtClean="0"/>
              <a:t> </a:t>
            </a:r>
            <a:r>
              <a:rPr lang="en-US" i="1" dirty="0" err="1" smtClean="0"/>
              <a:t>rstn</a:t>
            </a:r>
            <a:r>
              <a:rPr lang="en-US" i="1" dirty="0" smtClean="0"/>
              <a:t>)</a:t>
            </a:r>
            <a:endParaRPr lang="en-US" i="1" dirty="0"/>
          </a:p>
          <a:p>
            <a:pPr marL="0" indent="0" fontAlgn="base">
              <a:buNone/>
            </a:pPr>
            <a:r>
              <a:rPr lang="en-US" i="1" dirty="0"/>
              <a:t>	if (!</a:t>
            </a:r>
            <a:r>
              <a:rPr lang="en-US" i="1" dirty="0" err="1"/>
              <a:t>rstn</a:t>
            </a:r>
            <a:r>
              <a:rPr lang="en-US" i="1" dirty="0"/>
              <a:t> )</a:t>
            </a:r>
          </a:p>
          <a:p>
            <a:pPr marL="0" indent="0" fontAlgn="base">
              <a:buNone/>
            </a:pPr>
            <a:r>
              <a:rPr lang="en-US" i="1" dirty="0"/>
              <a:t>		q&lt;=0;</a:t>
            </a:r>
          </a:p>
          <a:p>
            <a:pPr marL="0" indent="0" fontAlgn="base">
              <a:buNone/>
            </a:pPr>
            <a:r>
              <a:rPr lang="en-US" i="1" dirty="0"/>
              <a:t>	else</a:t>
            </a:r>
          </a:p>
          <a:p>
            <a:pPr marL="0" indent="0" fontAlgn="base">
              <a:buNone/>
            </a:pPr>
            <a:r>
              <a:rPr lang="en-US" i="1" dirty="0"/>
              <a:t>		q&lt;=d;</a:t>
            </a:r>
          </a:p>
          <a:p>
            <a:pPr marL="0" indent="0" fontAlgn="base">
              <a:buNone/>
            </a:pPr>
            <a:r>
              <a:rPr lang="en-US" i="1" dirty="0" err="1"/>
              <a:t>endmodule</a:t>
            </a:r>
            <a:endParaRPr lang="en-US" i="1" dirty="0"/>
          </a:p>
          <a:p>
            <a:pPr marL="0" indent="0" fontAlgn="base">
              <a:buNone/>
            </a:pPr>
            <a:endParaRPr lang="en-US" i="1" dirty="0"/>
          </a:p>
          <a:p>
            <a:endParaRPr lang="en-IN" i="1" dirty="0"/>
          </a:p>
        </p:txBody>
      </p:sp>
      <p:pic>
        <p:nvPicPr>
          <p:cNvPr id="4" name="Picture 2" descr="D Flip-Fl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808" y="3053669"/>
            <a:ext cx="523875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435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bench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9391" y="1825625"/>
            <a:ext cx="5860409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module </a:t>
            </a:r>
            <a:r>
              <a:rPr lang="en-IN" dirty="0" err="1"/>
              <a:t>tv_dff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 smtClean="0"/>
              <a:t>reg</a:t>
            </a:r>
            <a:r>
              <a:rPr lang="en-IN" dirty="0" smtClean="0"/>
              <a:t> </a:t>
            </a:r>
            <a:r>
              <a:rPr lang="en-IN" dirty="0" err="1"/>
              <a:t>d,rstn,clk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 smtClean="0"/>
              <a:t>Adff</a:t>
            </a:r>
            <a:r>
              <a:rPr lang="en-IN" dirty="0" smtClean="0"/>
              <a:t> </a:t>
            </a:r>
            <a:r>
              <a:rPr lang="en-IN" dirty="0" err="1"/>
              <a:t>obj</a:t>
            </a:r>
            <a:r>
              <a:rPr lang="en-IN" dirty="0"/>
              <a:t>(</a:t>
            </a:r>
            <a:r>
              <a:rPr lang="en-IN" dirty="0" err="1"/>
              <a:t>d,rstn,clk,q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always </a:t>
            </a:r>
            <a:r>
              <a:rPr lang="en-IN" dirty="0"/>
              <a:t>#10 </a:t>
            </a:r>
            <a:r>
              <a:rPr lang="en-IN" dirty="0" err="1"/>
              <a:t>clk</a:t>
            </a:r>
            <a:r>
              <a:rPr lang="en-IN" dirty="0"/>
              <a:t> = ~</a:t>
            </a:r>
            <a:r>
              <a:rPr lang="en-IN" dirty="0" err="1"/>
              <a:t>clk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initial </a:t>
            </a:r>
            <a:r>
              <a:rPr lang="en-IN" dirty="0"/>
              <a:t>begin</a:t>
            </a:r>
          </a:p>
          <a:p>
            <a:pPr marL="0" indent="0">
              <a:buNone/>
            </a:pPr>
            <a:r>
              <a:rPr lang="en-IN" sz="1900" dirty="0" smtClean="0"/>
              <a:t> </a:t>
            </a:r>
            <a:r>
              <a:rPr lang="en-IN" sz="2700" dirty="0"/>
              <a:t>$</a:t>
            </a:r>
            <a:r>
              <a:rPr lang="en-IN" sz="2700" dirty="0"/>
              <a:t>display(" T\</a:t>
            </a:r>
            <a:r>
              <a:rPr lang="en-IN" sz="2700" dirty="0" err="1"/>
              <a:t>treset</a:t>
            </a:r>
            <a:r>
              <a:rPr lang="en-IN" sz="2700" dirty="0"/>
              <a:t> \t </a:t>
            </a:r>
            <a:r>
              <a:rPr lang="en-IN" sz="2700" dirty="0" err="1"/>
              <a:t>clk</a:t>
            </a:r>
            <a:r>
              <a:rPr lang="en-IN" sz="2700" dirty="0"/>
              <a:t> \t D \t|  q");</a:t>
            </a:r>
          </a:p>
          <a:p>
            <a:pPr marL="0" indent="0">
              <a:buNone/>
            </a:pPr>
            <a:r>
              <a:rPr lang="en-IN" sz="2700" dirty="0"/>
              <a:t>$</a:t>
            </a:r>
            <a:r>
              <a:rPr lang="en-IN" sz="2700" dirty="0"/>
              <a:t>monitor(" %0t \t %d \t  %d  \t %d </a:t>
            </a:r>
            <a:r>
              <a:rPr lang="en-IN" sz="2700" dirty="0"/>
              <a:t>| %</a:t>
            </a:r>
            <a:r>
              <a:rPr lang="en-IN" sz="2700" dirty="0"/>
              <a:t>d",$</a:t>
            </a:r>
            <a:r>
              <a:rPr lang="en-IN" sz="2700" dirty="0" err="1"/>
              <a:t>time,rstn,clk,d,q</a:t>
            </a:r>
            <a:r>
              <a:rPr lang="en-IN" sz="2700" dirty="0"/>
              <a:t>);</a:t>
            </a:r>
          </a:p>
          <a:p>
            <a:pPr marL="0" indent="0">
              <a:buNone/>
            </a:pPr>
            <a:r>
              <a:rPr lang="en-IN" dirty="0" smtClean="0"/>
              <a:t> end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00668"/>
            <a:ext cx="5181600" cy="67573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	integer </a:t>
            </a:r>
            <a:r>
              <a:rPr lang="en-IN" dirty="0"/>
              <a:t>i;</a:t>
            </a:r>
          </a:p>
          <a:p>
            <a:pPr marL="0" indent="0">
              <a:buNone/>
            </a:pPr>
            <a:r>
              <a:rPr lang="en-IN" dirty="0"/>
              <a:t>	initial </a:t>
            </a:r>
            <a:r>
              <a:rPr lang="en-IN" dirty="0" smtClean="0"/>
              <a:t>begin</a:t>
            </a: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clk</a:t>
            </a:r>
            <a:r>
              <a:rPr lang="en-IN" dirty="0"/>
              <a:t> =</a:t>
            </a:r>
            <a:r>
              <a:rPr lang="en-IN" dirty="0" smtClean="0"/>
              <a:t>0; d </a:t>
            </a:r>
            <a:r>
              <a:rPr lang="en-IN" dirty="0"/>
              <a:t>=</a:t>
            </a:r>
            <a:r>
              <a:rPr lang="en-IN" dirty="0" smtClean="0"/>
              <a:t>0; </a:t>
            </a:r>
            <a:r>
              <a:rPr lang="en-IN" dirty="0" err="1" smtClean="0"/>
              <a:t>rstn</a:t>
            </a:r>
            <a:r>
              <a:rPr lang="en-IN" dirty="0" smtClean="0"/>
              <a:t>  </a:t>
            </a:r>
            <a:r>
              <a:rPr lang="en-IN" dirty="0"/>
              <a:t>=0;</a:t>
            </a:r>
          </a:p>
          <a:p>
            <a:pPr marL="0" indent="0">
              <a:buNone/>
            </a:pPr>
            <a:r>
              <a:rPr lang="en-IN" dirty="0"/>
              <a:t>		</a:t>
            </a:r>
          </a:p>
          <a:p>
            <a:pPr marL="0" indent="0">
              <a:buNone/>
            </a:pPr>
            <a:r>
              <a:rPr lang="en-IN" dirty="0"/>
              <a:t>		#5 </a:t>
            </a:r>
            <a:r>
              <a:rPr lang="en-IN" dirty="0" err="1"/>
              <a:t>rstn</a:t>
            </a:r>
            <a:r>
              <a:rPr lang="en-IN" dirty="0"/>
              <a:t> =1;</a:t>
            </a:r>
          </a:p>
          <a:p>
            <a:pPr marL="0" indent="0">
              <a:buNone/>
            </a:pPr>
            <a:r>
              <a:rPr lang="en-IN" dirty="0"/>
              <a:t>		</a:t>
            </a:r>
          </a:p>
          <a:p>
            <a:pPr marL="0" indent="0">
              <a:buNone/>
            </a:pPr>
            <a:r>
              <a:rPr lang="en-IN" dirty="0"/>
              <a:t>		repeat(6) begin</a:t>
            </a:r>
          </a:p>
          <a:p>
            <a:pPr marL="0" indent="0">
              <a:buNone/>
            </a:pPr>
            <a:r>
              <a:rPr lang="en-IN" dirty="0"/>
              <a:t>		      d =$</a:t>
            </a:r>
            <a:r>
              <a:rPr lang="en-IN" dirty="0" err="1"/>
              <a:t>urandom_range</a:t>
            </a:r>
            <a:r>
              <a:rPr lang="en-IN" dirty="0"/>
              <a:t>(0,1);</a:t>
            </a:r>
          </a:p>
          <a:p>
            <a:pPr marL="0" indent="0">
              <a:buNone/>
            </a:pPr>
            <a:r>
              <a:rPr lang="en-IN" dirty="0"/>
              <a:t>		     #5;</a:t>
            </a:r>
          </a:p>
          <a:p>
            <a:pPr marL="0" indent="0">
              <a:buNone/>
            </a:pPr>
            <a:r>
              <a:rPr lang="en-IN" dirty="0"/>
              <a:t>		end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rstn</a:t>
            </a:r>
            <a:r>
              <a:rPr lang="en-IN" dirty="0"/>
              <a:t> = 0; </a:t>
            </a:r>
          </a:p>
          <a:p>
            <a:pPr marL="0" indent="0">
              <a:buNone/>
            </a:pPr>
            <a:r>
              <a:rPr lang="en-IN" dirty="0"/>
              <a:t>		//#5 </a:t>
            </a:r>
            <a:r>
              <a:rPr lang="en-IN" dirty="0" err="1"/>
              <a:t>rstn</a:t>
            </a:r>
            <a:r>
              <a:rPr lang="en-IN" dirty="0"/>
              <a:t> = 1;</a:t>
            </a:r>
          </a:p>
          <a:p>
            <a:pPr marL="0" indent="0">
              <a:buNone/>
            </a:pPr>
            <a:r>
              <a:rPr lang="en-IN" dirty="0"/>
              <a:t>		repeat(6) begin</a:t>
            </a:r>
          </a:p>
          <a:p>
            <a:pPr marL="0" indent="0">
              <a:buNone/>
            </a:pPr>
            <a:r>
              <a:rPr lang="en-IN" dirty="0"/>
              <a:t>		      d =$</a:t>
            </a:r>
            <a:r>
              <a:rPr lang="en-IN" dirty="0" err="1"/>
              <a:t>urandom_range</a:t>
            </a:r>
            <a:r>
              <a:rPr lang="en-IN" dirty="0"/>
              <a:t>(0,1);</a:t>
            </a:r>
          </a:p>
          <a:p>
            <a:pPr marL="0" indent="0">
              <a:buNone/>
            </a:pPr>
            <a:r>
              <a:rPr lang="en-IN" dirty="0"/>
              <a:t>		     #5;</a:t>
            </a:r>
          </a:p>
          <a:p>
            <a:pPr marL="0" indent="0">
              <a:buNone/>
            </a:pPr>
            <a:r>
              <a:rPr lang="en-IN" dirty="0"/>
              <a:t>		end</a:t>
            </a:r>
          </a:p>
          <a:p>
            <a:pPr marL="0" indent="0">
              <a:buNone/>
            </a:pPr>
            <a:r>
              <a:rPr lang="en-IN" dirty="0"/>
              <a:t>		$finish;</a:t>
            </a:r>
          </a:p>
          <a:p>
            <a:pPr marL="0" indent="0">
              <a:buNone/>
            </a:pPr>
            <a:r>
              <a:rPr lang="en-IN" dirty="0"/>
              <a:t>	end		</a:t>
            </a:r>
          </a:p>
          <a:p>
            <a:pPr marL="0" indent="0">
              <a:buNone/>
            </a:pPr>
            <a:r>
              <a:rPr lang="en-IN" dirty="0" err="1"/>
              <a:t>endmodule</a:t>
            </a:r>
            <a:r>
              <a:rPr lang="en-IN" dirty="0"/>
              <a:t>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645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D flip flop with </a:t>
            </a:r>
            <a:r>
              <a:rPr lang="en-US" b="1" dirty="0" smtClean="0"/>
              <a:t>synchronous </a:t>
            </a:r>
            <a:r>
              <a:rPr lang="en-US" b="1" dirty="0"/>
              <a:t>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518"/>
            <a:ext cx="10515600" cy="5423482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dirty="0"/>
              <a:t>D flip-flop with synchronous reset means the output can reset to zero with the reset input but only with the clock, which makes the reset input dependent on the clock pulse; without clock pulse reset will not be able to set the output Q to zero, which will give you a synchronous output always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// Design Module</a:t>
            </a:r>
          </a:p>
          <a:p>
            <a:pPr marL="0" indent="0" fontAlgn="base">
              <a:buNone/>
            </a:pPr>
            <a:r>
              <a:rPr lang="en-US" i="1" dirty="0"/>
              <a:t>module </a:t>
            </a:r>
            <a:r>
              <a:rPr lang="en-US" i="1" dirty="0" err="1" smtClean="0"/>
              <a:t>Sdff</a:t>
            </a:r>
            <a:r>
              <a:rPr lang="en-US" i="1" dirty="0" smtClean="0"/>
              <a:t>(</a:t>
            </a:r>
            <a:r>
              <a:rPr lang="en-US" i="1" dirty="0" err="1" smtClean="0"/>
              <a:t>d,rstn,clk,q</a:t>
            </a:r>
            <a:r>
              <a:rPr lang="en-US" i="1" dirty="0"/>
              <a:t>);</a:t>
            </a:r>
          </a:p>
          <a:p>
            <a:pPr marL="0" indent="0" fontAlgn="base">
              <a:buNone/>
            </a:pPr>
            <a:r>
              <a:rPr lang="en-US" i="1" dirty="0"/>
              <a:t>input </a:t>
            </a:r>
            <a:r>
              <a:rPr lang="en-US" i="1" dirty="0" err="1"/>
              <a:t>d,rstn,clk</a:t>
            </a:r>
            <a:r>
              <a:rPr lang="en-US" i="1" dirty="0"/>
              <a:t>;</a:t>
            </a:r>
          </a:p>
          <a:p>
            <a:pPr marL="0" indent="0" fontAlgn="base">
              <a:buNone/>
            </a:pPr>
            <a:r>
              <a:rPr lang="en-US" i="1" dirty="0"/>
              <a:t>output </a:t>
            </a:r>
            <a:r>
              <a:rPr lang="en-US" i="1" dirty="0" err="1"/>
              <a:t>reg</a:t>
            </a:r>
            <a:r>
              <a:rPr lang="en-US" i="1" dirty="0"/>
              <a:t> q;</a:t>
            </a:r>
          </a:p>
          <a:p>
            <a:pPr marL="0" indent="0" fontAlgn="base">
              <a:buNone/>
            </a:pPr>
            <a:r>
              <a:rPr lang="en-US" i="1" dirty="0"/>
              <a:t>always@(</a:t>
            </a:r>
            <a:r>
              <a:rPr lang="en-US" i="1" dirty="0" err="1"/>
              <a:t>posedge</a:t>
            </a:r>
            <a:r>
              <a:rPr lang="en-US" i="1" dirty="0"/>
              <a:t> </a:t>
            </a:r>
            <a:r>
              <a:rPr lang="en-US" i="1" dirty="0" err="1"/>
              <a:t>clk</a:t>
            </a:r>
            <a:r>
              <a:rPr lang="en-US" i="1" dirty="0"/>
              <a:t>)</a:t>
            </a:r>
          </a:p>
          <a:p>
            <a:pPr marL="0" indent="0" fontAlgn="base">
              <a:buNone/>
            </a:pPr>
            <a:r>
              <a:rPr lang="en-US" i="1" dirty="0"/>
              <a:t>	if (!</a:t>
            </a:r>
            <a:r>
              <a:rPr lang="en-US" i="1" dirty="0" err="1"/>
              <a:t>rstn</a:t>
            </a:r>
            <a:r>
              <a:rPr lang="en-US" i="1" dirty="0"/>
              <a:t> )</a:t>
            </a:r>
          </a:p>
          <a:p>
            <a:pPr marL="0" indent="0" fontAlgn="base">
              <a:buNone/>
            </a:pPr>
            <a:r>
              <a:rPr lang="en-US" i="1" dirty="0"/>
              <a:t>		q&lt;=0;</a:t>
            </a:r>
          </a:p>
          <a:p>
            <a:pPr marL="0" indent="0" fontAlgn="base">
              <a:buNone/>
            </a:pPr>
            <a:r>
              <a:rPr lang="en-US" i="1" dirty="0"/>
              <a:t>	else</a:t>
            </a:r>
          </a:p>
          <a:p>
            <a:pPr marL="0" indent="0" fontAlgn="base">
              <a:buNone/>
            </a:pPr>
            <a:r>
              <a:rPr lang="en-US" i="1" dirty="0"/>
              <a:t>		q&lt;=d;</a:t>
            </a:r>
          </a:p>
          <a:p>
            <a:pPr marL="0" indent="0" fontAlgn="base">
              <a:buNone/>
            </a:pPr>
            <a:r>
              <a:rPr lang="en-US" i="1" dirty="0" err="1"/>
              <a:t>endmodule</a:t>
            </a:r>
            <a:endParaRPr lang="en-US" i="1" dirty="0"/>
          </a:p>
          <a:p>
            <a:pPr marL="0" indent="0" fontAlgn="base">
              <a:buNone/>
            </a:pPr>
            <a:endParaRPr lang="en-US" i="1" dirty="0"/>
          </a:p>
          <a:p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90057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bench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9391" y="1825625"/>
            <a:ext cx="5860409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module </a:t>
            </a:r>
            <a:r>
              <a:rPr lang="en-IN" dirty="0" err="1"/>
              <a:t>tv_dff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 smtClean="0"/>
              <a:t>reg</a:t>
            </a:r>
            <a:r>
              <a:rPr lang="en-IN" dirty="0" smtClean="0"/>
              <a:t> </a:t>
            </a:r>
            <a:r>
              <a:rPr lang="en-IN" dirty="0" err="1"/>
              <a:t>d,rstn,clk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 smtClean="0"/>
              <a:t>Sdff</a:t>
            </a:r>
            <a:r>
              <a:rPr lang="en-IN" dirty="0" smtClean="0"/>
              <a:t> </a:t>
            </a:r>
            <a:r>
              <a:rPr lang="en-IN" dirty="0" err="1"/>
              <a:t>obj</a:t>
            </a:r>
            <a:r>
              <a:rPr lang="en-IN" dirty="0"/>
              <a:t>(</a:t>
            </a:r>
            <a:r>
              <a:rPr lang="en-IN" dirty="0" err="1"/>
              <a:t>d,rstn,clk,q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always </a:t>
            </a:r>
            <a:r>
              <a:rPr lang="en-IN" dirty="0"/>
              <a:t>#10 </a:t>
            </a:r>
            <a:r>
              <a:rPr lang="en-IN" dirty="0" err="1"/>
              <a:t>clk</a:t>
            </a:r>
            <a:r>
              <a:rPr lang="en-IN" dirty="0"/>
              <a:t> = ~</a:t>
            </a:r>
            <a:r>
              <a:rPr lang="en-IN" dirty="0" err="1"/>
              <a:t>clk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initial </a:t>
            </a:r>
            <a:r>
              <a:rPr lang="en-IN" dirty="0"/>
              <a:t>begin</a:t>
            </a:r>
          </a:p>
          <a:p>
            <a:pPr marL="0" indent="0">
              <a:buNone/>
            </a:pPr>
            <a:r>
              <a:rPr lang="en-IN" sz="1900" dirty="0" smtClean="0"/>
              <a:t> </a:t>
            </a:r>
            <a:r>
              <a:rPr lang="en-IN" sz="2700" dirty="0"/>
              <a:t>$</a:t>
            </a:r>
            <a:r>
              <a:rPr lang="en-IN" sz="2700" dirty="0"/>
              <a:t>display(" T\</a:t>
            </a:r>
            <a:r>
              <a:rPr lang="en-IN" sz="2700" dirty="0" err="1"/>
              <a:t>treset</a:t>
            </a:r>
            <a:r>
              <a:rPr lang="en-IN" sz="2700" dirty="0"/>
              <a:t> \t </a:t>
            </a:r>
            <a:r>
              <a:rPr lang="en-IN" sz="2700" dirty="0" err="1"/>
              <a:t>clk</a:t>
            </a:r>
            <a:r>
              <a:rPr lang="en-IN" sz="2700" dirty="0"/>
              <a:t> \t D \t|  q");</a:t>
            </a:r>
          </a:p>
          <a:p>
            <a:pPr marL="0" indent="0">
              <a:buNone/>
            </a:pPr>
            <a:r>
              <a:rPr lang="en-IN" sz="2700" dirty="0"/>
              <a:t>$</a:t>
            </a:r>
            <a:r>
              <a:rPr lang="en-IN" sz="2700" dirty="0"/>
              <a:t>monitor(" %0t \t %d \t  %d  \t %d </a:t>
            </a:r>
            <a:r>
              <a:rPr lang="en-IN" sz="2700" dirty="0"/>
              <a:t>| %</a:t>
            </a:r>
            <a:r>
              <a:rPr lang="en-IN" sz="2700" dirty="0"/>
              <a:t>d",$</a:t>
            </a:r>
            <a:r>
              <a:rPr lang="en-IN" sz="2700" dirty="0" err="1"/>
              <a:t>time,rstn,clk,d,q</a:t>
            </a:r>
            <a:r>
              <a:rPr lang="en-IN" sz="2700" dirty="0"/>
              <a:t>);</a:t>
            </a:r>
          </a:p>
          <a:p>
            <a:pPr marL="0" indent="0">
              <a:buNone/>
            </a:pPr>
            <a:r>
              <a:rPr lang="en-IN" dirty="0" smtClean="0"/>
              <a:t> end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00668"/>
            <a:ext cx="5181600" cy="67573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	integer </a:t>
            </a:r>
            <a:r>
              <a:rPr lang="en-IN" dirty="0"/>
              <a:t>i;</a:t>
            </a:r>
          </a:p>
          <a:p>
            <a:pPr marL="0" indent="0">
              <a:buNone/>
            </a:pPr>
            <a:r>
              <a:rPr lang="en-IN" dirty="0"/>
              <a:t>	initial </a:t>
            </a:r>
            <a:r>
              <a:rPr lang="en-IN" dirty="0" smtClean="0"/>
              <a:t>begin</a:t>
            </a: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clk</a:t>
            </a:r>
            <a:r>
              <a:rPr lang="en-IN" dirty="0"/>
              <a:t> =</a:t>
            </a:r>
            <a:r>
              <a:rPr lang="en-IN" dirty="0" smtClean="0"/>
              <a:t>0; d </a:t>
            </a:r>
            <a:r>
              <a:rPr lang="en-IN" dirty="0"/>
              <a:t>=</a:t>
            </a:r>
            <a:r>
              <a:rPr lang="en-IN" dirty="0" smtClean="0"/>
              <a:t>0; </a:t>
            </a:r>
            <a:r>
              <a:rPr lang="en-IN" dirty="0" err="1" smtClean="0"/>
              <a:t>rstn</a:t>
            </a:r>
            <a:r>
              <a:rPr lang="en-IN" dirty="0" smtClean="0"/>
              <a:t>  </a:t>
            </a:r>
            <a:r>
              <a:rPr lang="en-IN" dirty="0"/>
              <a:t>=0;</a:t>
            </a:r>
          </a:p>
          <a:p>
            <a:pPr marL="0" indent="0">
              <a:buNone/>
            </a:pPr>
            <a:r>
              <a:rPr lang="en-IN" dirty="0"/>
              <a:t>		</a:t>
            </a:r>
          </a:p>
          <a:p>
            <a:pPr marL="0" indent="0">
              <a:buNone/>
            </a:pPr>
            <a:r>
              <a:rPr lang="en-IN" dirty="0"/>
              <a:t>		#5 </a:t>
            </a:r>
            <a:r>
              <a:rPr lang="en-IN" dirty="0" err="1"/>
              <a:t>rstn</a:t>
            </a:r>
            <a:r>
              <a:rPr lang="en-IN" dirty="0"/>
              <a:t> =1;</a:t>
            </a:r>
          </a:p>
          <a:p>
            <a:pPr marL="0" indent="0">
              <a:buNone/>
            </a:pPr>
            <a:r>
              <a:rPr lang="en-IN" dirty="0"/>
              <a:t>		</a:t>
            </a:r>
          </a:p>
          <a:p>
            <a:pPr marL="0" indent="0">
              <a:buNone/>
            </a:pPr>
            <a:r>
              <a:rPr lang="en-IN" dirty="0"/>
              <a:t>		repeat(6) begin</a:t>
            </a:r>
          </a:p>
          <a:p>
            <a:pPr marL="0" indent="0">
              <a:buNone/>
            </a:pPr>
            <a:r>
              <a:rPr lang="en-IN" dirty="0"/>
              <a:t>		      d =$</a:t>
            </a:r>
            <a:r>
              <a:rPr lang="en-IN" dirty="0" err="1"/>
              <a:t>urandom_range</a:t>
            </a:r>
            <a:r>
              <a:rPr lang="en-IN" dirty="0"/>
              <a:t>(0,1);</a:t>
            </a:r>
          </a:p>
          <a:p>
            <a:pPr marL="0" indent="0">
              <a:buNone/>
            </a:pPr>
            <a:r>
              <a:rPr lang="en-IN" dirty="0"/>
              <a:t>		     #5;</a:t>
            </a:r>
          </a:p>
          <a:p>
            <a:pPr marL="0" indent="0">
              <a:buNone/>
            </a:pPr>
            <a:r>
              <a:rPr lang="en-IN" dirty="0"/>
              <a:t>		end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rstn</a:t>
            </a:r>
            <a:r>
              <a:rPr lang="en-IN" dirty="0"/>
              <a:t> = 0; </a:t>
            </a:r>
          </a:p>
          <a:p>
            <a:pPr marL="0" indent="0">
              <a:buNone/>
            </a:pPr>
            <a:r>
              <a:rPr lang="en-IN" dirty="0"/>
              <a:t>		//#5 </a:t>
            </a:r>
            <a:r>
              <a:rPr lang="en-IN" dirty="0" err="1"/>
              <a:t>rstn</a:t>
            </a:r>
            <a:r>
              <a:rPr lang="en-IN" dirty="0"/>
              <a:t> = 1;</a:t>
            </a:r>
          </a:p>
          <a:p>
            <a:pPr marL="0" indent="0">
              <a:buNone/>
            </a:pPr>
            <a:r>
              <a:rPr lang="en-IN" dirty="0"/>
              <a:t>		repeat(6) begin</a:t>
            </a:r>
          </a:p>
          <a:p>
            <a:pPr marL="0" indent="0">
              <a:buNone/>
            </a:pPr>
            <a:r>
              <a:rPr lang="en-IN" dirty="0"/>
              <a:t>		      d =$</a:t>
            </a:r>
            <a:r>
              <a:rPr lang="en-IN" dirty="0" err="1"/>
              <a:t>urandom_range</a:t>
            </a:r>
            <a:r>
              <a:rPr lang="en-IN" dirty="0"/>
              <a:t>(0,1);</a:t>
            </a:r>
          </a:p>
          <a:p>
            <a:pPr marL="0" indent="0">
              <a:buNone/>
            </a:pPr>
            <a:r>
              <a:rPr lang="en-IN" dirty="0"/>
              <a:t>		     #5;</a:t>
            </a:r>
          </a:p>
          <a:p>
            <a:pPr marL="0" indent="0">
              <a:buNone/>
            </a:pPr>
            <a:r>
              <a:rPr lang="en-IN" dirty="0"/>
              <a:t>		end</a:t>
            </a:r>
          </a:p>
          <a:p>
            <a:pPr marL="0" indent="0">
              <a:buNone/>
            </a:pPr>
            <a:r>
              <a:rPr lang="en-IN" dirty="0"/>
              <a:t>		$finish;</a:t>
            </a:r>
          </a:p>
          <a:p>
            <a:pPr marL="0" indent="0">
              <a:buNone/>
            </a:pPr>
            <a:r>
              <a:rPr lang="en-IN" dirty="0"/>
              <a:t>	end		</a:t>
            </a:r>
          </a:p>
          <a:p>
            <a:pPr marL="0" indent="0">
              <a:buNone/>
            </a:pPr>
            <a:r>
              <a:rPr lang="en-IN" dirty="0" err="1"/>
              <a:t>endmodule</a:t>
            </a:r>
            <a:r>
              <a:rPr lang="en-IN" dirty="0"/>
              <a:t>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213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390</Words>
  <Application>Microsoft Office PowerPoint</Application>
  <PresentationFormat>Custom</PresentationFormat>
  <Paragraphs>127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Exp 10</vt:lpstr>
      <vt:lpstr>D Flip-Flop</vt:lpstr>
      <vt:lpstr>D Flip-Flop using NAND GATES</vt:lpstr>
      <vt:lpstr>D Flip-Flop</vt:lpstr>
      <vt:lpstr>D flip flop with Asynchronous Reset</vt:lpstr>
      <vt:lpstr>Test bench</vt:lpstr>
      <vt:lpstr>D flip flop with synchronous Reset</vt:lpstr>
      <vt:lpstr>Test bench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 7</dc:title>
  <dc:creator>R K Ranjan</dc:creator>
  <cp:lastModifiedBy>Lenovo</cp:lastModifiedBy>
  <cp:revision>25</cp:revision>
  <dcterms:created xsi:type="dcterms:W3CDTF">2022-11-02T16:26:05Z</dcterms:created>
  <dcterms:modified xsi:type="dcterms:W3CDTF">2023-09-12T03:52:37Z</dcterms:modified>
</cp:coreProperties>
</file>