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6" r:id="rId11"/>
    <p:sldId id="268" r:id="rId12"/>
    <p:sldId id="267" r:id="rId13"/>
    <p:sldId id="269" r:id="rId14"/>
    <p:sldId id="265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1106-716E-4F2B-AC0A-567515247F3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B8E-39AE-4B92-AC50-86E92B855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50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1106-716E-4F2B-AC0A-567515247F3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B8E-39AE-4B92-AC50-86E92B855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42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1106-716E-4F2B-AC0A-567515247F3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B8E-39AE-4B92-AC50-86E92B855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23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1106-716E-4F2B-AC0A-567515247F3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B8E-39AE-4B92-AC50-86E92B855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94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1106-716E-4F2B-AC0A-567515247F3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B8E-39AE-4B92-AC50-86E92B855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09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1106-716E-4F2B-AC0A-567515247F3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B8E-39AE-4B92-AC50-86E92B855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57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1106-716E-4F2B-AC0A-567515247F3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B8E-39AE-4B92-AC50-86E92B855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25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1106-716E-4F2B-AC0A-567515247F3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B8E-39AE-4B92-AC50-86E92B855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95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1106-716E-4F2B-AC0A-567515247F3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B8E-39AE-4B92-AC50-86E92B855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35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1106-716E-4F2B-AC0A-567515247F3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B8E-39AE-4B92-AC50-86E92B855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21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1106-716E-4F2B-AC0A-567515247F3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B8E-39AE-4B92-AC50-86E92B855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89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C1106-716E-4F2B-AC0A-567515247F33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DB8E-39AE-4B92-AC50-86E92B855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68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edaplayground.com/ho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6636" y="1166326"/>
            <a:ext cx="9144000" cy="1166327"/>
          </a:xfrm>
        </p:spPr>
        <p:txBody>
          <a:bodyPr>
            <a:normAutofit/>
          </a:bodyPr>
          <a:lstStyle/>
          <a:p>
            <a:r>
              <a:rPr lang="en-IN" sz="4800" b="1" dirty="0"/>
              <a:t>Experiment </a:t>
            </a:r>
            <a:r>
              <a:rPr lang="en-IN" sz="4800" b="1" dirty="0" smtClean="0"/>
              <a:t>2 to 4 </a:t>
            </a:r>
            <a:endParaRPr lang="en-IN" sz="4800" dirty="0"/>
          </a:p>
        </p:txBody>
      </p:sp>
      <p:sp>
        <p:nvSpPr>
          <p:cNvPr id="3" name="Rectangle 2"/>
          <p:cNvSpPr/>
          <p:nvPr/>
        </p:nvSpPr>
        <p:spPr>
          <a:xfrm>
            <a:off x="1626636" y="34883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  <a:r>
              <a:rPr lang="en-I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 Half Adder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 Full Adder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 Half </a:t>
            </a:r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Subtractor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4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96" y="0"/>
            <a:ext cx="10515600" cy="1118442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  <a:r>
              <a:rPr lang="en-I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 Full Adder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83568"/>
            <a:ext cx="10937033" cy="721632"/>
          </a:xfrm>
        </p:spPr>
        <p:txBody>
          <a:bodyPr>
            <a:normAutofit fontScale="92500"/>
          </a:bodyPr>
          <a:lstStyle/>
          <a:p>
            <a:r>
              <a:rPr lang="en-US" dirty="0"/>
              <a:t>To design and verify a full adder using </a:t>
            </a:r>
            <a:r>
              <a:rPr lang="en-US" b="1" dirty="0"/>
              <a:t>S = x’y’z+x’</a:t>
            </a:r>
            <a:r>
              <a:rPr lang="en-US" b="1" dirty="0" err="1"/>
              <a:t>yz</a:t>
            </a:r>
            <a:r>
              <a:rPr lang="en-US" b="1" dirty="0"/>
              <a:t>’+</a:t>
            </a:r>
            <a:r>
              <a:rPr lang="en-US" b="1" dirty="0" err="1"/>
              <a:t>xy’z’+xyz</a:t>
            </a:r>
            <a:r>
              <a:rPr lang="en-US" b="1" dirty="0"/>
              <a:t> C=</a:t>
            </a:r>
            <a:r>
              <a:rPr lang="en-US" b="1" dirty="0" err="1"/>
              <a:t>xy+xz+yz</a:t>
            </a:r>
            <a:r>
              <a:rPr lang="en-US" b="1" dirty="0"/>
              <a:t> 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242596" y="2360643"/>
            <a:ext cx="61302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Adder: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adder that adds three inputs and produces two outputs.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two inputs are A and B and the third input is an input carry as C-IN.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carry is designated as C-OUT and the normal output is designated as S which is SUM.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5" descr="https://vlsiverify.com/wp-content/uploads/2022/11/half_adder_truth_table.jpg?ezimgfmt=ng%3Awebp%2Fngcb1%2Frs%3Adevice%2Frscb1-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0" name="Picture 2" descr="https://media.geeksforgeeks.org/wp-content/uploads/1-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30" y="2726255"/>
            <a:ext cx="318135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5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104599"/>
            <a:ext cx="10515600" cy="1118442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  <a:r>
              <a:rPr lang="en-I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 Full Adder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83568"/>
            <a:ext cx="10937033" cy="721632"/>
          </a:xfrm>
        </p:spPr>
        <p:txBody>
          <a:bodyPr>
            <a:normAutofit fontScale="92500"/>
          </a:bodyPr>
          <a:lstStyle/>
          <a:p>
            <a:r>
              <a:rPr lang="en-US" dirty="0"/>
              <a:t>To design and verify a full adder using </a:t>
            </a:r>
            <a:r>
              <a:rPr lang="en-US" b="1" dirty="0"/>
              <a:t>S = x’y’z+x’</a:t>
            </a:r>
            <a:r>
              <a:rPr lang="en-US" b="1" dirty="0" err="1"/>
              <a:t>yz</a:t>
            </a:r>
            <a:r>
              <a:rPr lang="en-US" b="1" dirty="0"/>
              <a:t>’+</a:t>
            </a:r>
            <a:r>
              <a:rPr lang="en-US" b="1" dirty="0" err="1"/>
              <a:t>xy’z’+xyz</a:t>
            </a:r>
            <a:r>
              <a:rPr lang="en-US" b="1" dirty="0"/>
              <a:t> C=</a:t>
            </a:r>
            <a:r>
              <a:rPr lang="en-US" b="1" dirty="0" err="1"/>
              <a:t>xy+xz+yz</a:t>
            </a:r>
            <a:r>
              <a:rPr lang="en-US" b="1" dirty="0"/>
              <a:t> </a:t>
            </a:r>
            <a:endParaRPr lang="en-IN" b="1" dirty="0"/>
          </a:p>
        </p:txBody>
      </p:sp>
      <p:sp>
        <p:nvSpPr>
          <p:cNvPr id="8" name="AutoShape 5" descr="https://vlsiverify.com/wp-content/uploads/2022/11/half_adder_truth_table.jpg?ezimgfmt=ng%3Awebp%2Fngcb1%2Frs%3Adevice%2Frscb1-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96" y="2205200"/>
            <a:ext cx="7404602" cy="397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1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104599"/>
            <a:ext cx="10515600" cy="1118442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  <a:r>
              <a:rPr lang="en-I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 Full Adder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83568"/>
            <a:ext cx="10937033" cy="721632"/>
          </a:xfrm>
        </p:spPr>
        <p:txBody>
          <a:bodyPr>
            <a:normAutofit fontScale="92500"/>
          </a:bodyPr>
          <a:lstStyle/>
          <a:p>
            <a:r>
              <a:rPr lang="en-US" dirty="0"/>
              <a:t>To design and verify a full adder using </a:t>
            </a:r>
            <a:r>
              <a:rPr lang="en-US" b="1" dirty="0"/>
              <a:t>S = x’y’z+x’</a:t>
            </a:r>
            <a:r>
              <a:rPr lang="en-US" b="1" dirty="0" err="1"/>
              <a:t>yz</a:t>
            </a:r>
            <a:r>
              <a:rPr lang="en-US" b="1" dirty="0"/>
              <a:t>’+</a:t>
            </a:r>
            <a:r>
              <a:rPr lang="en-US" b="1" dirty="0" err="1"/>
              <a:t>xy’z’+xyz</a:t>
            </a:r>
            <a:r>
              <a:rPr lang="en-US" b="1" dirty="0"/>
              <a:t> C=</a:t>
            </a:r>
            <a:r>
              <a:rPr lang="en-US" b="1" dirty="0" err="1"/>
              <a:t>xy+xz+yz</a:t>
            </a:r>
            <a:r>
              <a:rPr lang="en-US" b="1" dirty="0"/>
              <a:t> </a:t>
            </a:r>
            <a:endParaRPr lang="en-IN" b="1" dirty="0"/>
          </a:p>
        </p:txBody>
      </p:sp>
      <p:sp>
        <p:nvSpPr>
          <p:cNvPr id="8" name="AutoShape 5" descr="https://vlsiverify.com/wp-content/uploads/2022/11/half_adder_truth_table.jpg?ezimgfmt=ng%3Awebp%2Fngcb1%2Frs%3Adevice%2Frscb1-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148" name="Picture 4" descr="Full Adder Circuit – How it 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833" y="2352675"/>
            <a:ext cx="97536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3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104599"/>
            <a:ext cx="10515600" cy="59519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  <a:r>
              <a:rPr lang="en-I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 Full Adder</a:t>
            </a:r>
            <a:endParaRPr lang="en-IN" dirty="0"/>
          </a:p>
        </p:txBody>
      </p:sp>
      <p:sp>
        <p:nvSpPr>
          <p:cNvPr id="8" name="AutoShape 5" descr="https://vlsiverify.com/wp-content/uploads/2022/11/half_adder_truth_table.jpg?ezimgfmt=ng%3Awebp%2Fngcb1%2Frs%3Adevice%2Frscb1-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34003" y="803163"/>
            <a:ext cx="49793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/*Full Adder Verilog Code*/</a:t>
            </a:r>
          </a:p>
          <a:p>
            <a:r>
              <a:rPr lang="en-IN" dirty="0">
                <a:solidFill>
                  <a:srgbClr val="0070C0"/>
                </a:solidFill>
              </a:rPr>
              <a:t>module </a:t>
            </a:r>
            <a:r>
              <a:rPr lang="en-IN" dirty="0" err="1">
                <a:solidFill>
                  <a:srgbClr val="0070C0"/>
                </a:solidFill>
              </a:rPr>
              <a:t>fulladder</a:t>
            </a:r>
            <a:r>
              <a:rPr lang="en-IN" dirty="0">
                <a:solidFill>
                  <a:srgbClr val="0070C0"/>
                </a:solidFill>
              </a:rPr>
              <a:t>(a, b, c, sum, carry);</a:t>
            </a:r>
          </a:p>
          <a:p>
            <a:r>
              <a:rPr lang="en-IN" dirty="0">
                <a:solidFill>
                  <a:srgbClr val="0070C0"/>
                </a:solidFill>
              </a:rPr>
              <a:t>input a, b, c;</a:t>
            </a:r>
          </a:p>
          <a:p>
            <a:r>
              <a:rPr lang="en-IN" dirty="0">
                <a:solidFill>
                  <a:srgbClr val="0070C0"/>
                </a:solidFill>
              </a:rPr>
              <a:t>output sum, carry;</a:t>
            </a:r>
          </a:p>
          <a:p>
            <a:r>
              <a:rPr lang="en-IN" dirty="0">
                <a:solidFill>
                  <a:srgbClr val="0070C0"/>
                </a:solidFill>
              </a:rPr>
              <a:t>wire sum, carry;</a:t>
            </a:r>
          </a:p>
          <a:p>
            <a:r>
              <a:rPr lang="en-IN" dirty="0">
                <a:solidFill>
                  <a:srgbClr val="0070C0"/>
                </a:solidFill>
              </a:rPr>
              <a:t>assign sum = </a:t>
            </a:r>
            <a:r>
              <a:rPr lang="en-IN" dirty="0" err="1">
                <a:solidFill>
                  <a:srgbClr val="0070C0"/>
                </a:solidFill>
              </a:rPr>
              <a:t>a^b^c</a:t>
            </a:r>
            <a:r>
              <a:rPr lang="en-IN" dirty="0">
                <a:solidFill>
                  <a:srgbClr val="0070C0"/>
                </a:solidFill>
              </a:rPr>
              <a:t>; //sum bit</a:t>
            </a:r>
          </a:p>
          <a:p>
            <a:r>
              <a:rPr lang="en-IN" dirty="0">
                <a:solidFill>
                  <a:srgbClr val="0070C0"/>
                </a:solidFill>
              </a:rPr>
              <a:t>assign carry = ((</a:t>
            </a:r>
            <a:r>
              <a:rPr lang="en-IN" dirty="0" err="1">
                <a:solidFill>
                  <a:srgbClr val="0070C0"/>
                </a:solidFill>
              </a:rPr>
              <a:t>a&amp;b</a:t>
            </a:r>
            <a:r>
              <a:rPr lang="en-IN" dirty="0">
                <a:solidFill>
                  <a:srgbClr val="0070C0"/>
                </a:solidFill>
              </a:rPr>
              <a:t>) | (</a:t>
            </a:r>
            <a:r>
              <a:rPr lang="en-IN" dirty="0" err="1">
                <a:solidFill>
                  <a:srgbClr val="0070C0"/>
                </a:solidFill>
              </a:rPr>
              <a:t>b&amp;c</a:t>
            </a:r>
            <a:r>
              <a:rPr lang="en-IN" dirty="0">
                <a:solidFill>
                  <a:srgbClr val="0070C0"/>
                </a:solidFill>
              </a:rPr>
              <a:t>) | (</a:t>
            </a:r>
            <a:r>
              <a:rPr lang="en-IN" dirty="0" err="1">
                <a:solidFill>
                  <a:srgbClr val="0070C0"/>
                </a:solidFill>
              </a:rPr>
              <a:t>a&amp;c</a:t>
            </a:r>
            <a:r>
              <a:rPr lang="en-IN" dirty="0">
                <a:solidFill>
                  <a:srgbClr val="0070C0"/>
                </a:solidFill>
              </a:rPr>
              <a:t>)); //carry bit</a:t>
            </a:r>
          </a:p>
          <a:p>
            <a:r>
              <a:rPr lang="en-IN" dirty="0" err="1">
                <a:solidFill>
                  <a:srgbClr val="0070C0"/>
                </a:solidFill>
              </a:rPr>
              <a:t>endmodule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002" y="3111487"/>
            <a:ext cx="858559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/* Test bench for Full Adder */</a:t>
            </a:r>
          </a:p>
          <a:p>
            <a:r>
              <a:rPr lang="en-IN" dirty="0"/>
              <a:t>module main;</a:t>
            </a:r>
          </a:p>
          <a:p>
            <a:r>
              <a:rPr lang="en-IN" dirty="0" err="1"/>
              <a:t>reg</a:t>
            </a:r>
            <a:r>
              <a:rPr lang="en-IN" dirty="0"/>
              <a:t> a, b, c;</a:t>
            </a:r>
          </a:p>
          <a:p>
            <a:r>
              <a:rPr lang="en-IN" dirty="0"/>
              <a:t>wire sum, carry;</a:t>
            </a:r>
          </a:p>
          <a:p>
            <a:r>
              <a:rPr lang="en-IN" dirty="0" err="1"/>
              <a:t>fulladder</a:t>
            </a:r>
            <a:r>
              <a:rPr lang="en-IN" dirty="0"/>
              <a:t> add(a, b, c, sum, carry);</a:t>
            </a:r>
          </a:p>
          <a:p>
            <a:r>
              <a:rPr lang="en-IN" dirty="0"/>
              <a:t>always @(sum or carry)</a:t>
            </a:r>
          </a:p>
          <a:p>
            <a:r>
              <a:rPr lang="en-IN" dirty="0"/>
              <a:t>begin</a:t>
            </a:r>
          </a:p>
          <a:p>
            <a:r>
              <a:rPr lang="en-IN" dirty="0"/>
              <a:t>$</a:t>
            </a:r>
            <a:r>
              <a:rPr lang="en-IN" dirty="0" err="1"/>
              <a:t>dumpfile</a:t>
            </a:r>
            <a:r>
              <a:rPr lang="en-IN" dirty="0"/>
              <a:t>("</a:t>
            </a:r>
            <a:r>
              <a:rPr lang="en-IN" dirty="0" err="1"/>
              <a:t>add.vcd</a:t>
            </a:r>
            <a:r>
              <a:rPr lang="en-IN" dirty="0"/>
              <a:t>");</a:t>
            </a:r>
          </a:p>
          <a:p>
            <a:r>
              <a:rPr lang="en-IN" dirty="0"/>
              <a:t>$</a:t>
            </a:r>
            <a:r>
              <a:rPr lang="en-IN" dirty="0" err="1"/>
              <a:t>dumpvars</a:t>
            </a:r>
            <a:r>
              <a:rPr lang="en-IN" dirty="0"/>
              <a:t>(0, add);</a:t>
            </a:r>
          </a:p>
          <a:p>
            <a:r>
              <a:rPr lang="en-IN" dirty="0"/>
              <a:t>$display("Input A= %b B= %b C= %b Sum = %b Carry = %b\n", a, b, c, sum, carry);</a:t>
            </a:r>
          </a:p>
          <a:p>
            <a:r>
              <a:rPr lang="en-IN" dirty="0"/>
              <a:t>end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19592" y="160338"/>
            <a:ext cx="285827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initial</a:t>
            </a:r>
          </a:p>
          <a:p>
            <a:r>
              <a:rPr lang="en-IN" dirty="0"/>
              <a:t>begin</a:t>
            </a:r>
          </a:p>
          <a:p>
            <a:r>
              <a:rPr lang="en-IN" dirty="0"/>
              <a:t>a= 0; b= 0; c= 0;</a:t>
            </a:r>
          </a:p>
          <a:p>
            <a:r>
              <a:rPr lang="en-IN" dirty="0"/>
              <a:t>#5</a:t>
            </a:r>
          </a:p>
          <a:p>
            <a:r>
              <a:rPr lang="en-IN" dirty="0"/>
              <a:t>a= 0; b= 0; c= 1;</a:t>
            </a:r>
          </a:p>
          <a:p>
            <a:r>
              <a:rPr lang="en-IN" dirty="0"/>
              <a:t>#5</a:t>
            </a:r>
          </a:p>
          <a:p>
            <a:r>
              <a:rPr lang="en-IN" dirty="0"/>
              <a:t>a= 0; b= 1; c= 0;</a:t>
            </a:r>
          </a:p>
          <a:p>
            <a:r>
              <a:rPr lang="en-IN" dirty="0"/>
              <a:t>#5</a:t>
            </a:r>
          </a:p>
          <a:p>
            <a:r>
              <a:rPr lang="en-IN" dirty="0"/>
              <a:t>a= 0; b= 1; c= 1;</a:t>
            </a:r>
          </a:p>
          <a:p>
            <a:r>
              <a:rPr lang="en-IN" dirty="0"/>
              <a:t>#5</a:t>
            </a:r>
          </a:p>
          <a:p>
            <a:r>
              <a:rPr lang="en-IN" dirty="0"/>
              <a:t>a= 1; b= 0; c= 0;</a:t>
            </a:r>
          </a:p>
          <a:p>
            <a:r>
              <a:rPr lang="en-IN" dirty="0"/>
              <a:t>#5</a:t>
            </a:r>
          </a:p>
          <a:p>
            <a:r>
              <a:rPr lang="en-IN" dirty="0"/>
              <a:t>a= 1; b= 0; c= 1;</a:t>
            </a:r>
          </a:p>
          <a:p>
            <a:r>
              <a:rPr lang="en-IN" dirty="0"/>
              <a:t>#5</a:t>
            </a:r>
          </a:p>
          <a:p>
            <a:r>
              <a:rPr lang="en-IN" dirty="0"/>
              <a:t>a= 1; b= 1; c= 0;</a:t>
            </a:r>
          </a:p>
          <a:p>
            <a:r>
              <a:rPr lang="en-IN" dirty="0"/>
              <a:t>#5</a:t>
            </a:r>
          </a:p>
          <a:p>
            <a:r>
              <a:rPr lang="en-IN" dirty="0"/>
              <a:t>a= 1; b= 1; c= 1;</a:t>
            </a:r>
          </a:p>
          <a:p>
            <a:r>
              <a:rPr lang="en-IN" dirty="0"/>
              <a:t>end</a:t>
            </a:r>
          </a:p>
          <a:p>
            <a:r>
              <a:rPr lang="en-IN" dirty="0" err="1"/>
              <a:t>endmodule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70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517" y="924763"/>
            <a:ext cx="6531210" cy="513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96" y="0"/>
            <a:ext cx="10515600" cy="1118442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  <a:r>
              <a:rPr lang="en-I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 Half Sub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041723"/>
            <a:ext cx="10937033" cy="721632"/>
          </a:xfrm>
        </p:spPr>
        <p:txBody>
          <a:bodyPr>
            <a:normAutofit/>
          </a:bodyPr>
          <a:lstStyle/>
          <a:p>
            <a:r>
              <a:rPr lang="en-US" dirty="0"/>
              <a:t>To design and verify a half </a:t>
            </a:r>
            <a:r>
              <a:rPr lang="en-US" dirty="0" err="1"/>
              <a:t>subtractor</a:t>
            </a:r>
            <a:r>
              <a:rPr lang="en-US" dirty="0"/>
              <a:t> using D = </a:t>
            </a:r>
            <a:r>
              <a:rPr lang="en-US" dirty="0" err="1"/>
              <a:t>x’y</a:t>
            </a:r>
            <a:r>
              <a:rPr lang="en-US" dirty="0"/>
              <a:t> +</a:t>
            </a:r>
            <a:r>
              <a:rPr lang="en-US" dirty="0" err="1"/>
              <a:t>xy</a:t>
            </a:r>
            <a:r>
              <a:rPr lang="en-US" dirty="0"/>
              <a:t>’ B=</a:t>
            </a:r>
            <a:r>
              <a:rPr lang="en-US" dirty="0" err="1"/>
              <a:t>x’y</a:t>
            </a:r>
            <a:r>
              <a:rPr lang="en-US" dirty="0"/>
              <a:t> 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83976" y="1763354"/>
            <a:ext cx="73898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2400" b="1" dirty="0"/>
              <a:t>Half </a:t>
            </a:r>
            <a:r>
              <a:rPr lang="en-IN" sz="2400" b="1" dirty="0" err="1" smtClean="0"/>
              <a:t>Subtractor</a:t>
            </a:r>
            <a:r>
              <a:rPr lang="en-IN" sz="2400" b="1" dirty="0" smtClean="0"/>
              <a:t>: </a:t>
            </a:r>
            <a:endParaRPr lang="en-IN" sz="2400" b="1" dirty="0"/>
          </a:p>
          <a:p>
            <a:pPr fontAlgn="base"/>
            <a:r>
              <a:rPr lang="en-US" sz="2400" dirty="0" smtClean="0"/>
              <a:t>The </a:t>
            </a:r>
            <a:r>
              <a:rPr lang="en-US" sz="2400" dirty="0"/>
              <a:t>half </a:t>
            </a:r>
            <a:r>
              <a:rPr lang="en-US" sz="2400" dirty="0" err="1"/>
              <a:t>subtractor</a:t>
            </a:r>
            <a:r>
              <a:rPr lang="en-US" sz="2400" dirty="0"/>
              <a:t> is also a building block for subtracting two binary numbers. </a:t>
            </a:r>
            <a:endParaRPr lang="en-US" sz="2400" dirty="0" smtClean="0"/>
          </a:p>
          <a:p>
            <a:pPr fontAlgn="base"/>
            <a:r>
              <a:rPr lang="en-US" sz="2400" dirty="0" smtClean="0"/>
              <a:t>It </a:t>
            </a:r>
            <a:r>
              <a:rPr lang="en-US" sz="2400" dirty="0"/>
              <a:t>has two inputs and two outputs. </a:t>
            </a:r>
            <a:endParaRPr lang="en-US" sz="2400" dirty="0" smtClean="0"/>
          </a:p>
          <a:p>
            <a:pPr fontAlgn="base"/>
            <a:r>
              <a:rPr lang="en-US" sz="2400" dirty="0" smtClean="0"/>
              <a:t>This </a:t>
            </a:r>
            <a:r>
              <a:rPr lang="en-US" sz="2400" dirty="0"/>
              <a:t>circuit is used to subtract two single bit binary numbers A and B. </a:t>
            </a:r>
            <a:endParaRPr lang="en-US" sz="2400" dirty="0" smtClean="0"/>
          </a:p>
          <a:p>
            <a:pPr fontAlgn="base"/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b="1" dirty="0"/>
              <a:t>'diff</a:t>
            </a:r>
            <a:r>
              <a:rPr lang="en-US" sz="2400" dirty="0"/>
              <a:t>' and </a:t>
            </a:r>
            <a:r>
              <a:rPr lang="en-US" sz="2400" b="1" dirty="0"/>
              <a:t>'borrow'</a:t>
            </a:r>
            <a:r>
              <a:rPr lang="en-US" sz="2400" dirty="0"/>
              <a:t> are two output states of the half </a:t>
            </a:r>
            <a:r>
              <a:rPr lang="en-US" sz="2400" dirty="0" err="1"/>
              <a:t>subtractor</a:t>
            </a:r>
            <a:r>
              <a:rPr lang="en-US" sz="2400" dirty="0"/>
              <a:t>.</a:t>
            </a: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5" descr="https://vlsiverify.com/wp-content/uploads/2022/11/half_adder_truth_table.jpg?ezimgfmt=ng%3Awebp%2Fngcb1%2Frs%3Adevice%2Frscb1-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4" name="Picture 2" descr="Half Subtra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891" y="4587713"/>
            <a:ext cx="571500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7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96" y="0"/>
            <a:ext cx="10515600" cy="1118442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  <a:r>
              <a:rPr lang="en-I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 Half Sub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041723"/>
            <a:ext cx="10937033" cy="721632"/>
          </a:xfrm>
        </p:spPr>
        <p:txBody>
          <a:bodyPr>
            <a:normAutofit/>
          </a:bodyPr>
          <a:lstStyle/>
          <a:p>
            <a:r>
              <a:rPr lang="en-US" dirty="0"/>
              <a:t>To design and verify a half </a:t>
            </a:r>
            <a:r>
              <a:rPr lang="en-US" dirty="0" err="1"/>
              <a:t>subtractor</a:t>
            </a:r>
            <a:r>
              <a:rPr lang="en-US" dirty="0"/>
              <a:t> using D = </a:t>
            </a:r>
            <a:r>
              <a:rPr lang="en-US" dirty="0" err="1"/>
              <a:t>x’y</a:t>
            </a:r>
            <a:r>
              <a:rPr lang="en-US" dirty="0"/>
              <a:t> +</a:t>
            </a:r>
            <a:r>
              <a:rPr lang="en-US" dirty="0" err="1"/>
              <a:t>xy</a:t>
            </a:r>
            <a:r>
              <a:rPr lang="en-US" dirty="0"/>
              <a:t>’ B=</a:t>
            </a:r>
            <a:r>
              <a:rPr lang="en-US" dirty="0" err="1"/>
              <a:t>x’y</a:t>
            </a:r>
            <a:r>
              <a:rPr lang="en-US" dirty="0"/>
              <a:t> </a:t>
            </a:r>
            <a:endParaRPr lang="en-IN" b="1" dirty="0"/>
          </a:p>
        </p:txBody>
      </p:sp>
      <p:sp>
        <p:nvSpPr>
          <p:cNvPr id="8" name="AutoShape 5" descr="https://vlsiverify.com/wp-content/uploads/2022/11/half_adder_truth_table.jpg?ezimgfmt=ng%3Awebp%2Fngcb1%2Frs%3Adevice%2Frscb1-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1837253"/>
            <a:ext cx="4418059" cy="2750459"/>
          </a:xfrm>
          <a:prstGeom prst="rect">
            <a:avLst/>
          </a:prstGeom>
        </p:spPr>
      </p:pic>
      <p:pic>
        <p:nvPicPr>
          <p:cNvPr id="10242" name="Picture 2" descr="Half Subtra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396" y="2516933"/>
            <a:ext cx="55435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42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96" y="0"/>
            <a:ext cx="10515600" cy="1118442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  <a:r>
              <a:rPr lang="en-I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 Half Sub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041723"/>
            <a:ext cx="10937033" cy="721632"/>
          </a:xfrm>
        </p:spPr>
        <p:txBody>
          <a:bodyPr>
            <a:normAutofit/>
          </a:bodyPr>
          <a:lstStyle/>
          <a:p>
            <a:r>
              <a:rPr lang="en-US" dirty="0"/>
              <a:t>To design and verify a half </a:t>
            </a:r>
            <a:r>
              <a:rPr lang="en-US" dirty="0" err="1"/>
              <a:t>subtractor</a:t>
            </a:r>
            <a:r>
              <a:rPr lang="en-US" dirty="0"/>
              <a:t> using D = </a:t>
            </a:r>
            <a:r>
              <a:rPr lang="en-US" dirty="0" err="1"/>
              <a:t>x’y</a:t>
            </a:r>
            <a:r>
              <a:rPr lang="en-US" dirty="0"/>
              <a:t> +</a:t>
            </a:r>
            <a:r>
              <a:rPr lang="en-US" dirty="0" err="1"/>
              <a:t>xy</a:t>
            </a:r>
            <a:r>
              <a:rPr lang="en-US" dirty="0"/>
              <a:t>’ B=</a:t>
            </a:r>
            <a:r>
              <a:rPr lang="en-US" dirty="0" err="1"/>
              <a:t>x’y</a:t>
            </a:r>
            <a:r>
              <a:rPr lang="en-US" dirty="0"/>
              <a:t> </a:t>
            </a:r>
            <a:endParaRPr lang="en-IN" b="1" dirty="0"/>
          </a:p>
        </p:txBody>
      </p:sp>
      <p:sp>
        <p:nvSpPr>
          <p:cNvPr id="8" name="AutoShape 5" descr="https://vlsiverify.com/wp-content/uploads/2022/11/half_adder_truth_table.jpg?ezimgfmt=ng%3Awebp%2Fngcb1%2Frs%3Adevice%2Frscb1-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07975" y="1763355"/>
            <a:ext cx="47212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module </a:t>
            </a:r>
            <a:r>
              <a:rPr lang="en-IN" dirty="0" err="1">
                <a:solidFill>
                  <a:srgbClr val="0070C0"/>
                </a:solidFill>
              </a:rPr>
              <a:t>half_sub</a:t>
            </a:r>
            <a:r>
              <a:rPr lang="en-IN" dirty="0">
                <a:solidFill>
                  <a:srgbClr val="0070C0"/>
                </a:solidFill>
              </a:rPr>
              <a:t>(input a, b, output D, B);</a:t>
            </a:r>
          </a:p>
          <a:p>
            <a:r>
              <a:rPr lang="en-IN" dirty="0">
                <a:solidFill>
                  <a:srgbClr val="0070C0"/>
                </a:solidFill>
              </a:rPr>
              <a:t>  assign D = a ^ b;</a:t>
            </a:r>
          </a:p>
          <a:p>
            <a:r>
              <a:rPr lang="en-IN" dirty="0">
                <a:solidFill>
                  <a:srgbClr val="0070C0"/>
                </a:solidFill>
              </a:rPr>
              <a:t>  assign B = ~a &amp; b;</a:t>
            </a:r>
          </a:p>
          <a:p>
            <a:r>
              <a:rPr lang="en-IN" dirty="0" err="1">
                <a:solidFill>
                  <a:srgbClr val="0070C0"/>
                </a:solidFill>
              </a:rPr>
              <a:t>endmodule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975" y="3097633"/>
            <a:ext cx="96913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module </a:t>
            </a:r>
            <a:r>
              <a:rPr lang="en-IN" dirty="0" err="1"/>
              <a:t>half_sub_tb</a:t>
            </a:r>
            <a:r>
              <a:rPr lang="en-IN" dirty="0"/>
              <a:t>;</a:t>
            </a:r>
          </a:p>
          <a:p>
            <a:r>
              <a:rPr lang="en-IN" dirty="0"/>
              <a:t>  </a:t>
            </a:r>
            <a:r>
              <a:rPr lang="en-IN" dirty="0" err="1"/>
              <a:t>reg</a:t>
            </a:r>
            <a:r>
              <a:rPr lang="en-IN" dirty="0"/>
              <a:t> a, b;</a:t>
            </a:r>
          </a:p>
          <a:p>
            <a:r>
              <a:rPr lang="en-IN" dirty="0"/>
              <a:t>  wire D, B;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</a:t>
            </a:r>
            <a:r>
              <a:rPr lang="en-IN" dirty="0" err="1"/>
              <a:t>half_sub</a:t>
            </a:r>
            <a:r>
              <a:rPr lang="en-IN" dirty="0"/>
              <a:t> </a:t>
            </a:r>
            <a:r>
              <a:rPr lang="en-IN" dirty="0" err="1"/>
              <a:t>hs</a:t>
            </a:r>
            <a:r>
              <a:rPr lang="en-IN" dirty="0"/>
              <a:t>(a, b, D, B);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initial begin</a:t>
            </a:r>
          </a:p>
          <a:p>
            <a:r>
              <a:rPr lang="en-IN" dirty="0"/>
              <a:t>    $monitor("a=%b b=%b, difference=%b, borrow=%b", </a:t>
            </a:r>
            <a:r>
              <a:rPr lang="en-IN" dirty="0" err="1"/>
              <a:t>a,b,D,B</a:t>
            </a:r>
            <a:r>
              <a:rPr lang="en-IN" dirty="0"/>
              <a:t>);</a:t>
            </a:r>
          </a:p>
          <a:p>
            <a:r>
              <a:rPr lang="en-IN" dirty="0"/>
              <a:t>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674494" y="1999827"/>
            <a:ext cx="32563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 = 0; b = 0;</a:t>
            </a:r>
          </a:p>
          <a:p>
            <a:r>
              <a:rPr lang="en-IN" dirty="0"/>
              <a:t>    #1;</a:t>
            </a:r>
          </a:p>
          <a:p>
            <a:r>
              <a:rPr lang="en-IN" dirty="0"/>
              <a:t>    a = 0; b = 1;</a:t>
            </a:r>
          </a:p>
          <a:p>
            <a:r>
              <a:rPr lang="en-IN" dirty="0"/>
              <a:t>    #1;</a:t>
            </a:r>
          </a:p>
          <a:p>
            <a:r>
              <a:rPr lang="en-IN" dirty="0"/>
              <a:t>    a = 1; b = 0;</a:t>
            </a:r>
          </a:p>
          <a:p>
            <a:r>
              <a:rPr lang="en-IN" dirty="0"/>
              <a:t>    #1;</a:t>
            </a:r>
          </a:p>
          <a:p>
            <a:r>
              <a:rPr lang="en-IN" dirty="0"/>
              <a:t>    a = 1; b = 1;</a:t>
            </a:r>
          </a:p>
          <a:p>
            <a:r>
              <a:rPr lang="en-IN" dirty="0"/>
              <a:t>  end</a:t>
            </a:r>
          </a:p>
          <a:p>
            <a:r>
              <a:rPr lang="en-IN" dirty="0" err="1"/>
              <a:t>endmodule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386" y="4959580"/>
            <a:ext cx="3254022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6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645"/>
            <a:ext cx="10515600" cy="699797"/>
          </a:xfrm>
        </p:spPr>
        <p:txBody>
          <a:bodyPr>
            <a:normAutofit/>
          </a:bodyPr>
          <a:lstStyle/>
          <a:p>
            <a:r>
              <a:rPr lang="en-IN" b="1" dirty="0" smtClean="0"/>
              <a:t>AND GATE: wave form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538065" y="1023707"/>
            <a:ext cx="57227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/AND</a:t>
            </a:r>
          </a:p>
          <a:p>
            <a:r>
              <a:rPr lang="en-IN" dirty="0"/>
              <a:t>   module </a:t>
            </a:r>
            <a:r>
              <a:rPr lang="en-IN" dirty="0" err="1"/>
              <a:t>andGate</a:t>
            </a:r>
            <a:r>
              <a:rPr lang="en-IN" dirty="0"/>
              <a:t>;</a:t>
            </a:r>
          </a:p>
          <a:p>
            <a:r>
              <a:rPr lang="en-IN" dirty="0"/>
              <a:t>    	</a:t>
            </a:r>
            <a:r>
              <a:rPr lang="en-IN" dirty="0" err="1"/>
              <a:t>reg</a:t>
            </a:r>
            <a:r>
              <a:rPr lang="en-IN" dirty="0"/>
              <a:t> x;   // </a:t>
            </a:r>
            <a:r>
              <a:rPr lang="en-IN" dirty="0" err="1"/>
              <a:t>Inputx</a:t>
            </a:r>
            <a:endParaRPr lang="en-IN" dirty="0"/>
          </a:p>
          <a:p>
            <a:r>
              <a:rPr lang="en-IN" dirty="0"/>
              <a:t>    	</a:t>
            </a:r>
            <a:r>
              <a:rPr lang="en-IN" dirty="0" err="1"/>
              <a:t>reg</a:t>
            </a:r>
            <a:r>
              <a:rPr lang="en-IN" dirty="0"/>
              <a:t> y;   // </a:t>
            </a:r>
            <a:r>
              <a:rPr lang="en-IN" dirty="0" err="1"/>
              <a:t>Inputy</a:t>
            </a:r>
            <a:endParaRPr lang="en-IN" dirty="0"/>
          </a:p>
          <a:p>
            <a:r>
              <a:rPr lang="en-IN" dirty="0"/>
              <a:t>    	wire z;  // </a:t>
            </a:r>
            <a:r>
              <a:rPr lang="en-IN" dirty="0" err="1"/>
              <a:t>Outputz</a:t>
            </a:r>
            <a:endParaRPr lang="en-IN" dirty="0"/>
          </a:p>
          <a:p>
            <a:r>
              <a:rPr lang="en-IN" dirty="0"/>
              <a:t>    	</a:t>
            </a:r>
            <a:r>
              <a:rPr lang="en-IN" dirty="0" err="1"/>
              <a:t>andComp</a:t>
            </a:r>
            <a:r>
              <a:rPr lang="en-IN" dirty="0"/>
              <a:t> </a:t>
            </a:r>
            <a:r>
              <a:rPr lang="en-IN" dirty="0" err="1"/>
              <a:t>uut</a:t>
            </a:r>
            <a:r>
              <a:rPr lang="en-IN" dirty="0"/>
              <a:t> (</a:t>
            </a:r>
          </a:p>
          <a:p>
            <a:r>
              <a:rPr lang="en-IN" dirty="0"/>
              <a:t>    		.x(x), </a:t>
            </a:r>
          </a:p>
          <a:p>
            <a:r>
              <a:rPr lang="en-IN" dirty="0"/>
              <a:t>    		.y(y), </a:t>
            </a:r>
          </a:p>
          <a:p>
            <a:r>
              <a:rPr lang="en-IN" dirty="0"/>
              <a:t>    		.z(z)</a:t>
            </a:r>
          </a:p>
          <a:p>
            <a:r>
              <a:rPr lang="en-IN" dirty="0"/>
              <a:t>    	);</a:t>
            </a:r>
          </a:p>
          <a:p>
            <a:r>
              <a:rPr lang="en-IN" dirty="0"/>
              <a:t>     initial begin  // Initialize Inputs</a:t>
            </a:r>
          </a:p>
          <a:p>
            <a:r>
              <a:rPr lang="en-IN" dirty="0"/>
              <a:t>    	x = 0;</a:t>
            </a:r>
          </a:p>
          <a:p>
            <a:r>
              <a:rPr lang="en-IN" dirty="0"/>
              <a:t>    	y = 0;</a:t>
            </a:r>
          </a:p>
          <a:p>
            <a:r>
              <a:rPr lang="en-IN" dirty="0"/>
              <a:t>        #2 x = 1;</a:t>
            </a:r>
          </a:p>
          <a:p>
            <a:r>
              <a:rPr lang="en-IN" dirty="0"/>
              <a:t>    	#2 y = 1;</a:t>
            </a:r>
          </a:p>
          <a:p>
            <a:r>
              <a:rPr lang="en-IN" dirty="0"/>
              <a:t>    	#2 x = 0;	</a:t>
            </a:r>
          </a:p>
          <a:p>
            <a:r>
              <a:rPr lang="en-IN" dirty="0"/>
              <a:t>    	//#20 x = 1;	  </a:t>
            </a:r>
          </a:p>
          <a:p>
            <a:r>
              <a:rPr lang="en-IN" dirty="0"/>
              <a:t>    	//#40;</a:t>
            </a:r>
          </a:p>
          <a:p>
            <a:r>
              <a:rPr lang="en-IN" dirty="0"/>
              <a:t>        end  </a:t>
            </a:r>
          </a:p>
          <a:p>
            <a:r>
              <a:rPr lang="en-IN" dirty="0"/>
              <a:t>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7975" y="1023707"/>
            <a:ext cx="55921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initial begin</a:t>
            </a:r>
          </a:p>
          <a:p>
            <a:r>
              <a:rPr lang="en-IN" dirty="0"/>
              <a:t>	</a:t>
            </a:r>
            <a:r>
              <a:rPr lang="en-IN" dirty="0" smtClean="0"/>
              <a:t>$</a:t>
            </a:r>
            <a:r>
              <a:rPr lang="en-IN" dirty="0" err="1"/>
              <a:t>dumpfile</a:t>
            </a:r>
            <a:r>
              <a:rPr lang="en-IN" dirty="0"/>
              <a:t>("</a:t>
            </a:r>
            <a:r>
              <a:rPr lang="en-IN" dirty="0" err="1"/>
              <a:t>andGate.vcd</a:t>
            </a:r>
            <a:r>
              <a:rPr lang="en-IN" dirty="0"/>
              <a:t>");</a:t>
            </a:r>
          </a:p>
          <a:p>
            <a:r>
              <a:rPr lang="en-IN" dirty="0"/>
              <a:t>	</a:t>
            </a:r>
            <a:r>
              <a:rPr lang="en-IN" dirty="0" smtClean="0"/>
              <a:t>$</a:t>
            </a:r>
            <a:r>
              <a:rPr lang="en-IN" dirty="0" err="1"/>
              <a:t>dumpvars</a:t>
            </a:r>
            <a:r>
              <a:rPr lang="en-IN" dirty="0"/>
              <a:t>(0, </a:t>
            </a:r>
            <a:r>
              <a:rPr lang="en-IN" dirty="0" err="1"/>
              <a:t>andGate</a:t>
            </a:r>
            <a:r>
              <a:rPr lang="en-IN" dirty="0"/>
              <a:t>);</a:t>
            </a:r>
          </a:p>
          <a:p>
            <a:r>
              <a:rPr lang="en-IN" dirty="0"/>
              <a:t>	</a:t>
            </a:r>
            <a:r>
              <a:rPr lang="en-IN" dirty="0" smtClean="0"/>
              <a:t>$</a:t>
            </a:r>
            <a:r>
              <a:rPr lang="en-IN" dirty="0"/>
              <a:t>display("INPUT\</a:t>
            </a:r>
            <a:r>
              <a:rPr lang="en-IN" dirty="0" err="1"/>
              <a:t>tOUTPUT</a:t>
            </a:r>
            <a:r>
              <a:rPr lang="en-IN" dirty="0"/>
              <a:t>");</a:t>
            </a:r>
          </a:p>
          <a:p>
            <a:r>
              <a:rPr lang="en-IN" dirty="0"/>
              <a:t>    </a:t>
            </a:r>
            <a:r>
              <a:rPr lang="en-IN" dirty="0" smtClean="0"/>
              <a:t>              $</a:t>
            </a:r>
            <a:r>
              <a:rPr lang="en-IN" dirty="0"/>
              <a:t>monitor("x=%</a:t>
            </a:r>
            <a:r>
              <a:rPr lang="en-IN" dirty="0" err="1"/>
              <a:t>d,y</a:t>
            </a:r>
            <a:r>
              <a:rPr lang="en-IN" dirty="0"/>
              <a:t>=%</a:t>
            </a:r>
            <a:r>
              <a:rPr lang="en-IN" dirty="0" err="1"/>
              <a:t>d,z</a:t>
            </a:r>
            <a:r>
              <a:rPr lang="en-IN" dirty="0"/>
              <a:t>=%d \n",</a:t>
            </a:r>
            <a:r>
              <a:rPr lang="en-IN" dirty="0" err="1"/>
              <a:t>x,y,z</a:t>
            </a:r>
            <a:r>
              <a:rPr lang="en-IN" dirty="0"/>
              <a:t>);</a:t>
            </a:r>
          </a:p>
          <a:p>
            <a:r>
              <a:rPr lang="en-IN" dirty="0"/>
              <a:t>    	 end</a:t>
            </a:r>
          </a:p>
          <a:p>
            <a:r>
              <a:rPr lang="en-IN" dirty="0"/>
              <a:t>     </a:t>
            </a:r>
            <a:r>
              <a:rPr lang="en-IN" dirty="0" err="1"/>
              <a:t>endmodule</a:t>
            </a:r>
            <a:endParaRPr lang="en-IN" dirty="0"/>
          </a:p>
          <a:p>
            <a:r>
              <a:rPr lang="en-IN" dirty="0"/>
              <a:t>    module </a:t>
            </a:r>
            <a:r>
              <a:rPr lang="en-IN" dirty="0" err="1"/>
              <a:t>andComp</a:t>
            </a:r>
            <a:r>
              <a:rPr lang="en-IN" dirty="0"/>
              <a:t>(</a:t>
            </a:r>
          </a:p>
          <a:p>
            <a:r>
              <a:rPr lang="en-IN" dirty="0"/>
              <a:t>        input x,</a:t>
            </a:r>
          </a:p>
          <a:p>
            <a:r>
              <a:rPr lang="en-IN" dirty="0"/>
              <a:t>        input y,</a:t>
            </a:r>
          </a:p>
          <a:p>
            <a:r>
              <a:rPr lang="en-IN" dirty="0"/>
              <a:t>        output z</a:t>
            </a:r>
          </a:p>
          <a:p>
            <a:r>
              <a:rPr lang="en-IN" dirty="0"/>
              <a:t>        );</a:t>
            </a:r>
          </a:p>
          <a:p>
            <a:r>
              <a:rPr lang="en-IN" dirty="0"/>
              <a:t>    assign z = </a:t>
            </a:r>
            <a:r>
              <a:rPr lang="en-IN" dirty="0" err="1"/>
              <a:t>x&amp;y</a:t>
            </a:r>
            <a:r>
              <a:rPr lang="en-IN" dirty="0"/>
              <a:t>;</a:t>
            </a:r>
          </a:p>
          <a:p>
            <a:r>
              <a:rPr lang="en-IN" dirty="0"/>
              <a:t>    </a:t>
            </a:r>
            <a:r>
              <a:rPr lang="en-IN" dirty="0" err="1"/>
              <a:t>endmodule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956179" y="5549969"/>
            <a:ext cx="806942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02124"/>
                </a:solidFill>
                <a:latin typeface="Google Sans"/>
              </a:rPr>
              <a:t>Dot (.)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 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indicates that the port name following the dot belongs to the design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. </a:t>
            </a:r>
            <a:r>
              <a:rPr lang="en-US" dirty="0" smtClean="0">
                <a:solidFill>
                  <a:srgbClr val="202124"/>
                </a:solidFill>
                <a:latin typeface="Google Sans"/>
              </a:rPr>
              <a:t>The signal name to which the design port has to be connected is given next within parentheses ( ) .</a:t>
            </a:r>
          </a:p>
          <a:p>
            <a:r>
              <a:rPr lang="en-US" dirty="0" smtClean="0">
                <a:solidFill>
                  <a:srgbClr val="0070C0"/>
                </a:solidFill>
                <a:latin typeface="Google Sans"/>
              </a:rPr>
              <a:t>.x(a): signal “x” in the design should be connected to “a” in the module 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90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645"/>
            <a:ext cx="10515600" cy="699797"/>
          </a:xfrm>
        </p:spPr>
        <p:txBody>
          <a:bodyPr>
            <a:normAutofit/>
          </a:bodyPr>
          <a:lstStyle/>
          <a:p>
            <a:r>
              <a:rPr lang="en-IN" b="1" dirty="0" smtClean="0"/>
              <a:t>AND GATE: wave form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494523" y="911740"/>
            <a:ext cx="6531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Online </a:t>
            </a:r>
            <a:r>
              <a:rPr lang="en-IN" dirty="0"/>
              <a:t>EDA </a:t>
            </a:r>
            <a:r>
              <a:rPr lang="en-IN" dirty="0" smtClean="0"/>
              <a:t>Playground: </a:t>
            </a:r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www.edaplayground.com/home</a:t>
            </a:r>
            <a:endParaRPr lang="en-IN" dirty="0" smtClean="0"/>
          </a:p>
          <a:p>
            <a:endParaRPr lang="en-IN" b="1" dirty="0" smtClean="0"/>
          </a:p>
          <a:p>
            <a:r>
              <a:rPr lang="en-IN" b="1" dirty="0" smtClean="0"/>
              <a:t>From Tools &amp; Simulator: select a Verilog simulator</a:t>
            </a:r>
          </a:p>
          <a:p>
            <a:r>
              <a:rPr lang="en-IN" b="1" dirty="0" smtClean="0"/>
              <a:t>Check: </a:t>
            </a:r>
            <a:r>
              <a:rPr lang="en-IN" dirty="0" smtClean="0"/>
              <a:t>Open</a:t>
            </a:r>
            <a:r>
              <a:rPr lang="en-IN" dirty="0"/>
              <a:t> </a:t>
            </a:r>
            <a:r>
              <a:rPr lang="en-IN" b="1" dirty="0" err="1"/>
              <a:t>EPWave</a:t>
            </a:r>
            <a:r>
              <a:rPr lang="en-IN" dirty="0"/>
              <a:t> after run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20" y="2848649"/>
            <a:ext cx="11124959" cy="196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3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8442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2- Half </a:t>
            </a:r>
            <a:r>
              <a:rPr lang="en-I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568"/>
            <a:ext cx="10515600" cy="721632"/>
          </a:xfrm>
        </p:spPr>
        <p:txBody>
          <a:bodyPr>
            <a:normAutofit/>
          </a:bodyPr>
          <a:lstStyle/>
          <a:p>
            <a:r>
              <a:rPr lang="en-US" dirty="0"/>
              <a:t>To design and verify a half adder using </a:t>
            </a:r>
            <a:r>
              <a:rPr lang="en-US" b="1" dirty="0"/>
              <a:t>S= (</a:t>
            </a:r>
            <a:r>
              <a:rPr lang="en-US" b="1" dirty="0" err="1"/>
              <a:t>x+y</a:t>
            </a:r>
            <a:r>
              <a:rPr lang="en-US" b="1" dirty="0"/>
              <a:t>)(</a:t>
            </a:r>
            <a:r>
              <a:rPr lang="en-US" b="1" dirty="0" err="1"/>
              <a:t>x’+y</a:t>
            </a:r>
            <a:r>
              <a:rPr lang="en-US" b="1" dirty="0" smtClean="0"/>
              <a:t>’), C</a:t>
            </a:r>
            <a:r>
              <a:rPr lang="en-US" b="1" dirty="0"/>
              <a:t>= </a:t>
            </a:r>
            <a:r>
              <a:rPr lang="en-US" b="1" dirty="0" err="1"/>
              <a:t>xy</a:t>
            </a:r>
            <a:r>
              <a:rPr lang="en-US" b="1" dirty="0"/>
              <a:t> 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444760" y="2492934"/>
            <a:ext cx="114797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Adder: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Adder is a basic combinational design that can add two single bits and results to a sum and carry bit as an output.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42" y="3693981"/>
            <a:ext cx="4703954" cy="200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5" descr="https://vlsiverify.com/wp-content/uploads/2022/11/half_adder_truth_table.jpg?ezimgfmt=ng%3Awebp%2Fngcb1%2Frs%3Adevice%2Frscb1-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" r="643" b="8814"/>
          <a:stretch/>
        </p:blipFill>
        <p:spPr>
          <a:xfrm>
            <a:off x="6705600" y="3323642"/>
            <a:ext cx="4410075" cy="318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8442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2- Half </a:t>
            </a:r>
            <a:r>
              <a:rPr lang="en-I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568"/>
            <a:ext cx="10515600" cy="721632"/>
          </a:xfrm>
        </p:spPr>
        <p:txBody>
          <a:bodyPr>
            <a:normAutofit/>
          </a:bodyPr>
          <a:lstStyle/>
          <a:p>
            <a:r>
              <a:rPr lang="en-US" dirty="0"/>
              <a:t>To design and verify a half adder using </a:t>
            </a:r>
            <a:r>
              <a:rPr lang="en-US" b="1" dirty="0"/>
              <a:t>S= (</a:t>
            </a:r>
            <a:r>
              <a:rPr lang="en-US" b="1" dirty="0" err="1"/>
              <a:t>x+y</a:t>
            </a:r>
            <a:r>
              <a:rPr lang="en-US" b="1" dirty="0"/>
              <a:t>)(</a:t>
            </a:r>
            <a:r>
              <a:rPr lang="en-US" b="1" dirty="0" err="1"/>
              <a:t>x’+y</a:t>
            </a:r>
            <a:r>
              <a:rPr lang="en-US" b="1" dirty="0" smtClean="0"/>
              <a:t>’), C</a:t>
            </a:r>
            <a:r>
              <a:rPr lang="en-US" b="1" dirty="0"/>
              <a:t>= </a:t>
            </a:r>
            <a:r>
              <a:rPr lang="en-US" b="1" dirty="0" err="1"/>
              <a:t>xy</a:t>
            </a:r>
            <a:r>
              <a:rPr lang="en-US" b="1" dirty="0"/>
              <a:t> </a:t>
            </a:r>
            <a:endParaRPr lang="en-IN" b="1" dirty="0"/>
          </a:p>
        </p:txBody>
      </p:sp>
      <p:sp>
        <p:nvSpPr>
          <p:cNvPr id="8" name="AutoShape 5" descr="https://vlsiverify.com/wp-content/uploads/2022/11/half_adder_truth_table.jpg?ezimgfmt=ng%3Awebp%2Fngcb1%2Frs%3Adevice%2Frscb1-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1" r="643" b="8814"/>
          <a:stretch/>
        </p:blipFill>
        <p:spPr>
          <a:xfrm>
            <a:off x="704850" y="2687326"/>
            <a:ext cx="4410075" cy="31862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86601" y="3476625"/>
            <a:ext cx="24574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latin typeface="open sans"/>
              </a:rPr>
              <a:t>Output:</a:t>
            </a:r>
            <a:br>
              <a:rPr lang="en-US" sz="2400" b="1" dirty="0">
                <a:latin typeface="open sans"/>
              </a:rPr>
            </a:br>
            <a:r>
              <a:rPr lang="en-US" sz="2400" dirty="0" smtClean="0">
                <a:latin typeface="open sans"/>
              </a:rPr>
              <a:t>S </a:t>
            </a:r>
            <a:r>
              <a:rPr lang="en-US" sz="2400" dirty="0">
                <a:latin typeface="open sans"/>
              </a:rPr>
              <a:t>= A ^ B</a:t>
            </a:r>
          </a:p>
          <a:p>
            <a:pPr fontAlgn="base"/>
            <a:r>
              <a:rPr lang="en-US" sz="2400" dirty="0" err="1">
                <a:latin typeface="open sans"/>
              </a:rPr>
              <a:t>Cout</a:t>
            </a:r>
            <a:r>
              <a:rPr lang="en-US" sz="2400" dirty="0">
                <a:latin typeface="open sans"/>
              </a:rPr>
              <a:t> = A · B</a:t>
            </a:r>
            <a:endParaRPr lang="en-US" sz="2400" b="0" i="0" dirty="0"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2716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8442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2- Half </a:t>
            </a:r>
            <a:r>
              <a:rPr lang="en-I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568"/>
            <a:ext cx="10515600" cy="721632"/>
          </a:xfrm>
        </p:spPr>
        <p:txBody>
          <a:bodyPr>
            <a:normAutofit/>
          </a:bodyPr>
          <a:lstStyle/>
          <a:p>
            <a:r>
              <a:rPr lang="en-US" dirty="0"/>
              <a:t>To design and verify a half adder using </a:t>
            </a:r>
            <a:r>
              <a:rPr lang="en-US" b="1" dirty="0"/>
              <a:t>S= (</a:t>
            </a:r>
            <a:r>
              <a:rPr lang="en-US" b="1" dirty="0" err="1"/>
              <a:t>x+y</a:t>
            </a:r>
            <a:r>
              <a:rPr lang="en-US" b="1" dirty="0"/>
              <a:t>)(</a:t>
            </a:r>
            <a:r>
              <a:rPr lang="en-US" b="1" dirty="0" err="1"/>
              <a:t>x’+y</a:t>
            </a:r>
            <a:r>
              <a:rPr lang="en-US" b="1" dirty="0" smtClean="0"/>
              <a:t>’), C</a:t>
            </a:r>
            <a:r>
              <a:rPr lang="en-US" b="1" dirty="0"/>
              <a:t>= </a:t>
            </a:r>
            <a:r>
              <a:rPr lang="en-US" b="1" dirty="0" err="1"/>
              <a:t>xy</a:t>
            </a:r>
            <a:r>
              <a:rPr lang="en-US" b="1" dirty="0"/>
              <a:t> </a:t>
            </a:r>
            <a:endParaRPr lang="en-IN" b="1" dirty="0"/>
          </a:p>
        </p:txBody>
      </p:sp>
      <p:sp>
        <p:nvSpPr>
          <p:cNvPr id="8" name="AutoShape 5" descr="https://vlsiverify.com/wp-content/uploads/2022/11/half_adder_truth_table.jpg?ezimgfmt=ng%3Awebp%2Fngcb1%2Frs%3Adevice%2Frscb1-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14401" y="2205200"/>
            <a:ext cx="24574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latin typeface="open sans"/>
              </a:rPr>
              <a:t>Output:</a:t>
            </a:r>
            <a:br>
              <a:rPr lang="en-US" sz="2400" b="1" dirty="0">
                <a:latin typeface="open sans"/>
              </a:rPr>
            </a:br>
            <a:r>
              <a:rPr lang="en-US" sz="2400" dirty="0" smtClean="0">
                <a:latin typeface="open sans"/>
              </a:rPr>
              <a:t>S </a:t>
            </a:r>
            <a:r>
              <a:rPr lang="en-US" sz="2400" dirty="0">
                <a:latin typeface="open sans"/>
              </a:rPr>
              <a:t>= A ^ B</a:t>
            </a:r>
          </a:p>
          <a:p>
            <a:pPr fontAlgn="base"/>
            <a:r>
              <a:rPr lang="en-US" sz="2400" dirty="0" err="1">
                <a:latin typeface="open sans"/>
              </a:rPr>
              <a:t>Cout</a:t>
            </a:r>
            <a:r>
              <a:rPr lang="en-US" sz="2400" dirty="0">
                <a:latin typeface="open sans"/>
              </a:rPr>
              <a:t> = A · B</a:t>
            </a:r>
            <a:endParaRPr lang="en-US" sz="2400" b="0" i="0" dirty="0">
              <a:effectLst/>
              <a:latin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09323" y="2088428"/>
            <a:ext cx="591560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1600" b="1" dirty="0">
                <a:solidFill>
                  <a:srgbClr val="000000"/>
                </a:solidFill>
                <a:latin typeface="poppins"/>
              </a:rPr>
              <a:t>Half Adder Verilog </a:t>
            </a:r>
            <a:r>
              <a:rPr lang="en-IN" sz="1600" b="1" dirty="0" smtClean="0">
                <a:solidFill>
                  <a:srgbClr val="000000"/>
                </a:solidFill>
                <a:latin typeface="poppins"/>
              </a:rPr>
              <a:t>Code:</a:t>
            </a:r>
          </a:p>
          <a:p>
            <a:pPr fontAlgn="base"/>
            <a:r>
              <a:rPr lang="en-IN" sz="1600" b="1" dirty="0" smtClean="0">
                <a:solidFill>
                  <a:srgbClr val="000000"/>
                </a:solidFill>
                <a:latin typeface="poppins"/>
              </a:rPr>
              <a:t>//save </a:t>
            </a:r>
            <a:r>
              <a:rPr lang="en-IN" sz="1600" b="1" dirty="0">
                <a:solidFill>
                  <a:srgbClr val="000000"/>
                </a:solidFill>
                <a:latin typeface="poppins"/>
              </a:rPr>
              <a:t>as “</a:t>
            </a:r>
            <a:r>
              <a:rPr lang="en-IN" sz="1600" b="1" dirty="0" err="1">
                <a:solidFill>
                  <a:srgbClr val="000000"/>
                </a:solidFill>
                <a:latin typeface="poppins"/>
              </a:rPr>
              <a:t>halfadder.v</a:t>
            </a:r>
            <a:r>
              <a:rPr lang="en-IN" sz="1600" b="1" dirty="0" smtClean="0">
                <a:solidFill>
                  <a:srgbClr val="000000"/>
                </a:solidFill>
                <a:latin typeface="poppins"/>
              </a:rPr>
              <a:t>”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module </a:t>
            </a:r>
            <a:r>
              <a:rPr lang="en-US" dirty="0" err="1">
                <a:solidFill>
                  <a:srgbClr val="0070C0"/>
                </a:solidFill>
              </a:rPr>
              <a:t>halfadder</a:t>
            </a:r>
            <a:r>
              <a:rPr lang="en-US" dirty="0">
                <a:solidFill>
                  <a:srgbClr val="0070C0"/>
                </a:solidFill>
              </a:rPr>
              <a:t>(a, b, sum, carry);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input a, b;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output </a:t>
            </a:r>
            <a:r>
              <a:rPr lang="en-US" dirty="0" err="1">
                <a:solidFill>
                  <a:srgbClr val="0070C0"/>
                </a:solidFill>
              </a:rPr>
              <a:t>sum,carry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fontAlgn="base"/>
            <a:endParaRPr lang="en-US" dirty="0">
              <a:solidFill>
                <a:srgbClr val="0070C0"/>
              </a:solidFill>
            </a:endParaRP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/* Using data flow level */</a:t>
            </a:r>
          </a:p>
          <a:p>
            <a:pPr fontAlgn="base"/>
            <a:r>
              <a:rPr lang="en-US" dirty="0" smtClean="0">
                <a:solidFill>
                  <a:srgbClr val="0070C0"/>
                </a:solidFill>
              </a:rPr>
              <a:t>assign </a:t>
            </a:r>
            <a:r>
              <a:rPr lang="en-US" dirty="0">
                <a:solidFill>
                  <a:srgbClr val="0070C0"/>
                </a:solidFill>
              </a:rPr>
              <a:t>sum = a ^ b; //sum bit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assign carry = a &amp; b; //carry bit</a:t>
            </a:r>
          </a:p>
          <a:p>
            <a:pPr fontAlgn="base"/>
            <a:endParaRPr lang="en-US" dirty="0">
              <a:solidFill>
                <a:srgbClr val="0070C0"/>
              </a:solidFill>
            </a:endParaRPr>
          </a:p>
          <a:p>
            <a:pPr fontAlgn="base"/>
            <a:r>
              <a:rPr lang="en-US" dirty="0" smtClean="0">
                <a:solidFill>
                  <a:srgbClr val="0070C0"/>
                </a:solidFill>
              </a:rPr>
              <a:t>/* </a:t>
            </a:r>
            <a:r>
              <a:rPr lang="en-US" dirty="0">
                <a:solidFill>
                  <a:srgbClr val="0070C0"/>
                </a:solidFill>
              </a:rPr>
              <a:t>using gate level*/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/*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xor</a:t>
            </a:r>
            <a:r>
              <a:rPr lang="en-US" dirty="0">
                <a:solidFill>
                  <a:srgbClr val="0070C0"/>
                </a:solidFill>
              </a:rPr>
              <a:t> x1(sum, a, b);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 and a1(carry, a, b);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 */</a:t>
            </a:r>
          </a:p>
          <a:p>
            <a:pPr fontAlgn="base"/>
            <a:r>
              <a:rPr lang="en-US" dirty="0" err="1" smtClean="0">
                <a:solidFill>
                  <a:srgbClr val="0070C0"/>
                </a:solidFill>
              </a:rPr>
              <a:t>endmodule</a:t>
            </a:r>
            <a:endParaRPr lang="en-IN" b="1" i="0" dirty="0">
              <a:solidFill>
                <a:srgbClr val="0070C0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48198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8442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2- Half </a:t>
            </a:r>
            <a:r>
              <a:rPr lang="en-I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Adder</a:t>
            </a:r>
            <a:endParaRPr lang="en-IN" dirty="0"/>
          </a:p>
        </p:txBody>
      </p:sp>
      <p:sp>
        <p:nvSpPr>
          <p:cNvPr id="8" name="AutoShape 5" descr="https://vlsiverify.com/wp-content/uploads/2022/11/half_adder_truth_table.jpg?ezimgfmt=ng%3Awebp%2Fngcb1%2Frs%3Adevice%2Frscb1-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8200" y="1407292"/>
            <a:ext cx="10515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1600" b="1" dirty="0" err="1">
                <a:solidFill>
                  <a:srgbClr val="000000"/>
                </a:solidFill>
                <a:latin typeface="poppins"/>
              </a:rPr>
              <a:t>Testbench</a:t>
            </a:r>
            <a:r>
              <a:rPr lang="en-IN" sz="1600" b="1" dirty="0">
                <a:solidFill>
                  <a:srgbClr val="000000"/>
                </a:solidFill>
                <a:latin typeface="poppins"/>
              </a:rPr>
              <a:t> Code:</a:t>
            </a:r>
            <a:endParaRPr lang="en-IN" sz="1600" b="1" dirty="0" smtClean="0">
              <a:solidFill>
                <a:srgbClr val="000000"/>
              </a:solidFill>
              <a:latin typeface="poppins"/>
            </a:endParaRPr>
          </a:p>
          <a:p>
            <a:pPr fontAlgn="base"/>
            <a:r>
              <a:rPr lang="en-IN" sz="1600" b="1" dirty="0" smtClean="0">
                <a:solidFill>
                  <a:srgbClr val="000000"/>
                </a:solidFill>
                <a:latin typeface="poppins"/>
              </a:rPr>
              <a:t>//save as “</a:t>
            </a:r>
            <a:r>
              <a:rPr lang="en-IN" sz="1600" b="1" dirty="0" err="1" smtClean="0">
                <a:solidFill>
                  <a:srgbClr val="000000"/>
                </a:solidFill>
                <a:latin typeface="poppins"/>
              </a:rPr>
              <a:t>halfadder_tb.v</a:t>
            </a:r>
            <a:r>
              <a:rPr lang="en-IN" sz="1600" b="1" dirty="0" smtClean="0">
                <a:solidFill>
                  <a:srgbClr val="000000"/>
                </a:solidFill>
                <a:latin typeface="poppins"/>
              </a:rPr>
              <a:t>”</a:t>
            </a:r>
          </a:p>
          <a:p>
            <a:pPr fontAlgn="base"/>
            <a:r>
              <a:rPr lang="en-US" dirty="0" smtClean="0">
                <a:solidFill>
                  <a:srgbClr val="0070C0"/>
                </a:solidFill>
              </a:rPr>
              <a:t>module </a:t>
            </a:r>
            <a:r>
              <a:rPr lang="en-US" dirty="0" err="1">
                <a:solidFill>
                  <a:srgbClr val="0070C0"/>
                </a:solidFill>
              </a:rPr>
              <a:t>halfadder_tb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fontAlgn="base"/>
            <a:r>
              <a:rPr lang="en-US" dirty="0" err="1">
                <a:solidFill>
                  <a:srgbClr val="0070C0"/>
                </a:solidFill>
              </a:rPr>
              <a:t>reg</a:t>
            </a:r>
            <a:r>
              <a:rPr lang="en-US" dirty="0">
                <a:solidFill>
                  <a:srgbClr val="0070C0"/>
                </a:solidFill>
              </a:rPr>
              <a:t> a, b;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wire sum, carry;</a:t>
            </a:r>
          </a:p>
          <a:p>
            <a:pPr fontAlgn="base"/>
            <a:r>
              <a:rPr lang="en-US" dirty="0" err="1" smtClean="0">
                <a:solidFill>
                  <a:srgbClr val="0070C0"/>
                </a:solidFill>
              </a:rPr>
              <a:t>halfadder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add1(a, b, sum, carry);</a:t>
            </a:r>
          </a:p>
          <a:p>
            <a:pPr fontAlgn="base"/>
            <a:r>
              <a:rPr lang="en-US" dirty="0" smtClean="0">
                <a:solidFill>
                  <a:srgbClr val="0070C0"/>
                </a:solidFill>
              </a:rPr>
              <a:t>initial</a:t>
            </a:r>
            <a:endParaRPr lang="en-US" dirty="0">
              <a:solidFill>
                <a:srgbClr val="0070C0"/>
              </a:solidFill>
            </a:endParaRP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begin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$monitor("Time = %d</a:t>
            </a:r>
            <a:r>
              <a:rPr lang="en-US" dirty="0" smtClean="0">
                <a:solidFill>
                  <a:srgbClr val="0070C0"/>
                </a:solidFill>
              </a:rPr>
              <a:t>: A</a:t>
            </a:r>
            <a:r>
              <a:rPr lang="en-US" dirty="0">
                <a:solidFill>
                  <a:srgbClr val="0070C0"/>
                </a:solidFill>
              </a:rPr>
              <a:t>= %b	B= %b	Sum =%b	Carry = %b\n</a:t>
            </a:r>
            <a:r>
              <a:rPr lang="en-US" dirty="0" smtClean="0">
                <a:solidFill>
                  <a:srgbClr val="0070C0"/>
                </a:solidFill>
              </a:rPr>
              <a:t>", $</a:t>
            </a:r>
            <a:r>
              <a:rPr lang="en-US" dirty="0">
                <a:solidFill>
                  <a:srgbClr val="0070C0"/>
                </a:solidFill>
              </a:rPr>
              <a:t>time, a, b, sum, carry);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a = 0; b = 0;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#1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b = 1;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#1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a = 1;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#1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b = 0;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end</a:t>
            </a:r>
          </a:p>
          <a:p>
            <a:pPr fontAlgn="base"/>
            <a:r>
              <a:rPr lang="en-US" dirty="0" err="1">
                <a:solidFill>
                  <a:srgbClr val="0070C0"/>
                </a:solidFill>
              </a:rPr>
              <a:t>endmodule</a:t>
            </a:r>
            <a:endParaRPr lang="en-IN" b="1" i="0" dirty="0">
              <a:solidFill>
                <a:srgbClr val="0070C0"/>
              </a:solidFill>
              <a:effectLst/>
              <a:latin typeface="poppi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5870" y="1184988"/>
            <a:ext cx="43107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b="1" dirty="0" smtClean="0">
                <a:solidFill>
                  <a:srgbClr val="000000"/>
                </a:solidFill>
                <a:latin typeface="poppins"/>
              </a:rPr>
              <a:t>To compile CMD </a:t>
            </a:r>
            <a:r>
              <a:rPr lang="en-IN" b="1" dirty="0" err="1" smtClean="0">
                <a:solidFill>
                  <a:srgbClr val="000000"/>
                </a:solidFill>
                <a:latin typeface="poppins"/>
              </a:rPr>
              <a:t>Commdds</a:t>
            </a:r>
            <a:r>
              <a:rPr lang="en-IN" b="1" dirty="0" smtClean="0">
                <a:solidFill>
                  <a:srgbClr val="000000"/>
                </a:solidFill>
                <a:latin typeface="poppins"/>
              </a:rPr>
              <a:t>:</a:t>
            </a:r>
          </a:p>
          <a:p>
            <a:pPr fontAlgn="base"/>
            <a:r>
              <a:rPr lang="en-IN" b="1" dirty="0" smtClean="0">
                <a:solidFill>
                  <a:srgbClr val="000000"/>
                </a:solidFill>
                <a:latin typeface="poppins"/>
              </a:rPr>
              <a:t> </a:t>
            </a:r>
            <a:r>
              <a:rPr lang="en-IN" dirty="0" err="1" smtClean="0">
                <a:solidFill>
                  <a:srgbClr val="000000"/>
                </a:solidFill>
                <a:latin typeface="poppins"/>
              </a:rPr>
              <a:t>iverilog</a:t>
            </a:r>
            <a:r>
              <a:rPr lang="en-IN" dirty="0" smtClean="0">
                <a:solidFill>
                  <a:srgbClr val="000000"/>
                </a:solidFill>
                <a:latin typeface="poppins"/>
              </a:rPr>
              <a:t> </a:t>
            </a:r>
            <a:r>
              <a:rPr lang="en-IN" dirty="0" err="1" smtClean="0">
                <a:solidFill>
                  <a:srgbClr val="000000"/>
                </a:solidFill>
                <a:latin typeface="poppins"/>
              </a:rPr>
              <a:t>halfadder.v</a:t>
            </a:r>
            <a:r>
              <a:rPr lang="en-IN" dirty="0" smtClean="0">
                <a:solidFill>
                  <a:srgbClr val="000000"/>
                </a:solidFill>
                <a:latin typeface="poppins"/>
              </a:rPr>
              <a:t> </a:t>
            </a:r>
            <a:r>
              <a:rPr lang="en-IN" dirty="0" err="1" smtClean="0">
                <a:solidFill>
                  <a:srgbClr val="000000"/>
                </a:solidFill>
                <a:latin typeface="poppins"/>
              </a:rPr>
              <a:t>halfadder_tb.v</a:t>
            </a:r>
            <a:endParaRPr lang="en-IN" dirty="0" smtClean="0">
              <a:solidFill>
                <a:srgbClr val="000000"/>
              </a:solidFill>
              <a:latin typeface="poppins"/>
            </a:endParaRPr>
          </a:p>
          <a:p>
            <a:pPr fontAlgn="base"/>
            <a:r>
              <a:rPr lang="en-IN" dirty="0" smtClean="0">
                <a:solidFill>
                  <a:srgbClr val="000000"/>
                </a:solidFill>
                <a:latin typeface="poppins"/>
              </a:rPr>
              <a:t> </a:t>
            </a:r>
            <a:r>
              <a:rPr lang="en-IN" dirty="0" err="1" smtClean="0">
                <a:solidFill>
                  <a:srgbClr val="000000"/>
                </a:solidFill>
                <a:latin typeface="poppins"/>
              </a:rPr>
              <a:t>vvp</a:t>
            </a:r>
            <a:r>
              <a:rPr lang="en-IN" dirty="0" smtClean="0">
                <a:solidFill>
                  <a:srgbClr val="000000"/>
                </a:solidFill>
                <a:latin typeface="poppins"/>
              </a:rPr>
              <a:t> </a:t>
            </a:r>
            <a:r>
              <a:rPr lang="en-IN" dirty="0" err="1" smtClean="0">
                <a:solidFill>
                  <a:srgbClr val="000000"/>
                </a:solidFill>
                <a:latin typeface="poppins"/>
              </a:rPr>
              <a:t>a.out</a:t>
            </a:r>
            <a:endParaRPr lang="en-IN" dirty="0">
              <a:solidFill>
                <a:srgbClr val="000000"/>
              </a:solidFill>
              <a:latin typeface="poppin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834" y="4640815"/>
            <a:ext cx="3840813" cy="17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2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763" y="165232"/>
            <a:ext cx="3943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https://www.edaplayground.com/home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98" y="770842"/>
            <a:ext cx="9912639" cy="58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763" y="165232"/>
            <a:ext cx="3943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https://www.edaplayground.com/home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63" y="1385429"/>
            <a:ext cx="11828521" cy="302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909</Words>
  <Application>Microsoft Office PowerPoint</Application>
  <PresentationFormat>Widescreen</PresentationFormat>
  <Paragraphs>177</Paragraphs>
  <Slides>17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Google Sans</vt:lpstr>
      <vt:lpstr>open sans</vt:lpstr>
      <vt:lpstr>poppins</vt:lpstr>
      <vt:lpstr>Times New Roman</vt:lpstr>
      <vt:lpstr>Office Theme</vt:lpstr>
      <vt:lpstr>Experiment 2 to 4 </vt:lpstr>
      <vt:lpstr>AND GATE: wave form</vt:lpstr>
      <vt:lpstr>AND GATE: wave form</vt:lpstr>
      <vt:lpstr>Experiment 2- Half Adder</vt:lpstr>
      <vt:lpstr>Experiment 2- Half Adder</vt:lpstr>
      <vt:lpstr>Experiment 2- Half Adder</vt:lpstr>
      <vt:lpstr>Experiment 2- Half Adder</vt:lpstr>
      <vt:lpstr>PowerPoint Presentation</vt:lpstr>
      <vt:lpstr>PowerPoint Presentation</vt:lpstr>
      <vt:lpstr>Experiment 3- Full Adder</vt:lpstr>
      <vt:lpstr>Experiment 3- Full Adder</vt:lpstr>
      <vt:lpstr>Experiment 3- Full Adder</vt:lpstr>
      <vt:lpstr>Experiment 3- Full Adder</vt:lpstr>
      <vt:lpstr>PowerPoint Presentation</vt:lpstr>
      <vt:lpstr>Experiment 3- Half Sub</vt:lpstr>
      <vt:lpstr>Experiment 3- Half Sub</vt:lpstr>
      <vt:lpstr>Experiment 3- Half Sub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5  (Number Converter)</dc:title>
  <dc:creator>R K Ranjan</dc:creator>
  <cp:lastModifiedBy>R K Ranjan</cp:lastModifiedBy>
  <cp:revision>38</cp:revision>
  <dcterms:created xsi:type="dcterms:W3CDTF">2022-10-03T09:09:54Z</dcterms:created>
  <dcterms:modified xsi:type="dcterms:W3CDTF">2023-08-05T16:34:24Z</dcterms:modified>
</cp:coreProperties>
</file>