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50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2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23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94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09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57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5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5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21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89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1106-716E-4F2B-AC0A-567515247F33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8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Experiment 5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(</a:t>
            </a:r>
            <a:r>
              <a:rPr lang="en-IN" b="1" dirty="0"/>
              <a:t>Number Converter)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4634"/>
            <a:ext cx="9775371" cy="1655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Design a BCD to Excess 3 code converter using combinational circuits.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524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24" y="0"/>
            <a:ext cx="10515600" cy="69046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Verilog code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7023" y="875246"/>
            <a:ext cx="94068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module BCD2Ex3(A</a:t>
            </a:r>
            <a:r>
              <a:rPr lang="en-IN" sz="3200" b="1" dirty="0" smtClean="0"/>
              <a:t>, B, C, D, W, X, Y, Z</a:t>
            </a:r>
            <a:r>
              <a:rPr lang="en-IN" sz="3200" b="1" dirty="0"/>
              <a:t>);</a:t>
            </a:r>
          </a:p>
          <a:p>
            <a:r>
              <a:rPr lang="en-IN" sz="3200" dirty="0"/>
              <a:t>	input A</a:t>
            </a:r>
            <a:r>
              <a:rPr lang="en-IN" sz="3200" dirty="0" smtClean="0"/>
              <a:t>, B, C, D</a:t>
            </a:r>
            <a:r>
              <a:rPr lang="en-IN" sz="3200" dirty="0"/>
              <a:t>;</a:t>
            </a:r>
          </a:p>
          <a:p>
            <a:r>
              <a:rPr lang="en-IN" sz="3200" dirty="0"/>
              <a:t>	output W</a:t>
            </a:r>
            <a:r>
              <a:rPr lang="en-IN" sz="3200" dirty="0" smtClean="0"/>
              <a:t>, X, Y, Z</a:t>
            </a:r>
            <a:r>
              <a:rPr lang="en-IN" sz="3200" dirty="0"/>
              <a:t>;</a:t>
            </a:r>
          </a:p>
          <a:p>
            <a:r>
              <a:rPr lang="en-IN" sz="3200" dirty="0"/>
              <a:t>	assign W = A | (B&amp;C) | (B&amp;D);                                                   </a:t>
            </a:r>
          </a:p>
          <a:p>
            <a:r>
              <a:rPr lang="en-IN" sz="3200" dirty="0"/>
              <a:t>	assign X = (~B&amp;C) | (~B &amp; D) | (B &amp; ~C &amp; ~D);</a:t>
            </a:r>
          </a:p>
          <a:p>
            <a:r>
              <a:rPr lang="en-IN" sz="3200" dirty="0"/>
              <a:t>	assign Y = ~( C ^ D);</a:t>
            </a:r>
          </a:p>
          <a:p>
            <a:r>
              <a:rPr lang="en-IN" sz="3200" dirty="0"/>
              <a:t>	assign Z = ~D;</a:t>
            </a:r>
          </a:p>
          <a:p>
            <a:r>
              <a:rPr lang="en-IN" sz="3200" dirty="0" err="1"/>
              <a:t>endmodule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089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24" y="0"/>
            <a:ext cx="10515600" cy="69046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Verilog code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94049" y="541175"/>
            <a:ext cx="855928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module test;</a:t>
            </a:r>
          </a:p>
          <a:p>
            <a:r>
              <a:rPr lang="en-IN" dirty="0" smtClean="0"/>
              <a:t>wire W, X,Y,Z;</a:t>
            </a:r>
          </a:p>
          <a:p>
            <a:r>
              <a:rPr lang="en-IN" dirty="0" err="1" smtClean="0"/>
              <a:t>reg</a:t>
            </a:r>
            <a:r>
              <a:rPr lang="en-IN" dirty="0" smtClean="0"/>
              <a:t> A,B,C,D;</a:t>
            </a:r>
          </a:p>
          <a:p>
            <a:r>
              <a:rPr lang="en-IN" dirty="0" smtClean="0"/>
              <a:t>BCD2Ex3  object(A,B,C,D,W,X,Y,Z);</a:t>
            </a:r>
          </a:p>
          <a:p>
            <a:r>
              <a:rPr lang="en-IN" dirty="0" smtClean="0"/>
              <a:t>initial begin</a:t>
            </a:r>
          </a:p>
          <a:p>
            <a:r>
              <a:rPr lang="en-IN" dirty="0" smtClean="0"/>
              <a:t>	$</a:t>
            </a:r>
            <a:r>
              <a:rPr lang="en-IN" dirty="0" err="1" smtClean="0"/>
              <a:t>dumpfile</a:t>
            </a:r>
            <a:r>
              <a:rPr lang="en-IN" dirty="0" smtClean="0"/>
              <a:t>("</a:t>
            </a:r>
            <a:r>
              <a:rPr lang="en-IN" dirty="0" err="1" smtClean="0"/>
              <a:t>bcd.vcd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	$</a:t>
            </a:r>
            <a:r>
              <a:rPr lang="en-IN" dirty="0" err="1" smtClean="0"/>
              <a:t>dumpvars</a:t>
            </a:r>
            <a:r>
              <a:rPr lang="en-IN" dirty="0" smtClean="0"/>
              <a:t>(0,test);</a:t>
            </a:r>
          </a:p>
          <a:p>
            <a:r>
              <a:rPr lang="en-IN" dirty="0" smtClean="0"/>
              <a:t>	$display (" A  B  C  D |  W  X  Y  Z");</a:t>
            </a:r>
          </a:p>
          <a:p>
            <a:r>
              <a:rPr lang="en-IN" dirty="0" smtClean="0"/>
              <a:t>	$monitor(" ",A, "  ",B, "  ",C, "  ",D,  " | ", W, "  ",X, "  ",Y, "  ",Z);</a:t>
            </a:r>
          </a:p>
          <a:p>
            <a:r>
              <a:rPr lang="en-IN" dirty="0"/>
              <a:t>	</a:t>
            </a:r>
            <a:r>
              <a:rPr lang="en-IN" dirty="0" smtClean="0"/>
              <a:t>A </a:t>
            </a:r>
            <a:r>
              <a:rPr lang="en-IN" dirty="0"/>
              <a:t>= 0;  </a:t>
            </a:r>
            <a:r>
              <a:rPr lang="en-IN" dirty="0" smtClean="0"/>
              <a:t>B </a:t>
            </a:r>
            <a:r>
              <a:rPr lang="en-IN" dirty="0"/>
              <a:t>= </a:t>
            </a:r>
            <a:r>
              <a:rPr lang="en-IN" dirty="0" smtClean="0"/>
              <a:t>0; C </a:t>
            </a:r>
            <a:r>
              <a:rPr lang="en-IN" dirty="0"/>
              <a:t>= </a:t>
            </a:r>
            <a:r>
              <a:rPr lang="en-IN" dirty="0" smtClean="0"/>
              <a:t>0; D </a:t>
            </a:r>
            <a:r>
              <a:rPr lang="en-IN" dirty="0"/>
              <a:t>= 0;</a:t>
            </a:r>
          </a:p>
          <a:p>
            <a:r>
              <a:rPr lang="en-IN" dirty="0"/>
              <a:t>	</a:t>
            </a:r>
            <a:r>
              <a:rPr lang="en-IN" dirty="0" smtClean="0"/>
              <a:t>#</a:t>
            </a:r>
            <a:r>
              <a:rPr lang="en-IN" dirty="0"/>
              <a:t>5  A = 0;  B = 0;  C = 0;  D = 0;</a:t>
            </a:r>
          </a:p>
          <a:p>
            <a:r>
              <a:rPr lang="en-IN" dirty="0"/>
              <a:t>	</a:t>
            </a:r>
            <a:r>
              <a:rPr lang="en-IN" dirty="0" smtClean="0"/>
              <a:t>#</a:t>
            </a:r>
            <a:r>
              <a:rPr lang="en-IN" dirty="0"/>
              <a:t>5  A = 0;  B = 0;  C = 0;  D = 1;</a:t>
            </a:r>
          </a:p>
          <a:p>
            <a:r>
              <a:rPr lang="en-IN" dirty="0"/>
              <a:t>	</a:t>
            </a:r>
            <a:r>
              <a:rPr lang="en-IN" dirty="0" smtClean="0"/>
              <a:t>#</a:t>
            </a:r>
            <a:r>
              <a:rPr lang="en-IN" dirty="0"/>
              <a:t>5  A = 0;  B = 0;  C = 1;  D = 0;</a:t>
            </a:r>
          </a:p>
          <a:p>
            <a:r>
              <a:rPr lang="en-IN" dirty="0"/>
              <a:t>	</a:t>
            </a:r>
            <a:r>
              <a:rPr lang="en-IN" dirty="0" smtClean="0"/>
              <a:t>#</a:t>
            </a:r>
            <a:r>
              <a:rPr lang="en-IN" dirty="0"/>
              <a:t>5  A = 0;  B = 0;  C = 1;  D = 1;</a:t>
            </a:r>
          </a:p>
          <a:p>
            <a:r>
              <a:rPr lang="en-IN" dirty="0"/>
              <a:t>	</a:t>
            </a:r>
            <a:r>
              <a:rPr lang="en-IN" dirty="0" smtClean="0"/>
              <a:t>#</a:t>
            </a:r>
            <a:r>
              <a:rPr lang="en-IN" dirty="0"/>
              <a:t>5  A = 0;  B = 1;  C = 0;  D = 0;</a:t>
            </a:r>
          </a:p>
          <a:p>
            <a:r>
              <a:rPr lang="en-IN" dirty="0"/>
              <a:t>	</a:t>
            </a:r>
            <a:r>
              <a:rPr lang="en-IN" dirty="0" smtClean="0"/>
              <a:t>#</a:t>
            </a:r>
            <a:r>
              <a:rPr lang="en-IN" dirty="0"/>
              <a:t>5  A = 0;  B = 1;  C = 0;  D = 1;</a:t>
            </a:r>
          </a:p>
          <a:p>
            <a:r>
              <a:rPr lang="en-IN" dirty="0"/>
              <a:t>	</a:t>
            </a:r>
            <a:r>
              <a:rPr lang="en-IN" dirty="0" smtClean="0"/>
              <a:t>#</a:t>
            </a:r>
            <a:r>
              <a:rPr lang="en-IN" dirty="0"/>
              <a:t>5  A = 0;  B = 1;  C = 1;  D = 0;</a:t>
            </a:r>
          </a:p>
          <a:p>
            <a:r>
              <a:rPr lang="en-IN" dirty="0"/>
              <a:t>	</a:t>
            </a:r>
            <a:r>
              <a:rPr lang="en-IN" dirty="0" smtClean="0"/>
              <a:t>#</a:t>
            </a:r>
            <a:r>
              <a:rPr lang="en-IN" dirty="0"/>
              <a:t>5  A = 0;  B = 1;  C = 1;  D = 1;</a:t>
            </a:r>
          </a:p>
          <a:p>
            <a:r>
              <a:rPr lang="en-IN" dirty="0"/>
              <a:t>	</a:t>
            </a:r>
            <a:r>
              <a:rPr lang="en-IN" dirty="0" smtClean="0"/>
              <a:t>#</a:t>
            </a:r>
            <a:r>
              <a:rPr lang="en-IN" dirty="0"/>
              <a:t>5  A = 1;  B = 0;  C = 0;  D = 0;</a:t>
            </a:r>
          </a:p>
          <a:p>
            <a:r>
              <a:rPr lang="en-IN" dirty="0"/>
              <a:t>	</a:t>
            </a:r>
            <a:r>
              <a:rPr lang="en-IN" dirty="0" smtClean="0"/>
              <a:t>#</a:t>
            </a:r>
            <a:r>
              <a:rPr lang="en-IN" dirty="0"/>
              <a:t>5  A = 1;  B = 0;  C = 0;  D = 1;</a:t>
            </a:r>
          </a:p>
          <a:p>
            <a:r>
              <a:rPr lang="en-IN" dirty="0"/>
              <a:t>	end</a:t>
            </a:r>
          </a:p>
          <a:p>
            <a:r>
              <a:rPr lang="en-IN" dirty="0" err="1"/>
              <a:t>endmodule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897" y="3304311"/>
            <a:ext cx="4252328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2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621" y="197175"/>
            <a:ext cx="10515600" cy="493291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Solve:</a:t>
            </a:r>
            <a:r>
              <a:rPr lang="en-IN" dirty="0" smtClean="0"/>
              <a:t>Excess-3 </a:t>
            </a:r>
            <a:r>
              <a:rPr lang="en-IN" dirty="0"/>
              <a:t>to BCD </a:t>
            </a:r>
            <a:r>
              <a:rPr lang="en-IN" dirty="0" smtClean="0"/>
              <a:t>conversion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9531"/>
              </p:ext>
            </p:extLst>
          </p:nvPr>
        </p:nvGraphicFramePr>
        <p:xfrm>
          <a:off x="916345" y="1079804"/>
          <a:ext cx="7714467" cy="4966432"/>
        </p:xfrm>
        <a:graphic>
          <a:graphicData uri="http://schemas.openxmlformats.org/drawingml/2006/table">
            <a:tbl>
              <a:tblPr/>
              <a:tblGrid>
                <a:gridCol w="857163">
                  <a:extLst>
                    <a:ext uri="{9D8B030D-6E8A-4147-A177-3AD203B41FA5}">
                      <a16:colId xmlns:a16="http://schemas.microsoft.com/office/drawing/2014/main" val="2041334434"/>
                    </a:ext>
                  </a:extLst>
                </a:gridCol>
                <a:gridCol w="857163">
                  <a:extLst>
                    <a:ext uri="{9D8B030D-6E8A-4147-A177-3AD203B41FA5}">
                      <a16:colId xmlns:a16="http://schemas.microsoft.com/office/drawing/2014/main" val="888866827"/>
                    </a:ext>
                  </a:extLst>
                </a:gridCol>
                <a:gridCol w="857163">
                  <a:extLst>
                    <a:ext uri="{9D8B030D-6E8A-4147-A177-3AD203B41FA5}">
                      <a16:colId xmlns:a16="http://schemas.microsoft.com/office/drawing/2014/main" val="3590534865"/>
                    </a:ext>
                  </a:extLst>
                </a:gridCol>
                <a:gridCol w="857163">
                  <a:extLst>
                    <a:ext uri="{9D8B030D-6E8A-4147-A177-3AD203B41FA5}">
                      <a16:colId xmlns:a16="http://schemas.microsoft.com/office/drawing/2014/main" val="1777506385"/>
                    </a:ext>
                  </a:extLst>
                </a:gridCol>
                <a:gridCol w="857163">
                  <a:extLst>
                    <a:ext uri="{9D8B030D-6E8A-4147-A177-3AD203B41FA5}">
                      <a16:colId xmlns:a16="http://schemas.microsoft.com/office/drawing/2014/main" val="3113343809"/>
                    </a:ext>
                  </a:extLst>
                </a:gridCol>
                <a:gridCol w="857163">
                  <a:extLst>
                    <a:ext uri="{9D8B030D-6E8A-4147-A177-3AD203B41FA5}">
                      <a16:colId xmlns:a16="http://schemas.microsoft.com/office/drawing/2014/main" val="3198867819"/>
                    </a:ext>
                  </a:extLst>
                </a:gridCol>
                <a:gridCol w="857163">
                  <a:extLst>
                    <a:ext uri="{9D8B030D-6E8A-4147-A177-3AD203B41FA5}">
                      <a16:colId xmlns:a16="http://schemas.microsoft.com/office/drawing/2014/main" val="3138367822"/>
                    </a:ext>
                  </a:extLst>
                </a:gridCol>
                <a:gridCol w="857163">
                  <a:extLst>
                    <a:ext uri="{9D8B030D-6E8A-4147-A177-3AD203B41FA5}">
                      <a16:colId xmlns:a16="http://schemas.microsoft.com/office/drawing/2014/main" val="1924847764"/>
                    </a:ext>
                  </a:extLst>
                </a:gridCol>
                <a:gridCol w="857163">
                  <a:extLst>
                    <a:ext uri="{9D8B030D-6E8A-4147-A177-3AD203B41FA5}">
                      <a16:colId xmlns:a16="http://schemas.microsoft.com/office/drawing/2014/main" val="2041930660"/>
                    </a:ext>
                  </a:extLst>
                </a:gridCol>
              </a:tblGrid>
              <a:tr h="70018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Decimal Number</a:t>
                      </a:r>
                    </a:p>
                  </a:txBody>
                  <a:tcPr marL="49635" marR="49635" marT="49635" marB="49635">
                    <a:lnL w="7620" cap="flat" cmpd="sng" algn="ctr">
                      <a:solidFill>
                        <a:srgbClr val="204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4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Excess-3 Code</a:t>
                      </a:r>
                    </a:p>
                  </a:txBody>
                  <a:tcPr marL="49635" marR="49635" marT="49635" marB="49635">
                    <a:lnL w="7620" cap="flat" cmpd="sng" algn="ctr">
                      <a:solidFill>
                        <a:srgbClr val="204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4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BCD Code</a:t>
                      </a:r>
                    </a:p>
                  </a:txBody>
                  <a:tcPr marL="49635" marR="49635" marT="49635" marB="49635">
                    <a:lnL w="7620" cap="flat" cmpd="sng" algn="ctr">
                      <a:solidFill>
                        <a:srgbClr val="204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4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034434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algn="just" fontAlgn="t"/>
                      <a:endParaRPr lang="en-IN" sz="12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A</a:t>
                      </a:r>
                      <a:endParaRPr lang="en-IN" sz="12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B</a:t>
                      </a:r>
                      <a:endParaRPr lang="en-IN" sz="12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</a:t>
                      </a:r>
                      <a:endParaRPr lang="en-IN" sz="12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</a:t>
                      </a:r>
                      <a:endParaRPr lang="en-IN" sz="12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W</a:t>
                      </a:r>
                      <a:endParaRPr lang="en-IN" sz="12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x</a:t>
                      </a:r>
                      <a:endParaRPr lang="en-IN" sz="12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y</a:t>
                      </a:r>
                      <a:endParaRPr lang="en-IN" sz="12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z</a:t>
                      </a:r>
                      <a:endParaRPr lang="en-IN" sz="12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204647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39824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970340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96331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88207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39484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757775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3459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96252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181188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597467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18518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32040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12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330178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13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08956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14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637132"/>
                  </a:ext>
                </a:extLst>
              </a:tr>
              <a:tr h="2509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15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</a:t>
                      </a:r>
                    </a:p>
                  </a:txBody>
                  <a:tcPr marL="33090" marR="33090" marT="33090" marB="3309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2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5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620" y="993085"/>
            <a:ext cx="11459547" cy="5696964"/>
          </a:xfrm>
        </p:spPr>
        <p:txBody>
          <a:bodyPr>
            <a:noAutofit/>
          </a:bodyPr>
          <a:lstStyle/>
          <a:p>
            <a:r>
              <a:rPr lang="en-US" sz="3200" b="1" dirty="0"/>
              <a:t>The Excess-3 binary code is an example of </a:t>
            </a:r>
            <a:r>
              <a:rPr lang="en-US" sz="3200" b="1" dirty="0"/>
              <a:t>an unweighted </a:t>
            </a:r>
            <a:r>
              <a:rPr lang="en-US" sz="3200" b="1" dirty="0" smtClean="0"/>
              <a:t>and </a:t>
            </a:r>
            <a:r>
              <a:rPr lang="en-US" sz="3200" b="1" dirty="0" smtClean="0"/>
              <a:t>a </a:t>
            </a:r>
            <a:r>
              <a:rPr lang="en-US" sz="3200" b="1" dirty="0"/>
              <a:t>self-complementary BCD code</a:t>
            </a:r>
            <a:r>
              <a:rPr lang="en-US" sz="3200" dirty="0"/>
              <a:t>. </a:t>
            </a:r>
            <a:endParaRPr lang="en-US" sz="3200" dirty="0" smtClean="0"/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self-complementary binary code is a code which is always complimented in </a:t>
            </a:r>
            <a:r>
              <a:rPr lang="en-US" sz="2800" dirty="0" smtClean="0"/>
              <a:t>itself.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complement of a binary number can be obtained from that number by replacing 0’s with 1’s and 1’s with 0’s. </a:t>
            </a:r>
            <a:endParaRPr lang="en-US" sz="28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sum of binary number and its complement is always equal to decimal 9. </a:t>
            </a:r>
            <a:endParaRPr lang="en-US" sz="2800" dirty="0" smtClean="0"/>
          </a:p>
          <a:p>
            <a:pPr lvl="1"/>
            <a:r>
              <a:rPr lang="en-US" sz="2800" dirty="0" smtClean="0"/>
              <a:t>In </a:t>
            </a:r>
            <a:r>
              <a:rPr lang="en-US" sz="2800" dirty="0"/>
              <a:t>other words, the 1’s complement of an excess-3 code is the excess-3 code for the 9’s complement of the corresponding decimal number.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For example, the </a:t>
            </a:r>
            <a:r>
              <a:rPr lang="en-US" sz="2800" b="1" dirty="0">
                <a:solidFill>
                  <a:srgbClr val="002060"/>
                </a:solidFill>
              </a:rPr>
              <a:t>excess-3</a:t>
            </a:r>
            <a:r>
              <a:rPr lang="en-US" sz="2800" dirty="0">
                <a:solidFill>
                  <a:srgbClr val="002060"/>
                </a:solidFill>
              </a:rPr>
              <a:t> code for decimal number </a:t>
            </a:r>
            <a:r>
              <a:rPr lang="en-US" sz="2800" b="1" dirty="0">
                <a:solidFill>
                  <a:srgbClr val="002060"/>
                </a:solidFill>
              </a:rPr>
              <a:t>5 is 1000 </a:t>
            </a:r>
            <a:r>
              <a:rPr lang="en-US" sz="2800" dirty="0">
                <a:solidFill>
                  <a:srgbClr val="002060"/>
                </a:solidFill>
              </a:rPr>
              <a:t>and 1’s complement of </a:t>
            </a:r>
            <a:r>
              <a:rPr lang="en-US" sz="2800" b="1" dirty="0">
                <a:solidFill>
                  <a:srgbClr val="002060"/>
                </a:solidFill>
              </a:rPr>
              <a:t>1000</a:t>
            </a:r>
            <a:r>
              <a:rPr lang="en-US" sz="2800" dirty="0">
                <a:solidFill>
                  <a:srgbClr val="002060"/>
                </a:solidFill>
              </a:rPr>
              <a:t> is </a:t>
            </a:r>
            <a:r>
              <a:rPr lang="en-US" sz="2800" b="1" dirty="0">
                <a:solidFill>
                  <a:srgbClr val="002060"/>
                </a:solidFill>
              </a:rPr>
              <a:t>0111</a:t>
            </a:r>
            <a:r>
              <a:rPr lang="en-US" sz="2800" dirty="0">
                <a:solidFill>
                  <a:srgbClr val="002060"/>
                </a:solidFill>
              </a:rPr>
              <a:t>, which is excess-3 code for decimal number </a:t>
            </a:r>
            <a:r>
              <a:rPr lang="en-US" sz="2800" b="1" dirty="0">
                <a:solidFill>
                  <a:srgbClr val="002060"/>
                </a:solidFill>
              </a:rPr>
              <a:t>4</a:t>
            </a:r>
            <a:r>
              <a:rPr lang="en-US" sz="2800" dirty="0">
                <a:solidFill>
                  <a:srgbClr val="002060"/>
                </a:solidFill>
              </a:rPr>
              <a:t>, and it is 9’s complement of number 5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7" y="285199"/>
            <a:ext cx="19586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Excess-3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3956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562" y="989045"/>
            <a:ext cx="10815735" cy="5785077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property is useful since a decimal number can be nines’ complemented (for subtraction) as easily as a binary number can be ones’ complemented; just by inverting all bits. </a:t>
            </a:r>
          </a:p>
          <a:p>
            <a:r>
              <a:rPr lang="en-US" b="1" dirty="0" smtClean="0"/>
              <a:t>For </a:t>
            </a:r>
            <a:r>
              <a:rPr lang="en-US" b="1" dirty="0"/>
              <a:t>example, </a:t>
            </a:r>
            <a:endParaRPr lang="en-US" b="1" dirty="0" smtClean="0"/>
          </a:p>
          <a:p>
            <a:pPr lvl="1">
              <a:buFontTx/>
              <a:buChar char="-"/>
            </a:pPr>
            <a:r>
              <a:rPr lang="en-US" sz="3200" b="1" dirty="0" smtClean="0"/>
              <a:t>the </a:t>
            </a:r>
            <a:r>
              <a:rPr lang="en-US" sz="3200" b="1" dirty="0"/>
              <a:t>excess-3 code for </a:t>
            </a:r>
            <a:r>
              <a:rPr lang="en-US" sz="3200" b="1" dirty="0" smtClean="0"/>
              <a:t>3 (</a:t>
            </a:r>
            <a:r>
              <a:rPr lang="en-US" sz="3200" b="1" dirty="0"/>
              <a:t>0011) is 0110</a:t>
            </a:r>
            <a:r>
              <a:rPr lang="en-US" sz="3200" dirty="0"/>
              <a:t>, </a:t>
            </a:r>
          </a:p>
          <a:p>
            <a:pPr lvl="1">
              <a:buFontTx/>
              <a:buChar char="-"/>
            </a:pPr>
            <a:r>
              <a:rPr lang="en-US" sz="3200" dirty="0" smtClean="0"/>
              <a:t>and  to find the excess-3 code of the complement of 3, </a:t>
            </a:r>
          </a:p>
          <a:p>
            <a:pPr lvl="1">
              <a:buFontTx/>
              <a:buChar char="-"/>
            </a:pPr>
            <a:r>
              <a:rPr lang="en-US" sz="3200" dirty="0" smtClean="0"/>
              <a:t>we just need to find the 1’s complement of </a:t>
            </a:r>
            <a:r>
              <a:rPr lang="en-US" sz="3200" b="1" dirty="0" smtClean="0"/>
              <a:t>0110 -&gt; 1001</a:t>
            </a:r>
            <a:r>
              <a:rPr lang="en-US" sz="3200" dirty="0" smtClean="0"/>
              <a:t>, </a:t>
            </a:r>
          </a:p>
          <a:p>
            <a:pPr lvl="1">
              <a:buFontTx/>
              <a:buChar char="-"/>
            </a:pPr>
            <a:r>
              <a:rPr lang="en-US" sz="3200" dirty="0" smtClean="0"/>
              <a:t>which is also the excess-3 code for the 9’s complement of 3 -&gt; (9-3) = 6</a:t>
            </a:r>
            <a:r>
              <a:rPr lang="en-US" dirty="0" smtClean="0"/>
              <a:t>.  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6047" y="285199"/>
            <a:ext cx="19586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Excess-3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6268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562" y="989045"/>
            <a:ext cx="11198291" cy="5785077"/>
          </a:xfrm>
        </p:spPr>
        <p:txBody>
          <a:bodyPr>
            <a:normAutofit/>
          </a:bodyPr>
          <a:lstStyle/>
          <a:p>
            <a:r>
              <a:rPr lang="en-US" dirty="0"/>
              <a:t>The primary advantage of excess-3 coding over non-biased coding is that a decimal number can be nines' </a:t>
            </a:r>
            <a:r>
              <a:rPr lang="en-US" dirty="0" smtClean="0"/>
              <a:t>complemented </a:t>
            </a:r>
            <a:r>
              <a:rPr lang="en-US" dirty="0"/>
              <a:t>(for subtraction) as easily as a binary number can be ones' complemented: just by inverting all bits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Also</a:t>
            </a:r>
            <a:r>
              <a:rPr lang="en-US" dirty="0"/>
              <a:t>, when the sum of two excess-3 digits is greater than 9, the carry bit of a 4-bit adder will be set high. This works because, after adding two digits, an "excess" value of 6 results in the sum.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a 4-bit integer can only hold values 0 to 15, an excess of 6 means that any sum over 9 will overflow (produce a carry out).</a:t>
            </a:r>
          </a:p>
          <a:p>
            <a:r>
              <a:rPr lang="en-US" dirty="0" smtClean="0"/>
              <a:t>Another </a:t>
            </a:r>
            <a:r>
              <a:rPr lang="en-US" dirty="0"/>
              <a:t>advantage is that the codes 0000 and 1111 are not used for any digit.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fault in a memory or basic transmission line may result in these </a:t>
            </a:r>
            <a:r>
              <a:rPr lang="en-US" dirty="0" smtClean="0"/>
              <a:t>codes.</a:t>
            </a:r>
          </a:p>
          <a:p>
            <a:r>
              <a:rPr lang="en-US" dirty="0" smtClean="0"/>
              <a:t>It </a:t>
            </a:r>
            <a:r>
              <a:rPr lang="en-US" dirty="0"/>
              <a:t>is also more difficult to write the zero pattern to magnetic </a:t>
            </a:r>
            <a:r>
              <a:rPr lang="en-US" dirty="0" smtClean="0"/>
              <a:t>media.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7651" y="281159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Excess-3: Advantages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547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98" y="271819"/>
            <a:ext cx="10515600" cy="857185"/>
          </a:xfrm>
        </p:spPr>
        <p:txBody>
          <a:bodyPr/>
          <a:lstStyle/>
          <a:p>
            <a:r>
              <a:rPr lang="en-IN" b="1" dirty="0"/>
              <a:t>Converting BCD(8421) to Excess-3 </a:t>
            </a:r>
            <a:r>
              <a:rPr lang="en-IN" b="1" dirty="0" smtClean="0"/>
              <a:t>–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08" y="1455576"/>
            <a:ext cx="11420670" cy="5131836"/>
          </a:xfrm>
        </p:spPr>
        <p:txBody>
          <a:bodyPr>
            <a:normAutofit/>
          </a:bodyPr>
          <a:lstStyle/>
          <a:p>
            <a:r>
              <a:rPr lang="en-US" sz="3200" dirty="0"/>
              <a:t>As is clear by the name, </a:t>
            </a:r>
            <a:r>
              <a:rPr lang="en-US" sz="3200" b="1" dirty="0"/>
              <a:t>a BCD digit </a:t>
            </a:r>
            <a:r>
              <a:rPr lang="en-US" sz="3200" dirty="0"/>
              <a:t>can be converted to its corresponding </a:t>
            </a:r>
            <a:r>
              <a:rPr lang="en-US" sz="3200" b="1" dirty="0"/>
              <a:t>Excess-3</a:t>
            </a:r>
            <a:r>
              <a:rPr lang="en-US" sz="3200" dirty="0"/>
              <a:t> code by simply </a:t>
            </a:r>
            <a:r>
              <a:rPr lang="en-US" sz="3200" b="1" dirty="0"/>
              <a:t>adding 3</a:t>
            </a:r>
            <a:r>
              <a:rPr lang="en-US" sz="3200" dirty="0"/>
              <a:t> to it. </a:t>
            </a:r>
            <a:endParaRPr lang="en-US" sz="3200" dirty="0" smtClean="0"/>
          </a:p>
          <a:p>
            <a:r>
              <a:rPr lang="en-US" sz="3200" dirty="0" smtClean="0"/>
              <a:t>Since </a:t>
            </a:r>
            <a:r>
              <a:rPr lang="en-US" sz="3200" dirty="0"/>
              <a:t>we have only 10 digits(0 to 9) in decimal, we don’t care about the rest and marked them with a cross( X </a:t>
            </a:r>
            <a:r>
              <a:rPr lang="en-US" sz="3200" dirty="0" smtClean="0"/>
              <a:t>).</a:t>
            </a:r>
          </a:p>
          <a:p>
            <a:r>
              <a:rPr lang="en-US" sz="3200" dirty="0" smtClean="0"/>
              <a:t>Let </a:t>
            </a:r>
            <a:r>
              <a:rPr lang="en-US" sz="3200" b="1" dirty="0" smtClean="0"/>
              <a:t>A, B, C, and D</a:t>
            </a:r>
            <a:r>
              <a:rPr lang="en-US" sz="3200" dirty="0" smtClean="0"/>
              <a:t> be the bits representing the binary numbers, where D is the </a:t>
            </a:r>
            <a:r>
              <a:rPr lang="en-US" sz="3200" b="1" dirty="0" smtClean="0"/>
              <a:t>LSB</a:t>
            </a:r>
            <a:r>
              <a:rPr lang="en-US" sz="3200" dirty="0" smtClean="0"/>
              <a:t> and </a:t>
            </a:r>
            <a:r>
              <a:rPr lang="en-US" sz="3200" b="1" dirty="0" smtClean="0"/>
              <a:t>A  </a:t>
            </a:r>
            <a:r>
              <a:rPr lang="en-US" sz="3200" dirty="0" smtClean="0"/>
              <a:t>is the </a:t>
            </a:r>
            <a:r>
              <a:rPr lang="en-US" sz="3200" b="1" dirty="0" smtClean="0"/>
              <a:t>MSB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</a:p>
          <a:p>
            <a:r>
              <a:rPr lang="en-US" sz="3200" dirty="0" smtClean="0"/>
              <a:t>Let w, x, y, and z be the bits representing the gray code of the binary numbers, where </a:t>
            </a:r>
            <a:r>
              <a:rPr lang="en-US" sz="3200" b="1" dirty="0" smtClean="0"/>
              <a:t>z </a:t>
            </a:r>
            <a:r>
              <a:rPr lang="en-US" sz="3200" dirty="0" smtClean="0"/>
              <a:t>is the </a:t>
            </a:r>
            <a:r>
              <a:rPr lang="en-US" sz="3200" b="1" dirty="0" smtClean="0"/>
              <a:t>LSB</a:t>
            </a:r>
            <a:r>
              <a:rPr lang="en-US" sz="3200" dirty="0" smtClean="0"/>
              <a:t> and </a:t>
            </a:r>
            <a:r>
              <a:rPr lang="en-US" sz="3200" b="1" dirty="0" smtClean="0"/>
              <a:t>w </a:t>
            </a:r>
            <a:r>
              <a:rPr lang="en-US" sz="3200" dirty="0" smtClean="0"/>
              <a:t>is the </a:t>
            </a:r>
            <a:r>
              <a:rPr lang="en-US" sz="3200" b="1" dirty="0" smtClean="0"/>
              <a:t>MSB</a:t>
            </a:r>
            <a:r>
              <a:rPr lang="en-US" sz="3200" dirty="0" smtClean="0"/>
              <a:t>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772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Converting BCD(8421) to Excess-3 </a:t>
            </a:r>
            <a:r>
              <a:rPr lang="en-IN" b="1" dirty="0" smtClean="0"/>
              <a:t>–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08" y="1455576"/>
            <a:ext cx="11420670" cy="5131836"/>
          </a:xfrm>
        </p:spPr>
        <p:txBody>
          <a:bodyPr/>
          <a:lstStyle/>
          <a:p>
            <a:r>
              <a:rPr lang="en-US" dirty="0"/>
              <a:t>The truth table for the conversion is given below. The X’s mark is don’t care condition. </a:t>
            </a:r>
            <a:endParaRPr lang="en-IN" dirty="0"/>
          </a:p>
        </p:txBody>
      </p:sp>
      <p:pic>
        <p:nvPicPr>
          <p:cNvPr id="2050" name="Picture 2" descr="https://media.geeksforgeeks.org/wp-content/uploads/20220105123237/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3931"/>
            <a:ext cx="3408720" cy="434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ght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1294"/>
            <a:ext cx="4291563" cy="414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Converting BCD(8421) to Excess-3 </a:t>
            </a:r>
            <a:r>
              <a:rPr lang="en-IN" b="1" dirty="0" smtClean="0"/>
              <a:t>–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08" y="1455576"/>
            <a:ext cx="11420670" cy="5131836"/>
          </a:xfrm>
        </p:spPr>
        <p:txBody>
          <a:bodyPr/>
          <a:lstStyle/>
          <a:p>
            <a:r>
              <a:rPr lang="en-IN" dirty="0" smtClean="0"/>
              <a:t>K-maps</a:t>
            </a:r>
            <a:endParaRPr lang="en-IN" dirty="0"/>
          </a:p>
        </p:txBody>
      </p:sp>
      <p:pic>
        <p:nvPicPr>
          <p:cNvPr id="2052" name="Picture 4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8" y="2308008"/>
            <a:ext cx="4291563" cy="414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28726" y="2545998"/>
            <a:ext cx="67211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273239"/>
                </a:solidFill>
                <a:effectLst/>
                <a:latin typeface="urw-din"/>
              </a:rPr>
              <a:t>Corresponding minimized Boolean expressions for Excess-3 code bits –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6232848" y="3781874"/>
            <a:ext cx="539490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w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=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A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+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BC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+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BD</a:t>
            </a:r>
            <a:r>
              <a:rPr lang="pl-PL" sz="3200" dirty="0"/>
              <a:t/>
            </a:r>
            <a:br>
              <a:rPr lang="pl-PL" sz="3200" dirty="0"/>
            </a:b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x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=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B'C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+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B</a:t>
            </a:r>
            <a:r>
              <a:rPr lang="pl-PL" sz="3200" dirty="0">
                <a:solidFill>
                  <a:srgbClr val="333333"/>
                </a:solidFill>
                <a:latin typeface="inter-regular"/>
              </a:rPr>
              <a:t>'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D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+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BC'D</a:t>
            </a:r>
            <a:r>
              <a:rPr lang="pl-PL" sz="3200" dirty="0">
                <a:solidFill>
                  <a:srgbClr val="333333"/>
                </a:solidFill>
                <a:latin typeface="inter-regular"/>
              </a:rPr>
              <a:t>'</a:t>
            </a:r>
            <a:r>
              <a:rPr lang="pl-PL" sz="3200" dirty="0"/>
              <a:t/>
            </a:r>
            <a:br>
              <a:rPr lang="pl-PL" sz="3200" dirty="0"/>
            </a:b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y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=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CD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+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C'D</a:t>
            </a:r>
            <a:r>
              <a:rPr lang="pl-PL" sz="3200" dirty="0">
                <a:solidFill>
                  <a:srgbClr val="333333"/>
                </a:solidFill>
                <a:latin typeface="inter-regular"/>
              </a:rPr>
              <a:t>'</a:t>
            </a:r>
            <a:r>
              <a:rPr lang="pl-PL" sz="3200" dirty="0"/>
              <a:t/>
            </a:r>
            <a:br>
              <a:rPr lang="pl-PL" sz="3200" dirty="0"/>
            </a:b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z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=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D</a:t>
            </a:r>
            <a:r>
              <a:rPr lang="pl-PL" sz="3200" dirty="0">
                <a:solidFill>
                  <a:srgbClr val="333333"/>
                </a:solidFill>
                <a:latin typeface="inter-regular"/>
              </a:rPr>
              <a:t>'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466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35" y="136622"/>
            <a:ext cx="10515600" cy="1325563"/>
          </a:xfrm>
        </p:spPr>
        <p:txBody>
          <a:bodyPr/>
          <a:lstStyle/>
          <a:p>
            <a:r>
              <a:rPr lang="en-IN" b="1" dirty="0"/>
              <a:t>Converting BCD(8421) to Excess-3 </a:t>
            </a:r>
            <a:r>
              <a:rPr lang="en-IN" b="1" dirty="0" smtClean="0"/>
              <a:t>–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08" y="1455576"/>
            <a:ext cx="11420670" cy="5131836"/>
          </a:xfrm>
        </p:spPr>
        <p:txBody>
          <a:bodyPr/>
          <a:lstStyle/>
          <a:p>
            <a:r>
              <a:rPr lang="en-US" dirty="0"/>
              <a:t>The truth table for the conversion is given below. The X’s mark is don’t care condition. </a:t>
            </a:r>
            <a:endParaRPr lang="en-IN" dirty="0"/>
          </a:p>
        </p:txBody>
      </p:sp>
      <p:pic>
        <p:nvPicPr>
          <p:cNvPr id="4108" name="Picture 12" descr="BCD to Excess-3 con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34" y="2238407"/>
            <a:ext cx="5713379" cy="422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4935" y="3156723"/>
            <a:ext cx="539490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w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=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A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+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BC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+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BD</a:t>
            </a:r>
            <a:r>
              <a:rPr lang="pl-PL" sz="3200" dirty="0"/>
              <a:t/>
            </a:r>
            <a:br>
              <a:rPr lang="pl-PL" sz="3200" dirty="0"/>
            </a:b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x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=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B'C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+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B</a:t>
            </a:r>
            <a:r>
              <a:rPr lang="pl-PL" sz="3200" dirty="0">
                <a:solidFill>
                  <a:srgbClr val="333333"/>
                </a:solidFill>
                <a:latin typeface="inter-regular"/>
              </a:rPr>
              <a:t>'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D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+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BC'D</a:t>
            </a:r>
            <a:r>
              <a:rPr lang="pl-PL" sz="3200" dirty="0">
                <a:solidFill>
                  <a:srgbClr val="333333"/>
                </a:solidFill>
                <a:latin typeface="inter-regular"/>
              </a:rPr>
              <a:t>'</a:t>
            </a:r>
            <a:r>
              <a:rPr lang="pl-PL" sz="3200" dirty="0"/>
              <a:t/>
            </a:r>
            <a:br>
              <a:rPr lang="pl-PL" sz="3200" dirty="0"/>
            </a:b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y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=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CD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+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C'D</a:t>
            </a:r>
            <a:r>
              <a:rPr lang="pl-PL" sz="3200" dirty="0">
                <a:solidFill>
                  <a:srgbClr val="333333"/>
                </a:solidFill>
                <a:latin typeface="inter-regular"/>
              </a:rPr>
              <a:t>'</a:t>
            </a:r>
            <a:r>
              <a:rPr lang="pl-PL" sz="3200" dirty="0"/>
              <a:t/>
            </a:r>
            <a:br>
              <a:rPr lang="pl-PL" sz="3200" dirty="0"/>
            </a:b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z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=</a:t>
            </a:r>
            <a:r>
              <a:rPr lang="en-IN" sz="3200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pl-PL" sz="3200" dirty="0" smtClean="0">
                <a:solidFill>
                  <a:srgbClr val="333333"/>
                </a:solidFill>
                <a:latin typeface="inter-regular"/>
              </a:rPr>
              <a:t>D</a:t>
            </a:r>
            <a:r>
              <a:rPr lang="pl-PL" sz="3200" dirty="0">
                <a:solidFill>
                  <a:srgbClr val="333333"/>
                </a:solidFill>
                <a:latin typeface="inter-regular"/>
              </a:rPr>
              <a:t>'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061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18" y="94537"/>
            <a:ext cx="10849948" cy="61458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715" y="1108602"/>
            <a:ext cx="10879494" cy="521591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/>
              <a:t>100001011001)</a:t>
            </a:r>
            <a:r>
              <a:rPr lang="en-US" b="1" baseline="-25000" dirty="0"/>
              <a:t>BCD</a:t>
            </a:r>
            <a:endParaRPr lang="en-US" dirty="0"/>
          </a:p>
          <a:p>
            <a:r>
              <a:rPr lang="en-US" dirty="0"/>
              <a:t>To find the Excess-3 code of the given </a:t>
            </a:r>
            <a:r>
              <a:rPr lang="en-US" dirty="0" smtClean="0"/>
              <a:t>BCD code</a:t>
            </a:r>
            <a:r>
              <a:rPr lang="en-US" dirty="0"/>
              <a:t>, first, we will make the group of 4 bits from right to left. Then, we will add 0011 in each group of 4 bits in order to get the excess-3 code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4" name="Picture 4" descr="BCD to Excess-3 convers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47"/>
          <a:stretch/>
        </p:blipFill>
        <p:spPr bwMode="auto">
          <a:xfrm>
            <a:off x="3621496" y="3040223"/>
            <a:ext cx="3452262" cy="135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CD to Excess-3 convers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87"/>
          <a:stretch/>
        </p:blipFill>
        <p:spPr bwMode="auto">
          <a:xfrm>
            <a:off x="3686811" y="4569667"/>
            <a:ext cx="3452262" cy="142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81466" y="3141693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979715" y="6186739"/>
            <a:ext cx="9539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Nunito"/>
              </a:rPr>
              <a:t>Questions: </a:t>
            </a:r>
            <a:r>
              <a:rPr lang="en-US" sz="2800" dirty="0" smtClean="0">
                <a:solidFill>
                  <a:srgbClr val="000000"/>
                </a:solidFill>
                <a:latin typeface="Nunito"/>
              </a:rPr>
              <a:t>Convert </a:t>
            </a:r>
            <a:r>
              <a:rPr lang="en-US" sz="2800" dirty="0">
                <a:solidFill>
                  <a:srgbClr val="000000"/>
                </a:solidFill>
                <a:latin typeface="Nunito"/>
              </a:rPr>
              <a:t>decimal number 23 to Excess-3 code.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312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681</Words>
  <Application>Microsoft Office PowerPoint</Application>
  <PresentationFormat>Widescreen</PresentationFormat>
  <Paragraphs>230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inter-bold</vt:lpstr>
      <vt:lpstr>inter-regular</vt:lpstr>
      <vt:lpstr>Nunito</vt:lpstr>
      <vt:lpstr>times new roman</vt:lpstr>
      <vt:lpstr>urw-din</vt:lpstr>
      <vt:lpstr>Office Theme</vt:lpstr>
      <vt:lpstr>Experiment 5  (Number Converter) </vt:lpstr>
      <vt:lpstr>PowerPoint Presentation</vt:lpstr>
      <vt:lpstr>PowerPoint Presentation</vt:lpstr>
      <vt:lpstr>PowerPoint Presentation</vt:lpstr>
      <vt:lpstr>Converting BCD(8421) to Excess-3 –</vt:lpstr>
      <vt:lpstr>Converting BCD(8421) to Excess-3 –</vt:lpstr>
      <vt:lpstr>Converting BCD(8421) to Excess-3 –</vt:lpstr>
      <vt:lpstr>Converting BCD(8421) to Excess-3 –</vt:lpstr>
      <vt:lpstr>Example</vt:lpstr>
      <vt:lpstr>Verilog code</vt:lpstr>
      <vt:lpstr>Verilog code</vt:lpstr>
      <vt:lpstr>Solve:Excess-3 to BCD conversion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5  (Number Converter) </dc:title>
  <dc:creator>R K Ranjan</dc:creator>
  <cp:lastModifiedBy>R K Ranjan</cp:lastModifiedBy>
  <cp:revision>18</cp:revision>
  <dcterms:created xsi:type="dcterms:W3CDTF">2022-10-03T09:09:54Z</dcterms:created>
  <dcterms:modified xsi:type="dcterms:W3CDTF">2023-09-01T02:40:35Z</dcterms:modified>
</cp:coreProperties>
</file>