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57" r:id="rId10"/>
    <p:sldId id="258" r:id="rId11"/>
    <p:sldId id="259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4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3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5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6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A611-DB5E-4A7D-B4B6-E6CDABA0B88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0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Exp</a:t>
            </a:r>
            <a:r>
              <a:rPr lang="en-IN" dirty="0" smtClean="0"/>
              <a:t> 6 &amp;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Multiplexer</a:t>
            </a:r>
            <a:r>
              <a:rPr lang="en-IN" sz="3200" dirty="0"/>
              <a:t> </a:t>
            </a:r>
            <a:endParaRPr lang="en-IN" sz="3200" dirty="0" smtClean="0"/>
          </a:p>
          <a:p>
            <a:r>
              <a:rPr lang="en-IN" sz="3200" dirty="0"/>
              <a:t/>
            </a:r>
            <a:br>
              <a:rPr lang="en-IN" sz="3200" dirty="0"/>
            </a:br>
            <a:r>
              <a:rPr lang="en-IN" sz="3200" b="1" dirty="0" err="1" smtClean="0"/>
              <a:t>Demultiplexer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8317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/>
          <a:lstStyle/>
          <a:p>
            <a:r>
              <a:rPr lang="en-IN" b="1" dirty="0" err="1" smtClean="0"/>
              <a:t>Demultiplexer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004"/>
            <a:ext cx="5254690" cy="1287625"/>
          </a:xfrm>
        </p:spPr>
        <p:txBody>
          <a:bodyPr/>
          <a:lstStyle/>
          <a:p>
            <a:r>
              <a:rPr lang="en-IN" b="1" dirty="0"/>
              <a:t>1-to-4 Channel </a:t>
            </a:r>
            <a:r>
              <a:rPr lang="en-IN" b="1" dirty="0" smtClean="0"/>
              <a:t>De-multiplexer</a:t>
            </a:r>
            <a:endParaRPr lang="en-IN" b="1" dirty="0"/>
          </a:p>
        </p:txBody>
      </p:sp>
      <p:pic>
        <p:nvPicPr>
          <p:cNvPr id="1028" name="Picture 4" descr="demultiplexe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98" y="2137812"/>
            <a:ext cx="5260456" cy="250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69199"/>
              </p:ext>
            </p:extLst>
          </p:nvPr>
        </p:nvGraphicFramePr>
        <p:xfrm>
          <a:off x="8416213" y="1505977"/>
          <a:ext cx="3359022" cy="2560320"/>
        </p:xfrm>
        <a:graphic>
          <a:graphicData uri="http://schemas.openxmlformats.org/drawingml/2006/table">
            <a:tbl>
              <a:tblPr/>
              <a:tblGrid>
                <a:gridCol w="916097">
                  <a:extLst>
                    <a:ext uri="{9D8B030D-6E8A-4147-A177-3AD203B41FA5}">
                      <a16:colId xmlns:a16="http://schemas.microsoft.com/office/drawing/2014/main" val="4131106218"/>
                    </a:ext>
                  </a:extLst>
                </a:gridCol>
                <a:gridCol w="916097">
                  <a:extLst>
                    <a:ext uri="{9D8B030D-6E8A-4147-A177-3AD203B41FA5}">
                      <a16:colId xmlns:a16="http://schemas.microsoft.com/office/drawing/2014/main" val="479603006"/>
                    </a:ext>
                  </a:extLst>
                </a:gridCol>
                <a:gridCol w="1526828">
                  <a:extLst>
                    <a:ext uri="{9D8B030D-6E8A-4147-A177-3AD203B41FA5}">
                      <a16:colId xmlns:a16="http://schemas.microsoft.com/office/drawing/2014/main" val="292830572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Output Select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Data Output</a:t>
                      </a:r>
                      <a:br>
                        <a:rPr lang="en-IN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Selected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07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8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2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C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83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414143"/>
                          </a:solidFill>
                          <a:effectLst/>
                        </a:rPr>
                        <a:t>D</a:t>
                      </a:r>
                    </a:p>
                  </a:txBody>
                  <a:tcPr marL="38100" marR="38100" marT="76200" marB="76200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7524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22439" y="5075105"/>
            <a:ext cx="7654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The Boolean expression for this 1-to-4 </a:t>
            </a:r>
            <a:r>
              <a:rPr lang="en-US" b="1" i="0" dirty="0" err="1" smtClean="0">
                <a:solidFill>
                  <a:srgbClr val="414042"/>
                </a:solidFill>
                <a:effectLst/>
                <a:latin typeface="Lato"/>
              </a:rPr>
              <a:t>Demultiplexer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above with outputs 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A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to 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D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and data select lines 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a, b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is given as:</a:t>
            </a:r>
          </a:p>
          <a:p>
            <a:pPr algn="ctr"/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F =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(</a:t>
            </a:r>
            <a:r>
              <a:rPr lang="en-US" b="0" i="0" dirty="0" smtClean="0">
                <a:solidFill>
                  <a:srgbClr val="414143"/>
                </a:solidFill>
                <a:effectLst/>
                <a:latin typeface="Lato"/>
              </a:rPr>
              <a:t>ab)’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A + </a:t>
            </a:r>
            <a:r>
              <a:rPr lang="en-US" b="0" i="0" u="none" strike="noStrike" dirty="0" err="1" smtClean="0">
                <a:solidFill>
                  <a:srgbClr val="414143"/>
                </a:solidFill>
                <a:effectLst/>
                <a:latin typeface="Lato"/>
              </a:rPr>
              <a:t>a</a:t>
            </a:r>
            <a:r>
              <a:rPr lang="en-US" b="0" i="0" dirty="0" err="1" smtClean="0">
                <a:solidFill>
                  <a:srgbClr val="414143"/>
                </a:solidFill>
                <a:effectLst/>
                <a:latin typeface="Lato"/>
              </a:rPr>
              <a:t>b’</a:t>
            </a:r>
            <a:r>
              <a:rPr lang="en-US" b="0" i="0" u="none" strike="noStrike" dirty="0" err="1" smtClean="0">
                <a:solidFill>
                  <a:srgbClr val="414143"/>
                </a:solidFill>
                <a:effectLst/>
                <a:latin typeface="Lato"/>
              </a:rPr>
              <a:t>B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 + </a:t>
            </a:r>
            <a:r>
              <a:rPr lang="en-US" b="0" i="0" dirty="0" err="1" smtClean="0">
                <a:solidFill>
                  <a:srgbClr val="414143"/>
                </a:solidFill>
                <a:effectLst/>
                <a:latin typeface="Lato"/>
              </a:rPr>
              <a:t>a’</a:t>
            </a:r>
            <a:r>
              <a:rPr lang="en-US" b="0" i="0" u="none" strike="noStrike" dirty="0" err="1" smtClean="0">
                <a:solidFill>
                  <a:srgbClr val="414143"/>
                </a:solidFill>
                <a:effectLst/>
                <a:latin typeface="Lato"/>
              </a:rPr>
              <a:t>bC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 + </a:t>
            </a:r>
            <a:r>
              <a:rPr lang="en-US" b="0" i="0" u="none" strike="noStrike" dirty="0" err="1" smtClean="0">
                <a:solidFill>
                  <a:srgbClr val="414143"/>
                </a:solidFill>
                <a:effectLst/>
                <a:latin typeface="Lato"/>
              </a:rPr>
              <a:t>abD</a:t>
            </a:r>
            <a:endParaRPr lang="en-US" b="0" i="0" dirty="0">
              <a:solidFill>
                <a:srgbClr val="414042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6722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/>
          <a:lstStyle/>
          <a:p>
            <a:r>
              <a:rPr lang="en-IN" b="1" dirty="0" err="1" smtClean="0"/>
              <a:t>Demultiplexer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004"/>
            <a:ext cx="5254690" cy="1287625"/>
          </a:xfrm>
        </p:spPr>
        <p:txBody>
          <a:bodyPr/>
          <a:lstStyle/>
          <a:p>
            <a:r>
              <a:rPr lang="en-IN" b="1" dirty="0"/>
              <a:t>1-to-4 Channel </a:t>
            </a:r>
            <a:r>
              <a:rPr lang="en-IN" b="1" dirty="0" smtClean="0"/>
              <a:t>De-multiplexer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443133" y="1892883"/>
            <a:ext cx="8540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The Boolean expression for this 1-to-4 </a:t>
            </a:r>
            <a:r>
              <a:rPr lang="en-US" b="1" i="0" dirty="0" err="1" smtClean="0">
                <a:solidFill>
                  <a:srgbClr val="414042"/>
                </a:solidFill>
                <a:effectLst/>
                <a:latin typeface="Lato"/>
              </a:rPr>
              <a:t>Demultiplexer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above with outputs 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A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to 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D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and data select lines 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a, b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is given as:</a:t>
            </a:r>
          </a:p>
          <a:p>
            <a:pPr algn="ctr"/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F =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(</a:t>
            </a:r>
            <a:r>
              <a:rPr lang="en-US" b="0" i="0" dirty="0" smtClean="0">
                <a:solidFill>
                  <a:srgbClr val="414143"/>
                </a:solidFill>
                <a:effectLst/>
                <a:latin typeface="Lato"/>
              </a:rPr>
              <a:t>ab)’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A + </a:t>
            </a:r>
            <a:r>
              <a:rPr lang="en-US" b="0" i="0" u="none" strike="noStrike" dirty="0" err="1" smtClean="0">
                <a:solidFill>
                  <a:srgbClr val="414143"/>
                </a:solidFill>
                <a:effectLst/>
                <a:latin typeface="Lato"/>
              </a:rPr>
              <a:t>a</a:t>
            </a:r>
            <a:r>
              <a:rPr lang="en-US" b="0" i="0" dirty="0" err="1" smtClean="0">
                <a:solidFill>
                  <a:srgbClr val="414143"/>
                </a:solidFill>
                <a:effectLst/>
                <a:latin typeface="Lato"/>
              </a:rPr>
              <a:t>b’</a:t>
            </a:r>
            <a:r>
              <a:rPr lang="en-US" b="0" i="0" u="none" strike="noStrike" dirty="0" err="1" smtClean="0">
                <a:solidFill>
                  <a:srgbClr val="414143"/>
                </a:solidFill>
                <a:effectLst/>
                <a:latin typeface="Lato"/>
              </a:rPr>
              <a:t>B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 + </a:t>
            </a:r>
            <a:r>
              <a:rPr lang="en-US" b="0" i="0" dirty="0" err="1" smtClean="0">
                <a:solidFill>
                  <a:srgbClr val="414143"/>
                </a:solidFill>
                <a:effectLst/>
                <a:latin typeface="Lato"/>
              </a:rPr>
              <a:t>a’</a:t>
            </a:r>
            <a:r>
              <a:rPr lang="en-US" b="0" i="0" u="none" strike="noStrike" dirty="0" err="1" smtClean="0">
                <a:solidFill>
                  <a:srgbClr val="414143"/>
                </a:solidFill>
                <a:effectLst/>
                <a:latin typeface="Lato"/>
              </a:rPr>
              <a:t>bC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 + </a:t>
            </a:r>
            <a:r>
              <a:rPr lang="en-US" b="0" i="0" u="none" strike="noStrike" dirty="0" err="1" smtClean="0">
                <a:solidFill>
                  <a:srgbClr val="414143"/>
                </a:solidFill>
                <a:effectLst/>
                <a:latin typeface="Lato"/>
              </a:rPr>
              <a:t>abD</a:t>
            </a:r>
            <a:endParaRPr lang="en-US" b="0" i="0" dirty="0">
              <a:solidFill>
                <a:srgbClr val="414042"/>
              </a:solidFill>
              <a:effectLst/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320467"/>
            <a:ext cx="10899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The function of the </a:t>
            </a:r>
            <a:r>
              <a:rPr lang="en-US" b="1" i="0" dirty="0" err="1" smtClean="0">
                <a:solidFill>
                  <a:srgbClr val="414042"/>
                </a:solidFill>
                <a:effectLst/>
                <a:latin typeface="Lato"/>
              </a:rPr>
              <a:t>Demultiplexer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is to switch one common data input line to any one of the 4 output data lines 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A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to 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D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 in our example above. As with the multiplexer the individual solid state switches are selected by the binary input address code on the output select pins “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a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” and “</a:t>
            </a:r>
            <a:r>
              <a:rPr lang="en-US" b="0" i="0" u="none" strike="noStrike" dirty="0" smtClean="0">
                <a:solidFill>
                  <a:srgbClr val="414143"/>
                </a:solidFill>
                <a:effectLst/>
                <a:latin typeface="Lato"/>
              </a:rPr>
              <a:t>b</a:t>
            </a:r>
            <a:r>
              <a:rPr lang="en-US" b="0" i="0" dirty="0" smtClean="0">
                <a:solidFill>
                  <a:srgbClr val="414042"/>
                </a:solidFill>
                <a:effectLst/>
                <a:latin typeface="Lato"/>
              </a:rPr>
              <a:t>” as shown.</a:t>
            </a: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5947" y="4320389"/>
            <a:ext cx="5812970" cy="687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404041"/>
                </a:solidFill>
                <a:effectLst/>
                <a:latin typeface="Lato"/>
              </a:rPr>
              <a:t>Demultiplexer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404041"/>
                </a:solidFill>
                <a:effectLst/>
                <a:latin typeface="Lato"/>
              </a:rPr>
              <a:t> Output Line Selection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Lato"/>
              </a:rPr>
              <a:t>  </a:t>
            </a:r>
            <a:endParaRPr kumimoji="0" lang="en-US" altLang="en-US" sz="5800" b="0" i="0" u="none" strike="noStrike" cap="none" normalizeH="0" baseline="0" dirty="0" smtClean="0">
              <a:ln>
                <a:noFill/>
              </a:ln>
              <a:solidFill>
                <a:srgbClr val="414042"/>
              </a:solidFill>
              <a:effectLst/>
              <a:latin typeface="Lato"/>
            </a:endParaRPr>
          </a:p>
        </p:txBody>
      </p:sp>
      <p:pic>
        <p:nvPicPr>
          <p:cNvPr id="3074" name="Picture 2" descr="demultiplexer se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30" y="5214107"/>
            <a:ext cx="6095751" cy="12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0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/>
          <a:lstStyle/>
          <a:p>
            <a:r>
              <a:rPr lang="en-IN" b="1" dirty="0" err="1" smtClean="0"/>
              <a:t>Demultiplexer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2886" y="1356081"/>
            <a:ext cx="10515600" cy="4351338"/>
          </a:xfrm>
        </p:spPr>
        <p:txBody>
          <a:bodyPr/>
          <a:lstStyle/>
          <a:p>
            <a:r>
              <a:rPr lang="en-IN" b="1" dirty="0"/>
              <a:t>4 Channel </a:t>
            </a:r>
            <a:r>
              <a:rPr lang="en-IN" b="1" dirty="0" err="1"/>
              <a:t>Demultiplexer</a:t>
            </a:r>
            <a:r>
              <a:rPr lang="en-IN" b="1" dirty="0"/>
              <a:t> using Logic Gates</a:t>
            </a:r>
          </a:p>
          <a:p>
            <a:endParaRPr lang="en-IN" dirty="0"/>
          </a:p>
        </p:txBody>
      </p:sp>
      <p:pic>
        <p:nvPicPr>
          <p:cNvPr id="4098" name="Picture 2" descr="using logic g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240" y="2029796"/>
            <a:ext cx="3427380" cy="41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2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/>
          <a:lstStyle/>
          <a:p>
            <a:r>
              <a:rPr lang="en-IN" b="1" dirty="0" smtClean="0"/>
              <a:t>Code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2886" y="13560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module demux(s1,s0,a,b,c,d,e,i);</a:t>
            </a:r>
          </a:p>
          <a:p>
            <a:pPr marL="0" indent="0">
              <a:buNone/>
            </a:pPr>
            <a:r>
              <a:rPr lang="pt-BR" dirty="0"/>
              <a:t>	input s1,s0,e,i;</a:t>
            </a:r>
          </a:p>
          <a:p>
            <a:pPr marL="0" indent="0">
              <a:buNone/>
            </a:pPr>
            <a:r>
              <a:rPr lang="pt-BR" dirty="0"/>
              <a:t>	output a,b,c,d;</a:t>
            </a:r>
          </a:p>
          <a:p>
            <a:pPr marL="0" indent="0">
              <a:buNone/>
            </a:pPr>
            <a:r>
              <a:rPr lang="pt-BR" dirty="0"/>
              <a:t>	assign a =i&amp;e&amp;~s1&amp;~s0;</a:t>
            </a:r>
          </a:p>
          <a:p>
            <a:pPr marL="0" indent="0">
              <a:buNone/>
            </a:pPr>
            <a:r>
              <a:rPr lang="pt-BR" dirty="0"/>
              <a:t>	assign b =i&amp;e&amp;~s1&amp;s0;</a:t>
            </a:r>
          </a:p>
          <a:p>
            <a:pPr marL="0" indent="0">
              <a:buNone/>
            </a:pPr>
            <a:r>
              <a:rPr lang="pt-BR" dirty="0"/>
              <a:t>	assign c =i&amp;e&amp;s1&amp;~s0;</a:t>
            </a:r>
          </a:p>
          <a:p>
            <a:pPr marL="0" indent="0">
              <a:buNone/>
            </a:pPr>
            <a:r>
              <a:rPr lang="pt-BR" dirty="0"/>
              <a:t>	assign d =i&amp;e&amp;s1&amp;s0;</a:t>
            </a:r>
          </a:p>
          <a:p>
            <a:pPr marL="0" indent="0">
              <a:buNone/>
            </a:pPr>
            <a:r>
              <a:rPr lang="pt-BR" dirty="0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13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7" y="130629"/>
            <a:ext cx="10515600" cy="345233"/>
          </a:xfrm>
        </p:spPr>
        <p:txBody>
          <a:bodyPr>
            <a:normAutofit fontScale="90000"/>
          </a:bodyPr>
          <a:lstStyle/>
          <a:p>
            <a:r>
              <a:rPr lang="en-IN" sz="3200" b="1" smtClean="0"/>
              <a:t>Code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224" y="475862"/>
            <a:ext cx="11457992" cy="59809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module test;</a:t>
            </a:r>
          </a:p>
          <a:p>
            <a:pPr marL="0" indent="0">
              <a:buNone/>
            </a:pPr>
            <a:r>
              <a:rPr lang="pt-BR" dirty="0"/>
              <a:t>	reg s1, s0, e, i;</a:t>
            </a:r>
          </a:p>
          <a:p>
            <a:pPr marL="0" indent="0">
              <a:buNone/>
            </a:pPr>
            <a:r>
              <a:rPr lang="pt-BR" dirty="0"/>
              <a:t>	wire a, b, c, d;</a:t>
            </a:r>
          </a:p>
          <a:p>
            <a:pPr marL="0" indent="0">
              <a:buNone/>
            </a:pPr>
            <a:r>
              <a:rPr lang="pt-BR" dirty="0"/>
              <a:t>	demux obj(s1,s0,a,b,c,d,e,i);</a:t>
            </a:r>
          </a:p>
          <a:p>
            <a:pPr marL="0" indent="0">
              <a:buNone/>
            </a:pPr>
            <a:r>
              <a:rPr lang="pt-BR" dirty="0"/>
              <a:t>	initial </a:t>
            </a:r>
          </a:p>
          <a:p>
            <a:pPr marL="0" indent="0">
              <a:buNone/>
            </a:pPr>
            <a:r>
              <a:rPr lang="pt-BR" dirty="0"/>
              <a:t>		begin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smtClean="0"/>
              <a:t>//$</a:t>
            </a:r>
            <a:r>
              <a:rPr lang="pt-BR" dirty="0"/>
              <a:t>dumpfile("demux.vcd");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smtClean="0"/>
              <a:t>//$</a:t>
            </a:r>
            <a:r>
              <a:rPr lang="pt-BR" dirty="0"/>
              <a:t>dumpvars(0, test);</a:t>
            </a:r>
          </a:p>
          <a:p>
            <a:pPr marL="0" indent="0">
              <a:buNone/>
            </a:pPr>
            <a:r>
              <a:rPr lang="pt-BR" dirty="0"/>
              <a:t>		$display("e\ts1\ts0\td\tc\tb\ta");</a:t>
            </a:r>
          </a:p>
          <a:p>
            <a:pPr marL="0" indent="0">
              <a:buNone/>
            </a:pPr>
            <a:r>
              <a:rPr lang="pt-BR" dirty="0"/>
              <a:t>		$monitor("%b\t%b\t%b\t%b\t%b\t%b\t%b" ,e,s1,s0,d,c,b,a);</a:t>
            </a:r>
          </a:p>
          <a:p>
            <a:pPr marL="0" indent="0">
              <a:buNone/>
            </a:pPr>
            <a:r>
              <a:rPr lang="pt-BR" dirty="0"/>
              <a:t>		i=1; e=0; s1=0; s0=0;</a:t>
            </a:r>
          </a:p>
          <a:p>
            <a:pPr marL="0" indent="0">
              <a:buNone/>
            </a:pPr>
            <a:r>
              <a:rPr lang="pt-BR" dirty="0"/>
              <a:t>		#10  i=1; e=1; s1=0; s0=0;</a:t>
            </a:r>
          </a:p>
          <a:p>
            <a:pPr marL="0" indent="0">
              <a:buNone/>
            </a:pPr>
            <a:r>
              <a:rPr lang="pt-BR" dirty="0"/>
              <a:t>		#10  i=1; e=1; s1=0; s0=1;</a:t>
            </a:r>
          </a:p>
          <a:p>
            <a:pPr marL="0" indent="0">
              <a:buNone/>
            </a:pPr>
            <a:r>
              <a:rPr lang="pt-BR" dirty="0"/>
              <a:t>		#10  i=1; e=1; s1=1; s0=0;</a:t>
            </a:r>
          </a:p>
          <a:p>
            <a:pPr marL="0" indent="0">
              <a:buNone/>
            </a:pPr>
            <a:r>
              <a:rPr lang="pt-BR" dirty="0"/>
              <a:t>		#10  i=1; e=1; s1=1; s0=1;</a:t>
            </a:r>
          </a:p>
          <a:p>
            <a:pPr marL="0" indent="0">
              <a:buNone/>
            </a:pPr>
            <a:r>
              <a:rPr lang="pt-BR" dirty="0"/>
              <a:t>	 //$finish;</a:t>
            </a:r>
          </a:p>
          <a:p>
            <a:pPr marL="0" indent="0">
              <a:buNone/>
            </a:pPr>
            <a:r>
              <a:rPr lang="pt-BR" dirty="0"/>
              <a:t>	end</a:t>
            </a:r>
          </a:p>
          <a:p>
            <a:pPr marL="0" indent="0">
              <a:buNone/>
            </a:pPr>
            <a:r>
              <a:rPr lang="pt-BR" dirty="0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3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en-IN" b="1" dirty="0"/>
              <a:t>Multiplexer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20" y="1250302"/>
            <a:ext cx="10737980" cy="4926661"/>
          </a:xfrm>
        </p:spPr>
        <p:txBody>
          <a:bodyPr/>
          <a:lstStyle/>
          <a:p>
            <a:r>
              <a:rPr lang="en-US" b="1" dirty="0"/>
              <a:t>Multiplexer </a:t>
            </a:r>
            <a:r>
              <a:rPr lang="en-US" dirty="0"/>
              <a:t>is a combinational circuit that has maximum of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data inputs, ‘n’ selection lines and single output line.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these data inputs will be connected to the output based on the values of selection </a:t>
            </a:r>
            <a:r>
              <a:rPr lang="en-US" dirty="0" smtClean="0"/>
              <a:t>lines.</a:t>
            </a:r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there are ‘n’ selection lines, there will be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possible combinations of zeros and ones.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each combination will select only one data input. </a:t>
            </a:r>
            <a:endParaRPr lang="en-US" dirty="0" smtClean="0"/>
          </a:p>
          <a:p>
            <a:r>
              <a:rPr lang="en-US" dirty="0" smtClean="0"/>
              <a:t>Multiplexer </a:t>
            </a:r>
            <a:r>
              <a:rPr lang="en-US" dirty="0"/>
              <a:t>is also called as </a:t>
            </a:r>
            <a:r>
              <a:rPr lang="en-US" b="1" dirty="0"/>
              <a:t>Mux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6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r>
              <a:rPr lang="en-IN" b="1" dirty="0"/>
              <a:t>4x1 Multiplexer</a:t>
            </a:r>
            <a:r>
              <a:rPr lang="en-IN" b="1" dirty="0"/>
              <a:t> 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19" y="1250302"/>
            <a:ext cx="10944809" cy="4058815"/>
          </a:xfrm>
        </p:spPr>
        <p:txBody>
          <a:bodyPr>
            <a:normAutofit/>
          </a:bodyPr>
          <a:lstStyle/>
          <a:p>
            <a:r>
              <a:rPr lang="en-US" dirty="0"/>
              <a:t>4x1 Multiplexer has four data inputs </a:t>
            </a:r>
            <a:r>
              <a:rPr lang="en-US" i="1" dirty="0" smtClean="0"/>
              <a:t>I</a:t>
            </a:r>
            <a:r>
              <a:rPr lang="en-US" i="1" baseline="-25000" dirty="0" smtClean="0"/>
              <a:t>3</a:t>
            </a:r>
            <a:r>
              <a:rPr lang="en-US" i="1" dirty="0" smtClean="0"/>
              <a:t> </a:t>
            </a:r>
            <a:r>
              <a:rPr lang="en-US" i="1" dirty="0"/>
              <a:t>, </a:t>
            </a:r>
            <a:r>
              <a:rPr lang="en-US" i="1" dirty="0" smtClean="0"/>
              <a:t>I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i="1" dirty="0"/>
              <a:t>, </a:t>
            </a:r>
            <a:r>
              <a:rPr lang="en-US" i="1" dirty="0" smtClean="0"/>
              <a:t>I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i="1" dirty="0"/>
              <a:t>&amp;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/>
              <a:t>, two selection lines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and one output 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block diagram </a:t>
            </a:r>
            <a:r>
              <a:rPr lang="en-US" dirty="0"/>
              <a:t>of 4x1 Multiplexer is shown in the following </a:t>
            </a:r>
            <a:r>
              <a:rPr lang="en-US" dirty="0" smtClean="0"/>
              <a:t>figure.</a:t>
            </a:r>
          </a:p>
          <a:p>
            <a:r>
              <a:rPr lang="en-US" dirty="0"/>
              <a:t>One of these 4 inputs will be connected to the output based on the combination of inputs present at these two selection lines.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494" y="3983783"/>
            <a:ext cx="3449216" cy="24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4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r>
              <a:rPr lang="en-IN" b="1" dirty="0"/>
              <a:t>4x1 Multiplexer</a:t>
            </a:r>
            <a:r>
              <a:rPr lang="en-IN" b="1" dirty="0"/>
              <a:t> 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95" y="1082351"/>
            <a:ext cx="10944809" cy="4394717"/>
          </a:xfrm>
        </p:spPr>
        <p:txBody>
          <a:bodyPr>
            <a:normAutofit/>
          </a:bodyPr>
          <a:lstStyle/>
          <a:p>
            <a:r>
              <a:rPr lang="en-US" dirty="0"/>
              <a:t>Truth table of 4x1 </a:t>
            </a:r>
            <a:r>
              <a:rPr lang="en-IN" dirty="0" smtClean="0"/>
              <a:t>Multiplexer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z="2400" dirty="0" smtClean="0"/>
              <a:t> </a:t>
            </a:r>
            <a:r>
              <a:rPr lang="en-US" sz="2400" dirty="0"/>
              <a:t>From Truth table, we can directly write the </a:t>
            </a:r>
            <a:r>
              <a:rPr lang="en-US" sz="2400" b="1" dirty="0"/>
              <a:t>Boolean function </a:t>
            </a:r>
            <a:r>
              <a:rPr lang="en-US" sz="2400" dirty="0"/>
              <a:t>for output, Y as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35" y="1547652"/>
            <a:ext cx="11668125" cy="280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4415"/>
          <a:stretch/>
        </p:blipFill>
        <p:spPr>
          <a:xfrm>
            <a:off x="3032255" y="5242604"/>
            <a:ext cx="5941359" cy="6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r>
              <a:rPr lang="en-IN" b="1" dirty="0"/>
              <a:t>4x1 Multiplexer</a:t>
            </a:r>
            <a:r>
              <a:rPr lang="en-IN" b="1" dirty="0"/>
              <a:t> 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95" y="1082351"/>
            <a:ext cx="10944809" cy="1567543"/>
          </a:xfrm>
        </p:spPr>
        <p:txBody>
          <a:bodyPr>
            <a:normAutofit/>
          </a:bodyPr>
          <a:lstStyle/>
          <a:p>
            <a:r>
              <a:rPr lang="en-US" dirty="0"/>
              <a:t>We can implement this Boolean function using Inverters, AND gates &amp; OR gate.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circuit diagram </a:t>
            </a:r>
            <a:r>
              <a:rPr lang="en-US" dirty="0"/>
              <a:t>of 4x1 multiplexer is shown in the following figure.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792" y="2649894"/>
            <a:ext cx="5542967" cy="39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65" y="159852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Verilog 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64" y="892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module mux(s1,s2,a,b,c,d,y);</a:t>
            </a:r>
          </a:p>
          <a:p>
            <a:pPr marL="0" indent="0">
              <a:buNone/>
            </a:pPr>
            <a:r>
              <a:rPr lang="en-US" dirty="0"/>
              <a:t>	input s1,s2,a,b,c,d;</a:t>
            </a:r>
          </a:p>
          <a:p>
            <a:pPr marL="0" indent="0">
              <a:buNone/>
            </a:pPr>
            <a:r>
              <a:rPr lang="en-US" dirty="0"/>
              <a:t>	output y;</a:t>
            </a:r>
          </a:p>
          <a:p>
            <a:pPr marL="0" indent="0">
              <a:buNone/>
            </a:pPr>
            <a:r>
              <a:rPr lang="en-US" dirty="0"/>
              <a:t>	assign y = ~s1&amp;~s2&amp;a | ~s1&amp;s2&amp;b | s1&amp;~s2&amp;c | s1&amp;s2&amp;d ;</a:t>
            </a:r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1412" y="3548496"/>
            <a:ext cx="106026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module test;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reg</a:t>
            </a:r>
            <a:r>
              <a:rPr lang="en-IN" sz="2000" dirty="0"/>
              <a:t> a, b, c, d, s1, s2;</a:t>
            </a:r>
          </a:p>
          <a:p>
            <a:r>
              <a:rPr lang="en-IN" sz="2000" dirty="0"/>
              <a:t>	wire y;</a:t>
            </a:r>
          </a:p>
          <a:p>
            <a:r>
              <a:rPr lang="en-IN" sz="2000" dirty="0"/>
              <a:t>	mux </a:t>
            </a:r>
            <a:r>
              <a:rPr lang="en-IN" sz="2000" dirty="0" err="1"/>
              <a:t>obj</a:t>
            </a:r>
            <a:r>
              <a:rPr lang="en-IN" sz="2000" dirty="0"/>
              <a:t>(s1,s2,a,b,c,d,y);</a:t>
            </a:r>
          </a:p>
          <a:p>
            <a:r>
              <a:rPr lang="en-IN" sz="2000" dirty="0"/>
              <a:t>	initial begin</a:t>
            </a:r>
          </a:p>
          <a:p>
            <a:r>
              <a:rPr lang="en-IN" sz="2000" dirty="0"/>
              <a:t>		</a:t>
            </a:r>
            <a:r>
              <a:rPr lang="en-IN" sz="2000" dirty="0" smtClean="0"/>
              <a:t>//$</a:t>
            </a:r>
            <a:r>
              <a:rPr lang="en-IN" sz="2000" dirty="0" err="1"/>
              <a:t>dumpfile</a:t>
            </a:r>
            <a:r>
              <a:rPr lang="en-IN" sz="2000" dirty="0"/>
              <a:t>("</a:t>
            </a:r>
            <a:r>
              <a:rPr lang="en-IN" sz="2000" dirty="0" err="1"/>
              <a:t>mux.vcd</a:t>
            </a:r>
            <a:r>
              <a:rPr lang="en-IN" sz="2000" dirty="0"/>
              <a:t>");</a:t>
            </a:r>
          </a:p>
          <a:p>
            <a:r>
              <a:rPr lang="en-IN" sz="2000" dirty="0"/>
              <a:t>	</a:t>
            </a:r>
            <a:r>
              <a:rPr lang="en-IN" sz="2000"/>
              <a:t>	</a:t>
            </a:r>
            <a:r>
              <a:rPr lang="en-IN" sz="2000" smtClean="0"/>
              <a:t>//$</a:t>
            </a:r>
            <a:r>
              <a:rPr lang="en-IN" sz="2000" dirty="0" err="1"/>
              <a:t>dumpvars</a:t>
            </a:r>
            <a:r>
              <a:rPr lang="en-IN" sz="2000" dirty="0"/>
              <a:t>( 0, test);</a:t>
            </a:r>
          </a:p>
          <a:p>
            <a:r>
              <a:rPr lang="en-IN" sz="2000" dirty="0"/>
              <a:t>		$display("S1\t S2\t A \t B \t C \t D |  Y");</a:t>
            </a:r>
          </a:p>
          <a:p>
            <a:r>
              <a:rPr lang="en-IN" sz="2000" dirty="0"/>
              <a:t>		$monitor("%b \t %b \t %b \t %b \t %b \t %b |  %b",s1,s2,a,b,c,d,y);</a:t>
            </a:r>
          </a:p>
          <a:p>
            <a:r>
              <a:rPr lang="en-IN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3413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65" y="159852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Verilog 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63" y="892562"/>
            <a:ext cx="11048999" cy="56855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/>
              <a:t>		a=0</a:t>
            </a:r>
            <a:r>
              <a:rPr lang="en-IN" sz="1800" dirty="0"/>
              <a:t>; b=0; c=0; d=0; s1=0; s2=0;</a:t>
            </a:r>
          </a:p>
          <a:p>
            <a:pPr marL="0" indent="0">
              <a:buNone/>
            </a:pPr>
            <a:r>
              <a:rPr lang="en-IN" sz="1800" dirty="0"/>
              <a:t>		#5  a=0; b=0; c=0; d=0; s1=0; s2=0;</a:t>
            </a:r>
          </a:p>
          <a:p>
            <a:pPr marL="0" indent="0">
              <a:buNone/>
            </a:pPr>
            <a:r>
              <a:rPr lang="en-IN" sz="1800" dirty="0"/>
              <a:t>		#5  a=0; b=0; c=0; d=1; s1=0; s2=1;</a:t>
            </a:r>
          </a:p>
          <a:p>
            <a:pPr marL="0" indent="0">
              <a:buNone/>
            </a:pPr>
            <a:r>
              <a:rPr lang="en-IN" sz="1800" dirty="0"/>
              <a:t>		#5  a=0; b=0; c=1; d=0; s1=1; s2=0;</a:t>
            </a:r>
          </a:p>
          <a:p>
            <a:pPr marL="0" indent="0">
              <a:buNone/>
            </a:pPr>
            <a:r>
              <a:rPr lang="en-IN" sz="1800" dirty="0"/>
              <a:t>		#5  a=0; b=0; c=1; d=1; s1=1; s2=1;</a:t>
            </a:r>
          </a:p>
          <a:p>
            <a:pPr marL="0" indent="0">
              <a:buNone/>
            </a:pPr>
            <a:r>
              <a:rPr lang="en-IN" sz="1800" dirty="0"/>
              <a:t>		#5  a=0; b=1; c=0; d=0; s1=0; s2=0;</a:t>
            </a:r>
          </a:p>
          <a:p>
            <a:pPr marL="0" indent="0">
              <a:buNone/>
            </a:pPr>
            <a:r>
              <a:rPr lang="en-IN" sz="1800" dirty="0"/>
              <a:t>		#5  a=0; b=1; c=0; d=1; s1=0; s2=1;</a:t>
            </a:r>
          </a:p>
          <a:p>
            <a:pPr marL="0" indent="0">
              <a:buNone/>
            </a:pPr>
            <a:r>
              <a:rPr lang="en-IN" sz="1800" dirty="0"/>
              <a:t>		#5  a=0; b=1; c=1; d=0; s1=1; s2=0;</a:t>
            </a:r>
          </a:p>
          <a:p>
            <a:pPr marL="0" indent="0">
              <a:buNone/>
            </a:pPr>
            <a:r>
              <a:rPr lang="en-IN" sz="1800" dirty="0"/>
              <a:t>		#5  a=0; b=1; c=1; d=1; s1=1; s2=0;</a:t>
            </a:r>
          </a:p>
          <a:p>
            <a:pPr marL="0" indent="0">
              <a:buNone/>
            </a:pPr>
            <a:r>
              <a:rPr lang="en-IN" sz="1800" dirty="0"/>
              <a:t>		#5  a=1; b=0; c=0; d=0; s1=0; s2=1;</a:t>
            </a:r>
          </a:p>
          <a:p>
            <a:pPr marL="0" indent="0">
              <a:buNone/>
            </a:pPr>
            <a:r>
              <a:rPr lang="en-IN" sz="1800" dirty="0"/>
              <a:t>		#5  a=1; b=0; c=0; d=1; s1=0; s2=0;</a:t>
            </a:r>
          </a:p>
          <a:p>
            <a:pPr marL="0" indent="0">
              <a:buNone/>
            </a:pPr>
            <a:r>
              <a:rPr lang="en-IN" sz="1800" dirty="0"/>
              <a:t>		#5 $finish;</a:t>
            </a:r>
          </a:p>
          <a:p>
            <a:pPr marL="0" indent="0">
              <a:buNone/>
            </a:pPr>
            <a:r>
              <a:rPr lang="en-IN" sz="1800" dirty="0"/>
              <a:t>	end</a:t>
            </a:r>
          </a:p>
          <a:p>
            <a:pPr marL="0" indent="0">
              <a:buNone/>
            </a:pPr>
            <a:r>
              <a:rPr lang="en-IN" sz="1800" dirty="0" err="1"/>
              <a:t>endmodule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7580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4" y="2137942"/>
            <a:ext cx="10515600" cy="1325563"/>
          </a:xfrm>
        </p:spPr>
        <p:txBody>
          <a:bodyPr/>
          <a:lstStyle/>
          <a:p>
            <a:pPr algn="ctr"/>
            <a:r>
              <a:rPr lang="en-IN" b="1" dirty="0" err="1"/>
              <a:t>Demultiplexer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40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Demultiplexer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45" y="2357470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demultiplexer</a:t>
            </a:r>
            <a:r>
              <a:rPr lang="en-US" dirty="0"/>
              <a:t> is a combinational logic circuit designed to switch one common input line to one of several </a:t>
            </a:r>
            <a:r>
              <a:rPr lang="en-US" dirty="0" err="1"/>
              <a:t>seperate</a:t>
            </a:r>
            <a:r>
              <a:rPr lang="en-US" dirty="0"/>
              <a:t> output line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distributor, known more commonly as the </a:t>
            </a:r>
            <a:r>
              <a:rPr lang="en-US" dirty="0" err="1"/>
              <a:t>demultiplexer</a:t>
            </a:r>
            <a:r>
              <a:rPr lang="en-US" dirty="0"/>
              <a:t> or “</a:t>
            </a:r>
            <a:r>
              <a:rPr lang="en-US" dirty="0" err="1"/>
              <a:t>Demux</a:t>
            </a:r>
            <a:r>
              <a:rPr lang="en-US" dirty="0"/>
              <a:t>” for short, is the exact opposite of the Multiplexer we saw in the previous tutorial.</a:t>
            </a:r>
          </a:p>
          <a:p>
            <a:r>
              <a:rPr lang="en-US" dirty="0"/>
              <a:t>The </a:t>
            </a:r>
            <a:r>
              <a:rPr lang="en-US" i="1" dirty="0" err="1"/>
              <a:t>demultiplexer</a:t>
            </a:r>
            <a:r>
              <a:rPr lang="en-US" dirty="0"/>
              <a:t> takes one single input data line and then switches it to any one of a number of individual output lines one at a time.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demultiplexer</a:t>
            </a:r>
            <a:r>
              <a:rPr lang="en-US" dirty="0"/>
              <a:t> converts a serial data signal at the input to a parallel data at its output lines as shown below.</a:t>
            </a:r>
          </a:p>
          <a:p>
            <a:endParaRPr lang="en-IN" dirty="0"/>
          </a:p>
        </p:txBody>
      </p:sp>
      <p:pic>
        <p:nvPicPr>
          <p:cNvPr id="4" name="Picture 2" descr="The Demultiple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3" y="160159"/>
            <a:ext cx="2693519" cy="206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30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331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Office Theme</vt:lpstr>
      <vt:lpstr>Exp 6 &amp; 7</vt:lpstr>
      <vt:lpstr>Multiplexer </vt:lpstr>
      <vt:lpstr>4x1 Multiplexer  </vt:lpstr>
      <vt:lpstr>4x1 Multiplexer  </vt:lpstr>
      <vt:lpstr>4x1 Multiplexer  </vt:lpstr>
      <vt:lpstr>Verilog Code</vt:lpstr>
      <vt:lpstr>Verilog Code</vt:lpstr>
      <vt:lpstr>Demultiplexer</vt:lpstr>
      <vt:lpstr>Demultiplexer </vt:lpstr>
      <vt:lpstr>Demultiplexer</vt:lpstr>
      <vt:lpstr>Demultiplexer</vt:lpstr>
      <vt:lpstr>Demultiplexer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7</dc:title>
  <dc:creator>R K Ranjan</dc:creator>
  <cp:lastModifiedBy>R K Ranjan</cp:lastModifiedBy>
  <cp:revision>10</cp:revision>
  <dcterms:created xsi:type="dcterms:W3CDTF">2022-11-02T16:26:05Z</dcterms:created>
  <dcterms:modified xsi:type="dcterms:W3CDTF">2023-08-27T11:19:15Z</dcterms:modified>
</cp:coreProperties>
</file>