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7" r:id="rId5"/>
    <p:sldId id="268" r:id="rId6"/>
    <p:sldId id="257" r:id="rId7"/>
    <p:sldId id="258" r:id="rId8"/>
    <p:sldId id="261" r:id="rId9"/>
    <p:sldId id="269" r:id="rId10"/>
    <p:sldId id="270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71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14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69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83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9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48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05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43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26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59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60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2A611-DB5E-4A7D-B4B6-E6CDABA0B888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80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Exp</a:t>
            </a:r>
            <a:r>
              <a:rPr lang="en-IN" dirty="0" smtClean="0"/>
              <a:t> 8 and 9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976" y="3509963"/>
            <a:ext cx="9144000" cy="1655762"/>
          </a:xfrm>
        </p:spPr>
        <p:txBody>
          <a:bodyPr/>
          <a:lstStyle/>
          <a:p>
            <a:r>
              <a:rPr lang="en-IN" b="1" dirty="0" smtClean="0"/>
              <a:t>Decoder and Encoder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831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573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Encoder (4x2)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594049" y="1740073"/>
            <a:ext cx="399661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/>
              <a:t>module encoder(</a:t>
            </a:r>
            <a:r>
              <a:rPr lang="en-IN" sz="2400" dirty="0" err="1"/>
              <a:t>a,b,c,d,p,q</a:t>
            </a:r>
            <a:r>
              <a:rPr lang="en-IN" sz="2400" dirty="0"/>
              <a:t>);</a:t>
            </a:r>
          </a:p>
          <a:p>
            <a:r>
              <a:rPr lang="en-IN" sz="2400" dirty="0"/>
              <a:t>	input </a:t>
            </a:r>
            <a:r>
              <a:rPr lang="en-IN" sz="2400" dirty="0" err="1"/>
              <a:t>a,b,c,d</a:t>
            </a:r>
            <a:r>
              <a:rPr lang="en-IN" sz="2400" dirty="0"/>
              <a:t>;</a:t>
            </a:r>
          </a:p>
          <a:p>
            <a:r>
              <a:rPr lang="en-IN" sz="2400" dirty="0"/>
              <a:t>	output </a:t>
            </a:r>
            <a:r>
              <a:rPr lang="en-IN" sz="2400" dirty="0" err="1"/>
              <a:t>p,q</a:t>
            </a:r>
            <a:r>
              <a:rPr lang="en-IN" sz="2400" dirty="0"/>
              <a:t>;</a:t>
            </a:r>
          </a:p>
          <a:p>
            <a:r>
              <a:rPr lang="en-IN" sz="2400" dirty="0"/>
              <a:t>	assign p = a | b;</a:t>
            </a:r>
          </a:p>
          <a:p>
            <a:r>
              <a:rPr lang="en-IN" sz="2400" dirty="0"/>
              <a:t>	assign q = a | c;</a:t>
            </a:r>
          </a:p>
          <a:p>
            <a:r>
              <a:rPr lang="en-IN" sz="2400" dirty="0" err="1"/>
              <a:t>endmodule</a:t>
            </a:r>
            <a:endParaRPr lang="en-IN" sz="2400" dirty="0"/>
          </a:p>
        </p:txBody>
      </p:sp>
      <p:sp>
        <p:nvSpPr>
          <p:cNvPr id="10" name="Rectangle 9"/>
          <p:cNvSpPr/>
          <p:nvPr/>
        </p:nvSpPr>
        <p:spPr>
          <a:xfrm>
            <a:off x="4998096" y="1740073"/>
            <a:ext cx="6945087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module test;</a:t>
            </a:r>
          </a:p>
          <a:p>
            <a:r>
              <a:rPr lang="en-IN" dirty="0"/>
              <a:t>	</a:t>
            </a:r>
            <a:r>
              <a:rPr lang="en-IN" dirty="0" err="1"/>
              <a:t>reg</a:t>
            </a:r>
            <a:r>
              <a:rPr lang="en-IN" dirty="0"/>
              <a:t> a, b, c, d;</a:t>
            </a:r>
          </a:p>
          <a:p>
            <a:r>
              <a:rPr lang="en-IN" dirty="0"/>
              <a:t>	wire </a:t>
            </a:r>
            <a:r>
              <a:rPr lang="en-IN" dirty="0" err="1"/>
              <a:t>p,q</a:t>
            </a:r>
            <a:r>
              <a:rPr lang="en-IN" dirty="0"/>
              <a:t>;</a:t>
            </a:r>
          </a:p>
          <a:p>
            <a:r>
              <a:rPr lang="en-IN" dirty="0"/>
              <a:t>	encoder </a:t>
            </a:r>
            <a:r>
              <a:rPr lang="en-IN" dirty="0" err="1"/>
              <a:t>obj</a:t>
            </a:r>
            <a:r>
              <a:rPr lang="en-IN" dirty="0"/>
              <a:t>(</a:t>
            </a:r>
            <a:r>
              <a:rPr lang="en-IN" dirty="0" err="1"/>
              <a:t>a,b,c,d,p,q</a:t>
            </a:r>
            <a:r>
              <a:rPr lang="en-IN" dirty="0"/>
              <a:t>);</a:t>
            </a:r>
          </a:p>
          <a:p>
            <a:r>
              <a:rPr lang="en-IN" dirty="0"/>
              <a:t>	initial begin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		$display("Inputs      |  Outputs");</a:t>
            </a:r>
          </a:p>
          <a:p>
            <a:r>
              <a:rPr lang="en-IN" dirty="0"/>
              <a:t>		$display("A  B  C  D  |  P  Q");</a:t>
            </a:r>
          </a:p>
          <a:p>
            <a:r>
              <a:rPr lang="en-IN" dirty="0"/>
              <a:t>		$monitor("%b  %b  %b  %b  |  %b  %b",</a:t>
            </a:r>
            <a:r>
              <a:rPr lang="en-IN" dirty="0" err="1"/>
              <a:t>a,b,c,d,p,q</a:t>
            </a:r>
            <a:r>
              <a:rPr lang="en-IN" dirty="0"/>
              <a:t>);</a:t>
            </a:r>
          </a:p>
          <a:p>
            <a:r>
              <a:rPr lang="en-IN" dirty="0"/>
              <a:t>		a=0; b=0; c=0; d=1; </a:t>
            </a:r>
          </a:p>
          <a:p>
            <a:r>
              <a:rPr lang="en-IN" dirty="0"/>
              <a:t>		#5 a=0; b=0; c=1; d=0; </a:t>
            </a:r>
          </a:p>
          <a:p>
            <a:r>
              <a:rPr lang="en-IN" dirty="0"/>
              <a:t>		#5 a=0; b=1; c=0; d=0; </a:t>
            </a:r>
          </a:p>
          <a:p>
            <a:r>
              <a:rPr lang="en-IN" dirty="0"/>
              <a:t>		#5 a=1; b=0; c=0; d=0;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	end</a:t>
            </a:r>
          </a:p>
          <a:p>
            <a:r>
              <a:rPr lang="en-IN" dirty="0" err="1"/>
              <a:t>endmodule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99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024" y="0"/>
            <a:ext cx="10515600" cy="670573"/>
          </a:xfrm>
        </p:spPr>
        <p:txBody>
          <a:bodyPr>
            <a:normAutofit fontScale="90000"/>
          </a:bodyPr>
          <a:lstStyle/>
          <a:p>
            <a:r>
              <a:rPr lang="en-IN" b="1" smtClean="0"/>
              <a:t>Encoder (8x3)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9927" y="1642668"/>
            <a:ext cx="6165977" cy="531845"/>
          </a:xfrm>
        </p:spPr>
        <p:txBody>
          <a:bodyPr/>
          <a:lstStyle/>
          <a:p>
            <a:r>
              <a:rPr lang="en-IN" b="1" dirty="0"/>
              <a:t>Truth Table –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2747"/>
              </p:ext>
            </p:extLst>
          </p:nvPr>
        </p:nvGraphicFramePr>
        <p:xfrm>
          <a:off x="5756989" y="2213501"/>
          <a:ext cx="6008915" cy="3505200"/>
        </p:xfrm>
        <a:graphic>
          <a:graphicData uri="http://schemas.openxmlformats.org/drawingml/2006/table">
            <a:tbl>
              <a:tblPr/>
              <a:tblGrid>
                <a:gridCol w="546265">
                  <a:extLst>
                    <a:ext uri="{9D8B030D-6E8A-4147-A177-3AD203B41FA5}">
                      <a16:colId xmlns:a16="http://schemas.microsoft.com/office/drawing/2014/main" val="3609840621"/>
                    </a:ext>
                  </a:extLst>
                </a:gridCol>
                <a:gridCol w="546265">
                  <a:extLst>
                    <a:ext uri="{9D8B030D-6E8A-4147-A177-3AD203B41FA5}">
                      <a16:colId xmlns:a16="http://schemas.microsoft.com/office/drawing/2014/main" val="1880204794"/>
                    </a:ext>
                  </a:extLst>
                </a:gridCol>
                <a:gridCol w="546265">
                  <a:extLst>
                    <a:ext uri="{9D8B030D-6E8A-4147-A177-3AD203B41FA5}">
                      <a16:colId xmlns:a16="http://schemas.microsoft.com/office/drawing/2014/main" val="3171425072"/>
                    </a:ext>
                  </a:extLst>
                </a:gridCol>
                <a:gridCol w="546265">
                  <a:extLst>
                    <a:ext uri="{9D8B030D-6E8A-4147-A177-3AD203B41FA5}">
                      <a16:colId xmlns:a16="http://schemas.microsoft.com/office/drawing/2014/main" val="3162464905"/>
                    </a:ext>
                  </a:extLst>
                </a:gridCol>
                <a:gridCol w="546265">
                  <a:extLst>
                    <a:ext uri="{9D8B030D-6E8A-4147-A177-3AD203B41FA5}">
                      <a16:colId xmlns:a16="http://schemas.microsoft.com/office/drawing/2014/main" val="2843907163"/>
                    </a:ext>
                  </a:extLst>
                </a:gridCol>
                <a:gridCol w="546265">
                  <a:extLst>
                    <a:ext uri="{9D8B030D-6E8A-4147-A177-3AD203B41FA5}">
                      <a16:colId xmlns:a16="http://schemas.microsoft.com/office/drawing/2014/main" val="2710561634"/>
                    </a:ext>
                  </a:extLst>
                </a:gridCol>
                <a:gridCol w="546265">
                  <a:extLst>
                    <a:ext uri="{9D8B030D-6E8A-4147-A177-3AD203B41FA5}">
                      <a16:colId xmlns:a16="http://schemas.microsoft.com/office/drawing/2014/main" val="2878124581"/>
                    </a:ext>
                  </a:extLst>
                </a:gridCol>
                <a:gridCol w="546265">
                  <a:extLst>
                    <a:ext uri="{9D8B030D-6E8A-4147-A177-3AD203B41FA5}">
                      <a16:colId xmlns:a16="http://schemas.microsoft.com/office/drawing/2014/main" val="2588679573"/>
                    </a:ext>
                  </a:extLst>
                </a:gridCol>
                <a:gridCol w="546265">
                  <a:extLst>
                    <a:ext uri="{9D8B030D-6E8A-4147-A177-3AD203B41FA5}">
                      <a16:colId xmlns:a16="http://schemas.microsoft.com/office/drawing/2014/main" val="426751630"/>
                    </a:ext>
                  </a:extLst>
                </a:gridCol>
                <a:gridCol w="546265">
                  <a:extLst>
                    <a:ext uri="{9D8B030D-6E8A-4147-A177-3AD203B41FA5}">
                      <a16:colId xmlns:a16="http://schemas.microsoft.com/office/drawing/2014/main" val="2079222053"/>
                    </a:ext>
                  </a:extLst>
                </a:gridCol>
                <a:gridCol w="546265">
                  <a:extLst>
                    <a:ext uri="{9D8B030D-6E8A-4147-A177-3AD203B41FA5}">
                      <a16:colId xmlns:a16="http://schemas.microsoft.com/office/drawing/2014/main" val="3413131045"/>
                    </a:ext>
                  </a:extLst>
                </a:gridCol>
              </a:tblGrid>
              <a:tr h="263286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D7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D6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D5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D4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 dirty="0">
                          <a:effectLst/>
                        </a:rPr>
                        <a:t>D3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D2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D1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D0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X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Y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Z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878548"/>
                  </a:ext>
                </a:extLst>
              </a:tr>
              <a:tr h="311156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 dirty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919926"/>
                  </a:ext>
                </a:extLst>
              </a:tr>
              <a:tr h="311156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 dirty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643757"/>
                  </a:ext>
                </a:extLst>
              </a:tr>
              <a:tr h="311156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192434"/>
                  </a:ext>
                </a:extLst>
              </a:tr>
              <a:tr h="311156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 dirty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340963"/>
                  </a:ext>
                </a:extLst>
              </a:tr>
              <a:tr h="311156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1229"/>
                  </a:ext>
                </a:extLst>
              </a:tr>
              <a:tr h="311156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773599"/>
                  </a:ext>
                </a:extLst>
              </a:tr>
              <a:tr h="311156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887602"/>
                  </a:ext>
                </a:extLst>
              </a:tr>
              <a:tr h="311156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 dirty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2872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61998" y="6139743"/>
            <a:ext cx="109199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3239"/>
                </a:solidFill>
                <a:latin typeface="urw-din"/>
              </a:rPr>
              <a:t>As seen from the truth table, the output is 000 when D0 is active; 001 when D1 is active; 010 when D2 is active and so on.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97024" y="631130"/>
            <a:ext cx="10775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an example, let’s consider </a:t>
            </a:r>
            <a:r>
              <a:rPr lang="en-US" b="1" dirty="0"/>
              <a:t>Octal to Binary</a:t>
            </a:r>
            <a:r>
              <a:rPr lang="en-US" dirty="0"/>
              <a:t> encoder. As shown in the following figure, an octal-to-binary encoder takes 8 input lines and generates 3 output lines.</a:t>
            </a:r>
            <a:endParaRPr lang="en-IN" dirty="0"/>
          </a:p>
        </p:txBody>
      </p:sp>
      <p:pic>
        <p:nvPicPr>
          <p:cNvPr id="7" name="Picture 2" descr="https://media.geeksforgeeks.org/wp-content/uploads/111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8" y="2312880"/>
            <a:ext cx="4124799" cy="241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5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57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135" y="1259632"/>
            <a:ext cx="10672665" cy="5290457"/>
          </a:xfrm>
        </p:spPr>
        <p:txBody>
          <a:bodyPr>
            <a:normAutofit/>
          </a:bodyPr>
          <a:lstStyle/>
          <a:p>
            <a:r>
              <a:rPr lang="en-US" b="1" dirty="0"/>
              <a:t>Implementation –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the truth table, the output line Z is active when the input octal digit is 1, 3, 5 or 7. </a:t>
            </a:r>
            <a:endParaRPr lang="en-US" dirty="0" smtClean="0"/>
          </a:p>
          <a:p>
            <a:r>
              <a:rPr lang="en-US" dirty="0" smtClean="0"/>
              <a:t>Similarly</a:t>
            </a:r>
            <a:r>
              <a:rPr lang="en-US" dirty="0"/>
              <a:t>, Y is 1 when input octal digit is 2, 3, 6 or 7 and X is 1 for input octal digits 4, 5, 6 or 7.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Hence</a:t>
            </a:r>
            <a:r>
              <a:rPr lang="en-US" dirty="0"/>
              <a:t>, the Boolean functions would be</a:t>
            </a:r>
            <a:r>
              <a:rPr lang="en-US" dirty="0" smtClean="0"/>
              <a:t>:</a:t>
            </a:r>
          </a:p>
          <a:p>
            <a:pPr lvl="1"/>
            <a:r>
              <a:rPr lang="pl-PL" dirty="0"/>
              <a:t>X = D4 + D5 + D6 + D7</a:t>
            </a:r>
          </a:p>
          <a:p>
            <a:pPr lvl="1"/>
            <a:r>
              <a:rPr lang="pl-PL" dirty="0"/>
              <a:t>Y = D2 +D3 + D6 + D7</a:t>
            </a:r>
          </a:p>
          <a:p>
            <a:pPr lvl="1"/>
            <a:r>
              <a:rPr lang="pl-PL" dirty="0"/>
              <a:t>Z = D1 + D3 + D5 + D7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58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57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Encoder</a:t>
            </a:r>
          </a:p>
        </p:txBody>
      </p:sp>
      <p:pic>
        <p:nvPicPr>
          <p:cNvPr id="6146" name="Picture 2" descr="https://media.geeksforgeeks.org/wp-content/uploads/222-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96" y="1542660"/>
            <a:ext cx="8843429" cy="391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80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06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Applications of Encoders and </a:t>
            </a:r>
            <a:r>
              <a:rPr lang="en-US" b="1" dirty="0" smtClean="0"/>
              <a:t>Decoders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939"/>
            <a:ext cx="10515600" cy="50759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of the significant applications are –</a:t>
            </a:r>
          </a:p>
          <a:p>
            <a:r>
              <a:rPr lang="en-US" dirty="0"/>
              <a:t>Speed Control of modern motors.</a:t>
            </a:r>
          </a:p>
          <a:p>
            <a:r>
              <a:rPr lang="en-US" dirty="0"/>
              <a:t>Night vision cameras</a:t>
            </a:r>
          </a:p>
          <a:p>
            <a:r>
              <a:rPr lang="en-US" dirty="0"/>
              <a:t>Metal detectors</a:t>
            </a:r>
          </a:p>
          <a:p>
            <a:r>
              <a:rPr lang="en-US" dirty="0"/>
              <a:t>encoder circuit has applications in Robotic vehicles</a:t>
            </a:r>
          </a:p>
          <a:p>
            <a:r>
              <a:rPr lang="en-US" dirty="0"/>
              <a:t>Automation system – especially the home automation system.</a:t>
            </a:r>
          </a:p>
          <a:p>
            <a:r>
              <a:rPr lang="en-US" dirty="0"/>
              <a:t>Automatic Monitoring systems has different types of encoder circuits.</a:t>
            </a:r>
          </a:p>
          <a:p>
            <a:r>
              <a:rPr lang="en-US" dirty="0"/>
              <a:t>Encoder circuit has utilized in encrypted communications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7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281" y="131859"/>
            <a:ext cx="10515600" cy="65191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Encoders </a:t>
            </a:r>
            <a:r>
              <a:rPr lang="en-IN" b="1" dirty="0" smtClean="0"/>
              <a:t> and Decoders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5" y="783771"/>
            <a:ext cx="11299371" cy="5393192"/>
          </a:xfrm>
        </p:spPr>
        <p:txBody>
          <a:bodyPr/>
          <a:lstStyle/>
          <a:p>
            <a:r>
              <a:rPr lang="en-IN" b="1" dirty="0"/>
              <a:t>Encoders</a:t>
            </a:r>
            <a:r>
              <a:rPr lang="en-IN" dirty="0"/>
              <a:t>  and </a:t>
            </a:r>
            <a:r>
              <a:rPr lang="en-IN" b="1" dirty="0" smtClean="0"/>
              <a:t>Decoders</a:t>
            </a:r>
            <a:r>
              <a:rPr lang="en-IN" dirty="0" smtClean="0"/>
              <a:t> are Combinational, MSI (Medium-Scale Integration) Circuits.</a:t>
            </a:r>
            <a:endParaRPr lang="en-US" dirty="0" smtClean="0"/>
          </a:p>
          <a:p>
            <a:r>
              <a:rPr lang="en-US" dirty="0" smtClean="0"/>
              <a:t>Binary </a:t>
            </a:r>
            <a:r>
              <a:rPr lang="en-US" dirty="0"/>
              <a:t>code of N digits can be used to store 2</a:t>
            </a:r>
            <a:r>
              <a:rPr lang="en-US" baseline="30000" dirty="0"/>
              <a:t>N</a:t>
            </a:r>
            <a:r>
              <a:rPr lang="en-US" dirty="0"/>
              <a:t> distinct elements of coded information.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what encoders and decoders are used for. </a:t>
            </a:r>
            <a:endParaRPr lang="en-US" dirty="0" smtClean="0"/>
          </a:p>
          <a:p>
            <a:r>
              <a:rPr lang="en-US" b="1" dirty="0" smtClean="0"/>
              <a:t>Encoders</a:t>
            </a:r>
            <a:r>
              <a:rPr lang="en-US" dirty="0"/>
              <a:t> convert 2</a:t>
            </a:r>
            <a:r>
              <a:rPr lang="en-US" baseline="30000" dirty="0"/>
              <a:t>N</a:t>
            </a:r>
            <a:r>
              <a:rPr lang="en-US" dirty="0"/>
              <a:t> lines of input into a code of N </a:t>
            </a:r>
            <a:r>
              <a:rPr lang="en-US" dirty="0" smtClean="0"/>
              <a:t>bit and </a:t>
            </a:r>
            <a:endParaRPr lang="en-US" dirty="0"/>
          </a:p>
          <a:p>
            <a:r>
              <a:rPr lang="en-US" b="1" dirty="0" smtClean="0"/>
              <a:t>Decoders</a:t>
            </a:r>
            <a:r>
              <a:rPr lang="en-US" dirty="0"/>
              <a:t> decode the N bits into 2</a:t>
            </a:r>
            <a:r>
              <a:rPr lang="en-US" baseline="30000" dirty="0"/>
              <a:t>N</a:t>
            </a:r>
            <a:r>
              <a:rPr lang="en-US" dirty="0"/>
              <a:t> lines.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905969"/>
              </p:ext>
            </p:extLst>
          </p:nvPr>
        </p:nvGraphicFramePr>
        <p:xfrm>
          <a:off x="1033917" y="4302019"/>
          <a:ext cx="4032605" cy="215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Bitmap Image" r:id="rId3" imgW="5814000" imgH="3108960" progId="PBrush">
                  <p:embed/>
                </p:oleObj>
              </mc:Choice>
              <mc:Fallback>
                <p:oleObj name="Bitmap Image" r:id="rId3" imgW="5814000" imgH="3108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3917" y="4302019"/>
                        <a:ext cx="4032605" cy="2156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534990"/>
              </p:ext>
            </p:extLst>
          </p:nvPr>
        </p:nvGraphicFramePr>
        <p:xfrm>
          <a:off x="6531429" y="4298148"/>
          <a:ext cx="4096138" cy="2160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Bitmap Image" r:id="rId5" imgW="5837040" imgH="3078360" progId="PBrush">
                  <p:embed/>
                </p:oleObj>
              </mc:Choice>
              <mc:Fallback>
                <p:oleObj name="Bitmap Image" r:id="rId5" imgW="5837040" imgH="3078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31429" y="4298148"/>
                        <a:ext cx="4096138" cy="2160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507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4" y="132145"/>
            <a:ext cx="4534678" cy="716941"/>
          </a:xfrm>
        </p:spPr>
        <p:txBody>
          <a:bodyPr>
            <a:normAutofit/>
          </a:bodyPr>
          <a:lstStyle/>
          <a:p>
            <a:r>
              <a:rPr lang="en-US" sz="4000" b="1" dirty="0"/>
              <a:t>2 to 4 </a:t>
            </a:r>
            <a:r>
              <a:rPr lang="en-US" sz="4000" b="1" dirty="0" smtClean="0"/>
              <a:t>Line Decoder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151" y="923732"/>
            <a:ext cx="11215396" cy="1894113"/>
          </a:xfrm>
        </p:spPr>
        <p:txBody>
          <a:bodyPr/>
          <a:lstStyle/>
          <a:p>
            <a:r>
              <a:rPr lang="en-US" dirty="0"/>
              <a:t>In the 2 to 4 line decoder, there is a total of three inputs, i.e., A</a:t>
            </a:r>
            <a:r>
              <a:rPr lang="en-US" baseline="-25000" dirty="0"/>
              <a:t>0</a:t>
            </a:r>
            <a:r>
              <a:rPr lang="en-US" dirty="0"/>
              <a:t>, and A</a:t>
            </a:r>
            <a:r>
              <a:rPr lang="en-US" baseline="-25000" dirty="0"/>
              <a:t>1</a:t>
            </a:r>
            <a:r>
              <a:rPr lang="en-US" dirty="0"/>
              <a:t> and E and four outputs, i.e., Y</a:t>
            </a:r>
            <a:r>
              <a:rPr lang="en-US" baseline="-25000" dirty="0"/>
              <a:t>0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, and Y</a:t>
            </a:r>
            <a:r>
              <a:rPr lang="en-US" baseline="-25000" dirty="0"/>
              <a:t>3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each combination of inputs, when the enable 'E' is set to 1, one of these four outputs will be 1. </a:t>
            </a:r>
            <a:endParaRPr lang="en-US" dirty="0" smtClean="0"/>
          </a:p>
        </p:txBody>
      </p:sp>
      <p:pic>
        <p:nvPicPr>
          <p:cNvPr id="2050" name="Picture 2" descr="Deco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80" y="3169377"/>
            <a:ext cx="39433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022133" y="2633179"/>
            <a:ext cx="1411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b="1" dirty="0">
                <a:latin typeface="erdana"/>
              </a:rPr>
              <a:t>Truth Table</a:t>
            </a:r>
            <a:endParaRPr lang="en-IN" b="1" i="0" dirty="0">
              <a:effectLst/>
              <a:latin typeface="erdana"/>
            </a:endParaRPr>
          </a:p>
        </p:txBody>
      </p:sp>
      <p:pic>
        <p:nvPicPr>
          <p:cNvPr id="2054" name="Picture 6" descr="Deco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982" y="3169377"/>
            <a:ext cx="6331392" cy="308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90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4" y="139959"/>
            <a:ext cx="10831286" cy="6158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 to 4 </a:t>
            </a:r>
            <a:r>
              <a:rPr lang="en-US" b="1" dirty="0" smtClean="0"/>
              <a:t>Line Decoder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151" y="923732"/>
            <a:ext cx="11215396" cy="699795"/>
          </a:xfrm>
        </p:spPr>
        <p:txBody>
          <a:bodyPr/>
          <a:lstStyle/>
          <a:p>
            <a:r>
              <a:rPr lang="en-US" dirty="0"/>
              <a:t>The logical expression of the term </a:t>
            </a:r>
            <a:r>
              <a:rPr lang="en-US" dirty="0" smtClean="0"/>
              <a:t>Y</a:t>
            </a:r>
            <a:r>
              <a:rPr lang="en-US" baseline="-25000" dirty="0" smtClean="0"/>
              <a:t>0</a:t>
            </a:r>
            <a:r>
              <a:rPr lang="en-US" dirty="0" smtClean="0"/>
              <a:t>, Y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, and Y</a:t>
            </a:r>
            <a:r>
              <a:rPr lang="en-US" baseline="-25000" dirty="0"/>
              <a:t>3</a:t>
            </a:r>
            <a:r>
              <a:rPr lang="en-US" dirty="0"/>
              <a:t> is as follows: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62" y="1623527"/>
            <a:ext cx="2651990" cy="2956816"/>
          </a:xfrm>
          <a:prstGeom prst="rect">
            <a:avLst/>
          </a:prstGeom>
        </p:spPr>
      </p:pic>
      <p:pic>
        <p:nvPicPr>
          <p:cNvPr id="3074" name="Picture 2" descr="Deco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734" y="1966750"/>
            <a:ext cx="45624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46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4" y="139959"/>
            <a:ext cx="10831286" cy="6158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 to 4 </a:t>
            </a:r>
            <a:r>
              <a:rPr lang="en-US" b="1" dirty="0" smtClean="0"/>
              <a:t>Line Decoder: Code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522514" y="1031262"/>
            <a:ext cx="3741576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dirty="0"/>
              <a:t>module decoder(</a:t>
            </a:r>
            <a:r>
              <a:rPr lang="en-IN" sz="2000" dirty="0" err="1"/>
              <a:t>a,b,c,d,e,f,E</a:t>
            </a:r>
            <a:r>
              <a:rPr lang="en-IN" sz="2000" dirty="0"/>
              <a:t>);</a:t>
            </a:r>
          </a:p>
          <a:p>
            <a:r>
              <a:rPr lang="en-IN" sz="2000" dirty="0"/>
              <a:t>	input </a:t>
            </a:r>
            <a:r>
              <a:rPr lang="en-IN" sz="2000" dirty="0" err="1"/>
              <a:t>a,b,E</a:t>
            </a:r>
            <a:r>
              <a:rPr lang="en-IN" sz="2000" dirty="0"/>
              <a:t>;</a:t>
            </a:r>
          </a:p>
          <a:p>
            <a:r>
              <a:rPr lang="en-IN" sz="2000" dirty="0"/>
              <a:t>	output </a:t>
            </a:r>
            <a:r>
              <a:rPr lang="en-IN" sz="2000" dirty="0" err="1"/>
              <a:t>c,d,e,f</a:t>
            </a:r>
            <a:r>
              <a:rPr lang="en-IN" sz="2000" dirty="0"/>
              <a:t>;</a:t>
            </a:r>
          </a:p>
          <a:p>
            <a:r>
              <a:rPr lang="en-IN" sz="2000" dirty="0"/>
              <a:t>	assign c = </a:t>
            </a:r>
            <a:r>
              <a:rPr lang="en-IN" sz="2000" dirty="0" err="1"/>
              <a:t>E&amp;a&amp;b</a:t>
            </a:r>
            <a:r>
              <a:rPr lang="en-IN" sz="2000" dirty="0"/>
              <a:t>;</a:t>
            </a:r>
          </a:p>
          <a:p>
            <a:r>
              <a:rPr lang="en-IN" sz="2000" dirty="0"/>
              <a:t>	assign d = </a:t>
            </a:r>
            <a:r>
              <a:rPr lang="en-IN" sz="2000" dirty="0" err="1"/>
              <a:t>E&amp;a</a:t>
            </a:r>
            <a:r>
              <a:rPr lang="en-IN" sz="2000" dirty="0"/>
              <a:t>&amp;(~b);</a:t>
            </a:r>
          </a:p>
          <a:p>
            <a:r>
              <a:rPr lang="en-IN" sz="2000" dirty="0"/>
              <a:t>	assign e = E&amp;(~a)&amp;b;</a:t>
            </a:r>
          </a:p>
          <a:p>
            <a:r>
              <a:rPr lang="en-IN" sz="2000" dirty="0"/>
              <a:t>	assign f = E&amp;(~a)&amp;(~b);</a:t>
            </a:r>
          </a:p>
          <a:p>
            <a:r>
              <a:rPr lang="en-IN" sz="2000" dirty="0" err="1"/>
              <a:t>endmodule</a:t>
            </a:r>
            <a:r>
              <a:rPr lang="en-IN" sz="2000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4786604" y="1031262"/>
            <a:ext cx="7277878" cy="45243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module </a:t>
            </a:r>
            <a:r>
              <a:rPr lang="en-IN" dirty="0" err="1"/>
              <a:t>testbench</a:t>
            </a:r>
            <a:r>
              <a:rPr lang="en-IN" dirty="0"/>
              <a:t>;</a:t>
            </a:r>
          </a:p>
          <a:p>
            <a:r>
              <a:rPr lang="en-IN" dirty="0"/>
              <a:t>	</a:t>
            </a:r>
            <a:r>
              <a:rPr lang="en-IN" dirty="0" err="1"/>
              <a:t>reg</a:t>
            </a:r>
            <a:r>
              <a:rPr lang="en-IN" dirty="0"/>
              <a:t> a, b, E;</a:t>
            </a:r>
          </a:p>
          <a:p>
            <a:r>
              <a:rPr lang="en-IN" dirty="0"/>
              <a:t>	wire </a:t>
            </a:r>
            <a:r>
              <a:rPr lang="en-IN" dirty="0" err="1"/>
              <a:t>c,d,e,f</a:t>
            </a:r>
            <a:r>
              <a:rPr lang="en-IN" dirty="0"/>
              <a:t>;</a:t>
            </a:r>
          </a:p>
          <a:p>
            <a:r>
              <a:rPr lang="en-IN" dirty="0"/>
              <a:t>	decoder </a:t>
            </a:r>
            <a:r>
              <a:rPr lang="en-IN" dirty="0" err="1"/>
              <a:t>obj</a:t>
            </a:r>
            <a:r>
              <a:rPr lang="en-IN" dirty="0"/>
              <a:t>(</a:t>
            </a:r>
            <a:r>
              <a:rPr lang="en-IN" dirty="0" err="1"/>
              <a:t>a,b,c,d,e,f,E</a:t>
            </a:r>
            <a:r>
              <a:rPr lang="en-IN" dirty="0"/>
              <a:t>);</a:t>
            </a:r>
          </a:p>
          <a:p>
            <a:r>
              <a:rPr lang="en-IN" dirty="0"/>
              <a:t>	initial begin</a:t>
            </a:r>
          </a:p>
          <a:p>
            <a:r>
              <a:rPr lang="en-IN" dirty="0"/>
              <a:t>		</a:t>
            </a:r>
            <a:r>
              <a:rPr lang="en-IN" dirty="0" smtClean="0"/>
              <a:t>$</a:t>
            </a:r>
            <a:r>
              <a:rPr lang="en-IN" dirty="0"/>
              <a:t>display("Inputs      |  Outputs");</a:t>
            </a:r>
          </a:p>
          <a:p>
            <a:r>
              <a:rPr lang="en-IN" dirty="0"/>
              <a:t>		$display("E  a  b  |  c  d  e  f");</a:t>
            </a:r>
          </a:p>
          <a:p>
            <a:r>
              <a:rPr lang="en-IN" dirty="0"/>
              <a:t>		$monitor("%b  %b  %b  |  %b  %b  %b  %b",</a:t>
            </a:r>
            <a:r>
              <a:rPr lang="en-IN" dirty="0" err="1"/>
              <a:t>E,a,b,c,d,e,f</a:t>
            </a:r>
            <a:r>
              <a:rPr lang="en-IN" dirty="0"/>
              <a:t>);</a:t>
            </a:r>
          </a:p>
          <a:p>
            <a:r>
              <a:rPr lang="en-IN" dirty="0"/>
              <a:t>		E=0 ; a=0; b=0; </a:t>
            </a:r>
          </a:p>
          <a:p>
            <a:r>
              <a:rPr lang="en-IN" dirty="0"/>
              <a:t>		#5 E=1; a=0; b=0; </a:t>
            </a:r>
          </a:p>
          <a:p>
            <a:r>
              <a:rPr lang="en-IN" dirty="0"/>
              <a:t>		#5 E=1; a=0; b=1; </a:t>
            </a:r>
          </a:p>
          <a:p>
            <a:r>
              <a:rPr lang="en-IN" dirty="0"/>
              <a:t>		#5 E=1; a=1; b=0;</a:t>
            </a:r>
          </a:p>
          <a:p>
            <a:r>
              <a:rPr lang="en-IN" dirty="0"/>
              <a:t>		#5 E=1; a=1; b=1;</a:t>
            </a:r>
          </a:p>
          <a:p>
            <a:r>
              <a:rPr lang="en-IN" dirty="0"/>
              <a:t>		#5	$finish;</a:t>
            </a:r>
          </a:p>
          <a:p>
            <a:r>
              <a:rPr lang="en-IN" dirty="0"/>
              <a:t>	end</a:t>
            </a:r>
          </a:p>
          <a:p>
            <a:r>
              <a:rPr lang="en-IN" dirty="0" err="1"/>
              <a:t>endmodule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74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49" y="252455"/>
            <a:ext cx="11353800" cy="57726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Decoders (</a:t>
            </a:r>
            <a:r>
              <a:rPr lang="en-US" dirty="0"/>
              <a:t>3 to 8 line </a:t>
            </a:r>
            <a:r>
              <a:rPr lang="en-US" dirty="0" smtClean="0"/>
              <a:t>decoder</a:t>
            </a:r>
            <a:r>
              <a:rPr lang="en-IN" b="1" dirty="0" smtClean="0"/>
              <a:t>)</a:t>
            </a:r>
            <a:r>
              <a:rPr lang="en-IN" b="1" dirty="0"/>
              <a:t>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222310"/>
            <a:ext cx="4432040" cy="4954653"/>
          </a:xfrm>
        </p:spPr>
        <p:txBody>
          <a:bodyPr/>
          <a:lstStyle/>
          <a:p>
            <a:pPr fontAlgn="base"/>
            <a:r>
              <a:rPr lang="en-US" dirty="0"/>
              <a:t>A decoder does the opposite job of an encoder. It is a combinational circuit that converts n lines of input into 2</a:t>
            </a:r>
            <a:r>
              <a:rPr lang="en-US" baseline="30000" dirty="0"/>
              <a:t>n</a:t>
            </a:r>
            <a:r>
              <a:rPr lang="en-US" dirty="0"/>
              <a:t> lines of output.</a:t>
            </a:r>
          </a:p>
          <a:p>
            <a:pPr fontAlgn="base"/>
            <a:r>
              <a:rPr lang="en-US" dirty="0"/>
              <a:t>Let’s take an example of 3-to-8 line decoder.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7361559" y="829721"/>
            <a:ext cx="1411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273239"/>
                </a:solidFill>
                <a:latin typeface="urw-din"/>
              </a:rPr>
              <a:t>Truth </a:t>
            </a:r>
            <a:r>
              <a:rPr lang="en-IN" b="1" dirty="0" smtClean="0">
                <a:solidFill>
                  <a:srgbClr val="273239"/>
                </a:solidFill>
                <a:latin typeface="urw-din"/>
              </a:rPr>
              <a:t>Table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605213"/>
              </p:ext>
            </p:extLst>
          </p:nvPr>
        </p:nvGraphicFramePr>
        <p:xfrm>
          <a:off x="4973219" y="1222310"/>
          <a:ext cx="6380583" cy="4562064"/>
        </p:xfrm>
        <a:graphic>
          <a:graphicData uri="http://schemas.openxmlformats.org/drawingml/2006/table">
            <a:tbl>
              <a:tblPr/>
              <a:tblGrid>
                <a:gridCol w="580053">
                  <a:extLst>
                    <a:ext uri="{9D8B030D-6E8A-4147-A177-3AD203B41FA5}">
                      <a16:colId xmlns:a16="http://schemas.microsoft.com/office/drawing/2014/main" val="3812162555"/>
                    </a:ext>
                  </a:extLst>
                </a:gridCol>
                <a:gridCol w="580053">
                  <a:extLst>
                    <a:ext uri="{9D8B030D-6E8A-4147-A177-3AD203B41FA5}">
                      <a16:colId xmlns:a16="http://schemas.microsoft.com/office/drawing/2014/main" val="4267532084"/>
                    </a:ext>
                  </a:extLst>
                </a:gridCol>
                <a:gridCol w="580053">
                  <a:extLst>
                    <a:ext uri="{9D8B030D-6E8A-4147-A177-3AD203B41FA5}">
                      <a16:colId xmlns:a16="http://schemas.microsoft.com/office/drawing/2014/main" val="4017208824"/>
                    </a:ext>
                  </a:extLst>
                </a:gridCol>
                <a:gridCol w="580053">
                  <a:extLst>
                    <a:ext uri="{9D8B030D-6E8A-4147-A177-3AD203B41FA5}">
                      <a16:colId xmlns:a16="http://schemas.microsoft.com/office/drawing/2014/main" val="457635142"/>
                    </a:ext>
                  </a:extLst>
                </a:gridCol>
                <a:gridCol w="580053">
                  <a:extLst>
                    <a:ext uri="{9D8B030D-6E8A-4147-A177-3AD203B41FA5}">
                      <a16:colId xmlns:a16="http://schemas.microsoft.com/office/drawing/2014/main" val="1706451606"/>
                    </a:ext>
                  </a:extLst>
                </a:gridCol>
                <a:gridCol w="580053">
                  <a:extLst>
                    <a:ext uri="{9D8B030D-6E8A-4147-A177-3AD203B41FA5}">
                      <a16:colId xmlns:a16="http://schemas.microsoft.com/office/drawing/2014/main" val="1990866298"/>
                    </a:ext>
                  </a:extLst>
                </a:gridCol>
                <a:gridCol w="580053">
                  <a:extLst>
                    <a:ext uri="{9D8B030D-6E8A-4147-A177-3AD203B41FA5}">
                      <a16:colId xmlns:a16="http://schemas.microsoft.com/office/drawing/2014/main" val="45270073"/>
                    </a:ext>
                  </a:extLst>
                </a:gridCol>
                <a:gridCol w="580053">
                  <a:extLst>
                    <a:ext uri="{9D8B030D-6E8A-4147-A177-3AD203B41FA5}">
                      <a16:colId xmlns:a16="http://schemas.microsoft.com/office/drawing/2014/main" val="2891562948"/>
                    </a:ext>
                  </a:extLst>
                </a:gridCol>
                <a:gridCol w="580053">
                  <a:extLst>
                    <a:ext uri="{9D8B030D-6E8A-4147-A177-3AD203B41FA5}">
                      <a16:colId xmlns:a16="http://schemas.microsoft.com/office/drawing/2014/main" val="1652824201"/>
                    </a:ext>
                  </a:extLst>
                </a:gridCol>
                <a:gridCol w="580053">
                  <a:extLst>
                    <a:ext uri="{9D8B030D-6E8A-4147-A177-3AD203B41FA5}">
                      <a16:colId xmlns:a16="http://schemas.microsoft.com/office/drawing/2014/main" val="4201211020"/>
                    </a:ext>
                  </a:extLst>
                </a:gridCol>
                <a:gridCol w="580053">
                  <a:extLst>
                    <a:ext uri="{9D8B030D-6E8A-4147-A177-3AD203B41FA5}">
                      <a16:colId xmlns:a16="http://schemas.microsoft.com/office/drawing/2014/main" val="2081461391"/>
                    </a:ext>
                  </a:extLst>
                </a:gridCol>
              </a:tblGrid>
              <a:tr h="42891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 dirty="0">
                          <a:effectLst/>
                        </a:rPr>
                        <a:t>X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 dirty="0">
                          <a:effectLst/>
                        </a:rPr>
                        <a:t>Y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 dirty="0">
                          <a:effectLst/>
                        </a:rPr>
                        <a:t>Z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D0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D1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D2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D3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D4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D5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D6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D7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114193"/>
                  </a:ext>
                </a:extLst>
              </a:tr>
              <a:tr h="51664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 dirty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909792"/>
                  </a:ext>
                </a:extLst>
              </a:tr>
              <a:tr h="51664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48153"/>
                  </a:ext>
                </a:extLst>
              </a:tr>
              <a:tr h="51664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487186"/>
                  </a:ext>
                </a:extLst>
              </a:tr>
              <a:tr h="51664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79475"/>
                  </a:ext>
                </a:extLst>
              </a:tr>
              <a:tr h="51664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602523"/>
                  </a:ext>
                </a:extLst>
              </a:tr>
              <a:tr h="51664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632266"/>
                  </a:ext>
                </a:extLst>
              </a:tr>
              <a:tr h="51664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416682"/>
                  </a:ext>
                </a:extLst>
              </a:tr>
              <a:tr h="51664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 dirty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26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8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Decoders 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err="1"/>
              <a:t>Implementation</a:t>
            </a:r>
            <a:r>
              <a:rPr lang="es-ES" dirty="0"/>
              <a:t> –</a:t>
            </a:r>
          </a:p>
          <a:p>
            <a:pPr marL="0" indent="0">
              <a:buNone/>
            </a:pPr>
            <a:r>
              <a:rPr lang="es-ES" dirty="0" smtClean="0"/>
              <a:t>	D0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high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X = 0, Y = 0 and Z = 0. </a:t>
            </a:r>
            <a:r>
              <a:rPr lang="es-ES" dirty="0" err="1"/>
              <a:t>Hence</a:t>
            </a:r>
            <a:r>
              <a:rPr lang="es-ES" dirty="0"/>
              <a:t>,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smtClean="0"/>
              <a:t>	i.e. D0 </a:t>
            </a:r>
            <a:r>
              <a:rPr lang="es-ES" dirty="0"/>
              <a:t>= X’ Y’ Z’ </a:t>
            </a:r>
          </a:p>
          <a:p>
            <a:pPr marL="0" indent="0">
              <a:buNone/>
            </a:pPr>
            <a:r>
              <a:rPr lang="es-ES" dirty="0" err="1"/>
              <a:t>Similarly</a:t>
            </a:r>
            <a:r>
              <a:rPr lang="es-ES" dirty="0" smtClean="0"/>
              <a:t>,</a:t>
            </a:r>
            <a:endParaRPr lang="es-ES" dirty="0"/>
          </a:p>
          <a:p>
            <a:r>
              <a:rPr lang="es-ES" dirty="0"/>
              <a:t>D1 = X’ Y’ Z</a:t>
            </a:r>
          </a:p>
          <a:p>
            <a:r>
              <a:rPr lang="es-ES" dirty="0"/>
              <a:t>D2 = X’ Y Z’</a:t>
            </a:r>
          </a:p>
          <a:p>
            <a:r>
              <a:rPr lang="es-ES" dirty="0"/>
              <a:t>D3 = X’ Y Z</a:t>
            </a:r>
          </a:p>
          <a:p>
            <a:r>
              <a:rPr lang="es-ES" dirty="0"/>
              <a:t>D4 = X Y’ Z’</a:t>
            </a:r>
          </a:p>
          <a:p>
            <a:r>
              <a:rPr lang="es-ES" dirty="0"/>
              <a:t>D5 = X Y’ Z</a:t>
            </a:r>
          </a:p>
          <a:p>
            <a:r>
              <a:rPr lang="es-ES" dirty="0"/>
              <a:t>D6 = X Y Z’</a:t>
            </a:r>
          </a:p>
          <a:p>
            <a:r>
              <a:rPr lang="es-ES" dirty="0"/>
              <a:t>D7 = X Y Z </a:t>
            </a:r>
            <a:endParaRPr lang="en-IN" dirty="0"/>
          </a:p>
        </p:txBody>
      </p:sp>
      <p:pic>
        <p:nvPicPr>
          <p:cNvPr id="2052" name="Picture 4" descr="https://media.geeksforgeeks.org/wp-content/uploads/6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991" y="1462087"/>
            <a:ext cx="3562350" cy="47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69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57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</a:t>
            </a:r>
            <a:r>
              <a:rPr lang="en-IN" b="1" dirty="0" smtClean="0"/>
              <a:t>ncoder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135" y="1035698"/>
            <a:ext cx="11243387" cy="5187820"/>
          </a:xfrm>
        </p:spPr>
        <p:txBody>
          <a:bodyPr/>
          <a:lstStyle/>
          <a:p>
            <a:r>
              <a:rPr lang="en-US" dirty="0"/>
              <a:t>An encoder is a combinational circuit that converts binary information in the form of a 2</a:t>
            </a:r>
            <a:r>
              <a:rPr lang="en-US" baseline="30000" dirty="0"/>
              <a:t>N</a:t>
            </a:r>
            <a:r>
              <a:rPr lang="en-US" dirty="0"/>
              <a:t> input lines into N output lines, which represent N bit code for the input.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simple encoders, it is assumed that only one input line is active at a time</a:t>
            </a:r>
            <a:r>
              <a:rPr lang="en-US" dirty="0" smtClean="0"/>
              <a:t>.</a:t>
            </a:r>
          </a:p>
          <a:p>
            <a:r>
              <a:rPr lang="en-IN" b="1" dirty="0"/>
              <a:t>4 to 2 Encoder</a:t>
            </a:r>
          </a:p>
          <a:p>
            <a:pPr lvl="1"/>
            <a:r>
              <a:rPr lang="en-US" dirty="0"/>
              <a:t>Let 4 to 2 Encoder has four inputs Y</a:t>
            </a:r>
            <a:r>
              <a:rPr lang="en-US" baseline="-25000" dirty="0"/>
              <a:t>3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 &amp; Y</a:t>
            </a:r>
            <a:r>
              <a:rPr lang="en-US" baseline="-25000" dirty="0"/>
              <a:t>0</a:t>
            </a:r>
            <a:r>
              <a:rPr lang="en-US" dirty="0"/>
              <a:t> and two outputs A</a:t>
            </a:r>
            <a:r>
              <a:rPr lang="en-US" baseline="-25000" dirty="0"/>
              <a:t>1</a:t>
            </a:r>
            <a:r>
              <a:rPr lang="en-US" dirty="0"/>
              <a:t> &amp; </a:t>
            </a:r>
            <a:r>
              <a:rPr lang="en-US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block diagram</a:t>
            </a:r>
            <a:r>
              <a:rPr lang="en-US" dirty="0"/>
              <a:t> of 4 to 2 Encoder is shown in the following figure.</a:t>
            </a:r>
            <a:endParaRPr lang="en-US" dirty="0" smtClean="0"/>
          </a:p>
        </p:txBody>
      </p:sp>
      <p:pic>
        <p:nvPicPr>
          <p:cNvPr id="4098" name="Picture 2" descr="4 to 2 Enco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820" y="4731235"/>
            <a:ext cx="5715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71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573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Encoder (4x2)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4975" y="1101013"/>
            <a:ext cx="10713098" cy="1576874"/>
          </a:xfrm>
        </p:spPr>
        <p:txBody>
          <a:bodyPr/>
          <a:lstStyle/>
          <a:p>
            <a:r>
              <a:rPr lang="en-US" dirty="0"/>
              <a:t>At any time, only one of these 4 inputs can be ‘1’ in order to get the respective binary code at the output.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Truth table</a:t>
            </a:r>
            <a:r>
              <a:rPr lang="en-US" dirty="0"/>
              <a:t> of 4 to 2 encoder is shown below.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0249" y="2536758"/>
            <a:ext cx="7174064" cy="24308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2670" y="5214554"/>
            <a:ext cx="9762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Nunito"/>
              </a:rPr>
              <a:t>From Truth table, we can write the </a:t>
            </a:r>
            <a:r>
              <a:rPr lang="en-US" b="1" dirty="0">
                <a:solidFill>
                  <a:srgbClr val="000000"/>
                </a:solidFill>
                <a:latin typeface="Nunito"/>
              </a:rPr>
              <a:t>Boolean functions</a:t>
            </a:r>
            <a:r>
              <a:rPr lang="en-US" dirty="0">
                <a:solidFill>
                  <a:srgbClr val="000000"/>
                </a:solidFill>
                <a:latin typeface="Nunito"/>
              </a:rPr>
              <a:t> for each output as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755" y="5590789"/>
            <a:ext cx="1998638" cy="8125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353" y="5583886"/>
            <a:ext cx="1930023" cy="806729"/>
          </a:xfrm>
          <a:prstGeom prst="rect">
            <a:avLst/>
          </a:prstGeom>
        </p:spPr>
      </p:pic>
      <p:pic>
        <p:nvPicPr>
          <p:cNvPr id="6147" name="Picture 3" descr="4 to 2 Encoder Circuit Diagr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059" y="5399220"/>
            <a:ext cx="3544101" cy="130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15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481</Words>
  <Application>Microsoft Office PowerPoint</Application>
  <PresentationFormat>Widescreen</PresentationFormat>
  <Paragraphs>308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erdana</vt:lpstr>
      <vt:lpstr>Nunito</vt:lpstr>
      <vt:lpstr>urw-din</vt:lpstr>
      <vt:lpstr>Office Theme</vt:lpstr>
      <vt:lpstr>Bitmap Image</vt:lpstr>
      <vt:lpstr>Exp 8 and 9</vt:lpstr>
      <vt:lpstr>Encoders  and Decoders</vt:lpstr>
      <vt:lpstr>2 to 4 Line Decoder</vt:lpstr>
      <vt:lpstr>2 to 4 Line Decoder</vt:lpstr>
      <vt:lpstr>2 to 4 Line Decoder: Code</vt:lpstr>
      <vt:lpstr>Decoders (3 to 8 line decoder) </vt:lpstr>
      <vt:lpstr>Decoders </vt:lpstr>
      <vt:lpstr>Encoder</vt:lpstr>
      <vt:lpstr>Encoder (4x2)</vt:lpstr>
      <vt:lpstr>Encoder (4x2)</vt:lpstr>
      <vt:lpstr>Encoder (8x3)</vt:lpstr>
      <vt:lpstr>Encoder</vt:lpstr>
      <vt:lpstr>Encoder</vt:lpstr>
      <vt:lpstr>Applications of Encoders and Decoders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 7</dc:title>
  <dc:creator>R K Ranjan</dc:creator>
  <cp:lastModifiedBy>R K Ranjan</cp:lastModifiedBy>
  <cp:revision>18</cp:revision>
  <dcterms:created xsi:type="dcterms:W3CDTF">2022-11-02T16:26:05Z</dcterms:created>
  <dcterms:modified xsi:type="dcterms:W3CDTF">2023-09-04T04:06:16Z</dcterms:modified>
</cp:coreProperties>
</file>