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64" r:id="rId1"/>
  </p:sldMasterIdLst>
  <p:notesMasterIdLst>
    <p:notesMasterId r:id="rId10"/>
  </p:notesMasterIdLst>
  <p:handoutMasterIdLst>
    <p:handoutMasterId r:id="rId11"/>
  </p:handoutMasterIdLst>
  <p:sldIdLst>
    <p:sldId id="265" r:id="rId2"/>
    <p:sldId id="257" r:id="rId3"/>
    <p:sldId id="262" r:id="rId4"/>
    <p:sldId id="269" r:id="rId5"/>
    <p:sldId id="266" r:id="rId6"/>
    <p:sldId id="264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6B91E"/>
    <a:srgbClr val="22C101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1"/>
    <p:restoredTop sz="94604"/>
  </p:normalViewPr>
  <p:slideViewPr>
    <p:cSldViewPr snapToGrid="0" snapToObjects="1">
      <p:cViewPr>
        <p:scale>
          <a:sx n="146" d="100"/>
          <a:sy n="146" d="100"/>
        </p:scale>
        <p:origin x="72" y="2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1D736-E647-634F-B52C-9BB81DEB2C23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2F27-A7A2-FA4E-B41B-DDA94F399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C3F6-AE99-3049-9F56-D3B27C50F8FF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0F33B-5B28-044E-9083-110C6DA8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0F33B-5B28-044E-9083-110C6DA8F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0F33B-5B28-044E-9083-110C6DA8F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0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5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5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0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0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3A0B14-F6E1-C949-B309-0C58EFFDD6D4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140863-90FC-0945-8323-3CFF656DF9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6.xml"/><Relationship Id="rId12" Type="http://schemas.openxmlformats.org/officeDocument/2006/relationships/image" Target="../media/image21.png"/><Relationship Id="rId13" Type="http://schemas.openxmlformats.org/officeDocument/2006/relationships/slide" Target="slide7.xml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slide" Target="slide2.xml"/><Relationship Id="rId4" Type="http://schemas.openxmlformats.org/officeDocument/2006/relationships/image" Target="../media/image17.png"/><Relationship Id="rId5" Type="http://schemas.openxmlformats.org/officeDocument/2006/relationships/slide" Target="slide3.xml"/><Relationship Id="rId6" Type="http://schemas.openxmlformats.org/officeDocument/2006/relationships/image" Target="../media/image18.png"/><Relationship Id="rId7" Type="http://schemas.openxmlformats.org/officeDocument/2006/relationships/slide" Target="slide4.xml"/><Relationship Id="rId8" Type="http://schemas.openxmlformats.org/officeDocument/2006/relationships/image" Target="../media/image19.png"/><Relationship Id="rId9" Type="http://schemas.openxmlformats.org/officeDocument/2006/relationships/slide" Target="slide5.xml"/><Relationship Id="rId1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b="8443"/>
          <a:stretch/>
        </p:blipFill>
        <p:spPr>
          <a:xfrm flipH="1">
            <a:off x="4320775" y="179109"/>
            <a:ext cx="8318778" cy="6052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48055"/>
            <a:ext cx="10706793" cy="35661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Uncovering </a:t>
            </a:r>
            <a:r>
              <a:rPr lang="en-US" sz="6000" dirty="0"/>
              <a:t>b</a:t>
            </a:r>
            <a:r>
              <a:rPr lang="en-US" sz="6000" dirty="0" smtClean="0"/>
              <a:t>rain connections underlying autism </a:t>
            </a:r>
            <a:r>
              <a:rPr lang="en-US" sz="6000" dirty="0"/>
              <a:t>via </a:t>
            </a:r>
            <a:r>
              <a:rPr lang="en-US" sz="6000" dirty="0" smtClean="0"/>
              <a:t>graphical models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Chandan </a:t>
            </a:r>
            <a:r>
              <a:rPr lang="en-US" dirty="0" smtClean="0"/>
              <a:t>Singh</a:t>
            </a:r>
          </a:p>
        </p:txBody>
      </p:sp>
    </p:spTree>
    <p:extLst>
      <p:ext uri="{BB962C8B-B14F-4D97-AF65-F5344CB8AC3E}">
        <p14:creationId xmlns:p14="http://schemas.microsoft.com/office/powerpoint/2010/main" val="1948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1613"/>
            <a:ext cx="10058400" cy="1450757"/>
          </a:xfrm>
        </p:spPr>
        <p:txBody>
          <a:bodyPr/>
          <a:lstStyle/>
          <a:p>
            <a:r>
              <a:rPr lang="en-US" dirty="0" err="1" smtClean="0"/>
              <a:t>Connectomics</a:t>
            </a:r>
            <a:r>
              <a:rPr lang="en-US" dirty="0" smtClean="0"/>
              <a:t>: </a:t>
            </a:r>
            <a:r>
              <a:rPr lang="en-US" dirty="0" smtClean="0"/>
              <a:t>mapping </a:t>
            </a:r>
            <a:r>
              <a:rPr lang="en-US" dirty="0" smtClean="0"/>
              <a:t>the brain</a:t>
            </a:r>
            <a:endParaRPr lang="en-US" dirty="0"/>
          </a:p>
        </p:txBody>
      </p:sp>
      <p:pic>
        <p:nvPicPr>
          <p:cNvPr id="4" name="Picture 3" descr="../../research/qi_lab/SinghU-shared/ModelCode/run_simule/plots/autism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3" y="1930400"/>
            <a:ext cx="4925663" cy="193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../research/qi_lab/SinghU-shared/ModelCode/run_simule/plots/control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1" y="3868564"/>
            <a:ext cx="4996855" cy="19699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9882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51976" y="1930400"/>
            <a:ext cx="6073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Brain’s </a:t>
            </a:r>
            <a:r>
              <a:rPr lang="en-US" sz="2000" dirty="0"/>
              <a:t>connectivity is largely unknown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Memory, intelligence are distributed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Can study neurological disorders</a:t>
            </a: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for understanding / </a:t>
            </a:r>
            <a:r>
              <a:rPr lang="en-US" sz="2000" dirty="0" smtClean="0"/>
              <a:t>diagnosis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Requires big data analysis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 Other connectivity problems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Gene networks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74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99" y="760795"/>
            <a:ext cx="8596668" cy="96295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Background: </a:t>
            </a:r>
            <a:r>
              <a:rPr lang="en-US" dirty="0" smtClean="0"/>
              <a:t>data </a:t>
            </a:r>
            <a:r>
              <a:rPr lang="en-US" dirty="0" smtClean="0"/>
              <a:t>to </a:t>
            </a:r>
            <a:r>
              <a:rPr lang="en-US" dirty="0" err="1" smtClean="0"/>
              <a:t>connectome</a:t>
            </a:r>
            <a:endParaRPr lang="en-US" dirty="0"/>
          </a:p>
        </p:txBody>
      </p:sp>
      <p:pic>
        <p:nvPicPr>
          <p:cNvPr id="5" name="Picture 4" descr="../../research/qi_lab/SinghU-shared/ModelCode/run_simule/plots/autism.pdf"/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1"/>
          <a:stretch/>
        </p:blipFill>
        <p:spPr bwMode="auto">
          <a:xfrm>
            <a:off x="10158217" y="2512681"/>
            <a:ext cx="1874520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91" y="2342987"/>
            <a:ext cx="3657600" cy="27432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5100"/>
              </p:ext>
            </p:extLst>
          </p:nvPr>
        </p:nvGraphicFramePr>
        <p:xfrm>
          <a:off x="6563723" y="2510141"/>
          <a:ext cx="2377440" cy="2377440"/>
        </p:xfrm>
        <a:graphic>
          <a:graphicData uri="http://schemas.openxmlformats.org/drawingml/2006/table">
            <a:tbl>
              <a:tblPr/>
              <a:tblGrid>
                <a:gridCol w="475488"/>
                <a:gridCol w="475488"/>
                <a:gridCol w="475488"/>
                <a:gridCol w="475488"/>
                <a:gridCol w="475488"/>
              </a:tblGrid>
              <a:tr h="475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5B9BD5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70AD47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.78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C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88"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CB2F3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4893" y="5086187"/>
            <a:ext cx="2119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Many human </a:t>
            </a:r>
            <a:r>
              <a:rPr lang="en-US" sz="2000" dirty="0" smtClean="0"/>
              <a:t>brains </a:t>
            </a:r>
            <a:r>
              <a:rPr lang="en-US" sz="2000" dirty="0" smtClean="0"/>
              <a:t>are scanned with fMRI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68488" y="5086187"/>
            <a:ext cx="303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Resulting signals of activity 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1289" y="5089743"/>
            <a:ext cx="325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Correlations between signals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43917" y="1703384"/>
            <a:ext cx="20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Inverse covariance matrix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042400" y="3708400"/>
            <a:ext cx="922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91362" y="2897135"/>
            <a:ext cx="96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Our Focus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07100" y="3648061"/>
            <a:ext cx="5009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84435" y="3543300"/>
            <a:ext cx="3952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08137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13330" y="5086187"/>
            <a:ext cx="171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Connectome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7" r="25946"/>
          <a:stretch/>
        </p:blipFill>
        <p:spPr>
          <a:xfrm>
            <a:off x="181412" y="2520002"/>
            <a:ext cx="1992482" cy="21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49" y="2020203"/>
            <a:ext cx="3215553" cy="3704775"/>
          </a:xfrm>
          <a:prstGeom prst="rect">
            <a:avLst/>
          </a:prstGeom>
          <a:ln>
            <a:noFill/>
          </a:ln>
        </p:spPr>
      </p:pic>
      <p:cxnSp>
        <p:nvCxnSpPr>
          <p:cNvPr id="29" name="Straight Connector 28"/>
          <p:cNvCxnSpPr>
            <a:stCxn id="52" idx="5"/>
            <a:endCxn id="47" idx="5"/>
          </p:cNvCxnSpPr>
          <p:nvPr/>
        </p:nvCxnSpPr>
        <p:spPr>
          <a:xfrm>
            <a:off x="6550306" y="3574280"/>
            <a:ext cx="409051" cy="47623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269" y="3845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</a:t>
            </a:r>
            <a:r>
              <a:rPr lang="en-US" dirty="0" smtClean="0"/>
              <a:t>roblem with correlations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376152" y="2599385"/>
            <a:ext cx="746576" cy="1006773"/>
            <a:chOff x="198379" y="107856"/>
            <a:chExt cx="167289" cy="211455"/>
          </a:xfrm>
        </p:grpSpPr>
        <p:sp>
          <p:nvSpPr>
            <p:cNvPr id="50" name="Oval 49"/>
            <p:cNvSpPr/>
            <p:nvPr/>
          </p:nvSpPr>
          <p:spPr>
            <a:xfrm flipH="1">
              <a:off x="319949" y="273592"/>
              <a:ext cx="45719" cy="45719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53623" y="107856"/>
              <a:ext cx="45719" cy="45719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98379" y="273592"/>
              <a:ext cx="45719" cy="45719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V="1">
            <a:off x="6386935" y="4018632"/>
            <a:ext cx="746576" cy="1006773"/>
            <a:chOff x="198379" y="107856"/>
            <a:chExt cx="167289" cy="211455"/>
          </a:xfrm>
        </p:grpSpPr>
        <p:sp>
          <p:nvSpPr>
            <p:cNvPr id="47" name="Oval 46"/>
            <p:cNvSpPr/>
            <p:nvPr/>
          </p:nvSpPr>
          <p:spPr>
            <a:xfrm flipH="1">
              <a:off x="319949" y="273592"/>
              <a:ext cx="45719" cy="4571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53623" y="107856"/>
              <a:ext cx="45719" cy="4571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379" y="273592"/>
              <a:ext cx="45719" cy="4571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4473586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5"/>
            <a:endCxn id="50" idx="0"/>
          </p:cNvCxnSpPr>
          <p:nvPr/>
        </p:nvCxnSpPr>
        <p:spPr>
          <a:xfrm>
            <a:off x="6796848" y="2785183"/>
            <a:ext cx="223863" cy="60329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  <a:endCxn id="52" idx="0"/>
          </p:cNvCxnSpPr>
          <p:nvPr/>
        </p:nvCxnSpPr>
        <p:spPr>
          <a:xfrm flipH="1">
            <a:off x="6478169" y="2785183"/>
            <a:ext cx="174405" cy="60329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48" idx="3"/>
          </p:cNvCxnSpPr>
          <p:nvPr/>
        </p:nvCxnSpPr>
        <p:spPr>
          <a:xfrm>
            <a:off x="6488952" y="4236308"/>
            <a:ext cx="174405" cy="6032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0"/>
            <a:endCxn id="48" idx="5"/>
          </p:cNvCxnSpPr>
          <p:nvPr/>
        </p:nvCxnSpPr>
        <p:spPr>
          <a:xfrm flipH="1">
            <a:off x="6807631" y="4236308"/>
            <a:ext cx="223863" cy="6032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10" y="2020203"/>
            <a:ext cx="3215553" cy="37047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530813" y="2599385"/>
            <a:ext cx="757359" cy="2426020"/>
            <a:chOff x="9530813" y="2599385"/>
            <a:chExt cx="757359" cy="2426020"/>
          </a:xfrm>
        </p:grpSpPr>
        <p:grpSp>
          <p:nvGrpSpPr>
            <p:cNvPr id="9" name="Group 8"/>
            <p:cNvGrpSpPr/>
            <p:nvPr/>
          </p:nvGrpSpPr>
          <p:grpSpPr>
            <a:xfrm>
              <a:off x="9530813" y="2599385"/>
              <a:ext cx="757359" cy="2426020"/>
              <a:chOff x="9530813" y="2599385"/>
              <a:chExt cx="757359" cy="2426020"/>
            </a:xfrm>
          </p:grpSpPr>
          <p:cxnSp>
            <p:nvCxnSpPr>
              <p:cNvPr id="78" name="Straight Connector 77"/>
              <p:cNvCxnSpPr>
                <a:stCxn id="80" idx="5"/>
                <a:endCxn id="86" idx="5"/>
              </p:cNvCxnSpPr>
              <p:nvPr/>
            </p:nvCxnSpPr>
            <p:spPr>
              <a:xfrm flipH="1">
                <a:off x="9715750" y="3574280"/>
                <a:ext cx="387485" cy="476230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530813" y="2599385"/>
                <a:ext cx="746576" cy="1006773"/>
                <a:chOff x="198379" y="107856"/>
                <a:chExt cx="167289" cy="211455"/>
              </a:xfrm>
            </p:grpSpPr>
            <p:sp>
              <p:nvSpPr>
                <p:cNvPr id="80" name="Oval 79"/>
                <p:cNvSpPr/>
                <p:nvPr/>
              </p:nvSpPr>
              <p:spPr>
                <a:xfrm flipH="1">
                  <a:off x="319949" y="273592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253623" y="107856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198379" y="273592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flipV="1">
                <a:off x="9541596" y="4018632"/>
                <a:ext cx="746576" cy="1006773"/>
                <a:chOff x="198379" y="107856"/>
                <a:chExt cx="167289" cy="211455"/>
              </a:xfrm>
            </p:grpSpPr>
            <p:sp>
              <p:nvSpPr>
                <p:cNvPr id="84" name="Oval 83"/>
                <p:cNvSpPr/>
                <p:nvPr/>
              </p:nvSpPr>
              <p:spPr>
                <a:xfrm flipH="1">
                  <a:off x="319949" y="273592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53623" y="107856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98379" y="273592"/>
                  <a:ext cx="45719" cy="45719"/>
                </a:xfrm>
                <a:prstGeom prst="ellipse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7" name="Straight Connector 86"/>
              <p:cNvCxnSpPr/>
              <p:nvPr/>
            </p:nvCxnSpPr>
            <p:spPr>
              <a:xfrm>
                <a:off x="9951509" y="2785183"/>
                <a:ext cx="223863" cy="603299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9632831" y="2785183"/>
                <a:ext cx="174404" cy="603299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/>
            <p:cNvCxnSpPr/>
            <p:nvPr/>
          </p:nvCxnSpPr>
          <p:spPr>
            <a:xfrm>
              <a:off x="9643613" y="4236308"/>
              <a:ext cx="174405" cy="6032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9962293" y="4236308"/>
              <a:ext cx="223862" cy="60329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64892" y="2164064"/>
            <a:ext cx="516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3"/>
                </a:solidFill>
              </a:rPr>
              <a:t>Correlations don’t find actual connections</a:t>
            </a:r>
            <a:endParaRPr 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9901" y="3162761"/>
            <a:ext cx="35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A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8711" y="2292174"/>
            <a:ext cx="35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16436" y="3164526"/>
            <a:ext cx="351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892" y="3355201"/>
            <a:ext cx="516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Must consider all </a:t>
            </a:r>
            <a:r>
              <a:rPr lang="en-US" sz="2000" dirty="0" smtClean="0"/>
              <a:t>configurations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6 </a:t>
            </a:r>
            <a:r>
              <a:rPr lang="en-US" sz="2000" dirty="0" smtClean="0"/>
              <a:t>regions: </a:t>
            </a:r>
            <a:r>
              <a:rPr lang="en-US" sz="2000" dirty="0"/>
              <a:t>2</a:t>
            </a:r>
            <a:r>
              <a:rPr lang="en-US" sz="2000" baseline="30000" dirty="0"/>
              <a:t>6</a:t>
            </a:r>
            <a:r>
              <a:rPr lang="en-US" sz="2000" dirty="0"/>
              <a:t> = 64 possible </a:t>
            </a:r>
            <a:r>
              <a:rPr lang="en-US" sz="2000" dirty="0" smtClean="0"/>
              <a:t>connectomes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160 regions</a:t>
            </a:r>
            <a:r>
              <a:rPr lang="en-US" sz="2000" dirty="0"/>
              <a:t>: 2</a:t>
            </a:r>
            <a:r>
              <a:rPr lang="en-US" sz="2000" baseline="30000" dirty="0"/>
              <a:t>160</a:t>
            </a:r>
            <a:r>
              <a:rPr lang="en-US" sz="2000" dirty="0"/>
              <a:t> ≈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78</a:t>
            </a:r>
            <a:r>
              <a:rPr lang="en-US" sz="2000" dirty="0" smtClean="0"/>
              <a:t> </a:t>
            </a:r>
            <a:r>
              <a:rPr lang="en-US" sz="2000" dirty="0" smtClean="0"/>
              <a:t>possibilities</a:t>
            </a:r>
            <a:endParaRPr lang="en-US" sz="20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Need to impose some constraints</a:t>
            </a:r>
          </a:p>
        </p:txBody>
      </p:sp>
    </p:spTree>
    <p:extLst>
      <p:ext uri="{BB962C8B-B14F-4D97-AF65-F5344CB8AC3E}">
        <p14:creationId xmlns:p14="http://schemas.microsoft.com/office/powerpoint/2010/main" val="6074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2"/>
          <a:stretch/>
        </p:blipFill>
        <p:spPr>
          <a:xfrm>
            <a:off x="7087413" y="1939261"/>
            <a:ext cx="4139166" cy="2306431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89" y="1884627"/>
            <a:ext cx="3852810" cy="4438986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09" y="323726"/>
            <a:ext cx="10058400" cy="1450757"/>
          </a:xfrm>
        </p:spPr>
        <p:txBody>
          <a:bodyPr/>
          <a:lstStyle/>
          <a:p>
            <a:r>
              <a:rPr lang="en-US" dirty="0" smtClean="0"/>
              <a:t>The Solution: WELM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13" y="818098"/>
            <a:ext cx="4723574" cy="90230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404927" y="653027"/>
            <a:ext cx="179881" cy="239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727829" y="639775"/>
            <a:ext cx="179881" cy="2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4815" y="653027"/>
            <a:ext cx="179881" cy="23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15856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4335" y="2610257"/>
            <a:ext cx="2070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Nonparanormal</a:t>
            </a:r>
            <a:r>
              <a:rPr lang="en-US" dirty="0" smtClean="0">
                <a:solidFill>
                  <a:schemeClr val="accent1"/>
                </a:solidFill>
              </a:rPr>
              <a:t> assumption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Sparse</a:t>
            </a: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Imposes prior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B0F0"/>
                </a:solidFill>
              </a:rPr>
              <a:t>Multi-task learning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Parallelizable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51467" y="1696651"/>
            <a:ext cx="249383" cy="26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3970229" y="2390356"/>
            <a:ext cx="574954" cy="775337"/>
            <a:chOff x="3970229" y="2390356"/>
            <a:chExt cx="574954" cy="775337"/>
          </a:xfrm>
        </p:grpSpPr>
        <p:grpSp>
          <p:nvGrpSpPr>
            <p:cNvPr id="296" name="Group 295"/>
            <p:cNvGrpSpPr/>
            <p:nvPr/>
          </p:nvGrpSpPr>
          <p:grpSpPr>
            <a:xfrm>
              <a:off x="3970229" y="2390356"/>
              <a:ext cx="574954" cy="775337"/>
              <a:chOff x="198379" y="107856"/>
              <a:chExt cx="167289" cy="211455"/>
            </a:xfrm>
          </p:grpSpPr>
          <p:sp>
            <p:nvSpPr>
              <p:cNvPr id="308" name="Oval 307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9" name="Straight Connector 298"/>
            <p:cNvCxnSpPr>
              <a:endCxn id="273" idx="0"/>
            </p:cNvCxnSpPr>
            <p:nvPr/>
          </p:nvCxnSpPr>
          <p:spPr>
            <a:xfrm flipH="1">
              <a:off x="4048797" y="2533444"/>
              <a:ext cx="134309" cy="46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294217" y="2533444"/>
              <a:ext cx="172399" cy="46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 383"/>
          <p:cNvGrpSpPr/>
          <p:nvPr/>
        </p:nvGrpSpPr>
        <p:grpSpPr>
          <a:xfrm>
            <a:off x="3970229" y="4741982"/>
            <a:ext cx="574954" cy="775337"/>
            <a:chOff x="3970229" y="4741982"/>
            <a:chExt cx="574954" cy="775337"/>
          </a:xfrm>
        </p:grpSpPr>
        <p:grpSp>
          <p:nvGrpSpPr>
            <p:cNvPr id="297" name="Group 296"/>
            <p:cNvGrpSpPr/>
            <p:nvPr/>
          </p:nvGrpSpPr>
          <p:grpSpPr>
            <a:xfrm flipV="1">
              <a:off x="3970229" y="4741982"/>
              <a:ext cx="574954" cy="775337"/>
              <a:chOff x="198379" y="107856"/>
              <a:chExt cx="167289" cy="211455"/>
            </a:xfrm>
          </p:grpSpPr>
          <p:sp>
            <p:nvSpPr>
              <p:cNvPr id="305" name="Oval 304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1" name="Straight Connector 300"/>
            <p:cNvCxnSpPr/>
            <p:nvPr/>
          </p:nvCxnSpPr>
          <p:spPr>
            <a:xfrm>
              <a:off x="4048797" y="4909620"/>
              <a:ext cx="134309" cy="46461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>
              <a:off x="4294217" y="4909620"/>
              <a:ext cx="172399" cy="46461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85" name="Group 384"/>
          <p:cNvGrpSpPr/>
          <p:nvPr/>
        </p:nvGrpSpPr>
        <p:grpSpPr>
          <a:xfrm>
            <a:off x="4037884" y="3162543"/>
            <a:ext cx="425260" cy="1579439"/>
            <a:chOff x="4037884" y="3162543"/>
            <a:chExt cx="425260" cy="1579439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4037884" y="3165693"/>
              <a:ext cx="0" cy="1576289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4463144" y="3162543"/>
              <a:ext cx="0" cy="1576289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TextBox 343"/>
          <p:cNvSpPr txBox="1"/>
          <p:nvPr/>
        </p:nvSpPr>
        <p:spPr>
          <a:xfrm>
            <a:off x="5324523" y="5707707"/>
            <a:ext cx="1528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000" dirty="0" smtClean="0"/>
              <a:t>Potential </a:t>
            </a:r>
            <a:r>
              <a:rPr lang="en-US" sz="2000" dirty="0" err="1" smtClean="0"/>
              <a:t>Connectome</a:t>
            </a:r>
            <a:endParaRPr lang="en-US" sz="2000" dirty="0"/>
          </a:p>
        </p:txBody>
      </p:sp>
      <p:grpSp>
        <p:nvGrpSpPr>
          <p:cNvPr id="361" name="Group 360"/>
          <p:cNvGrpSpPr/>
          <p:nvPr/>
        </p:nvGrpSpPr>
        <p:grpSpPr>
          <a:xfrm>
            <a:off x="4048795" y="2557993"/>
            <a:ext cx="417822" cy="2791689"/>
            <a:chOff x="4048795" y="2557993"/>
            <a:chExt cx="417822" cy="2791689"/>
          </a:xfrm>
        </p:grpSpPr>
        <p:cxnSp>
          <p:nvCxnSpPr>
            <p:cNvPr id="346" name="Straight Connector 345"/>
            <p:cNvCxnSpPr>
              <a:endCxn id="305" idx="4"/>
            </p:cNvCxnSpPr>
            <p:nvPr/>
          </p:nvCxnSpPr>
          <p:spPr>
            <a:xfrm>
              <a:off x="4048797" y="3162543"/>
              <a:ext cx="417820" cy="157943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08" idx="4"/>
              <a:endCxn id="307" idx="4"/>
            </p:cNvCxnSpPr>
            <p:nvPr/>
          </p:nvCxnSpPr>
          <p:spPr>
            <a:xfrm flipH="1">
              <a:off x="4048795" y="3165693"/>
              <a:ext cx="417822" cy="157628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05" idx="6"/>
              <a:endCxn id="307" idx="6"/>
            </p:cNvCxnSpPr>
            <p:nvPr/>
          </p:nvCxnSpPr>
          <p:spPr>
            <a:xfrm flipH="1">
              <a:off x="4127360" y="4825800"/>
              <a:ext cx="26069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4141697" y="3092477"/>
              <a:ext cx="26069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4252413" y="2557993"/>
              <a:ext cx="0" cy="279168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39" name="Group 438"/>
          <p:cNvGrpSpPr/>
          <p:nvPr/>
        </p:nvGrpSpPr>
        <p:grpSpPr>
          <a:xfrm>
            <a:off x="5146773" y="2390356"/>
            <a:ext cx="617217" cy="3126822"/>
            <a:chOff x="5146773" y="2390356"/>
            <a:chExt cx="617217" cy="3126822"/>
          </a:xfrm>
        </p:grpSpPr>
        <p:grpSp>
          <p:nvGrpSpPr>
            <p:cNvPr id="387" name="Group 386"/>
            <p:cNvGrpSpPr/>
            <p:nvPr/>
          </p:nvGrpSpPr>
          <p:grpSpPr>
            <a:xfrm>
              <a:off x="5189036" y="2390356"/>
              <a:ext cx="574954" cy="775337"/>
              <a:chOff x="3970229" y="2390356"/>
              <a:chExt cx="574954" cy="775337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3970229" y="2390356"/>
                <a:ext cx="574954" cy="775337"/>
                <a:chOff x="198379" y="107856"/>
                <a:chExt cx="167289" cy="211455"/>
              </a:xfrm>
            </p:grpSpPr>
            <p:sp>
              <p:nvSpPr>
                <p:cNvPr id="391" name="Oval 390"/>
                <p:cNvSpPr/>
                <p:nvPr/>
              </p:nvSpPr>
              <p:spPr>
                <a:xfrm flipH="1">
                  <a:off x="319949" y="273592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>
                  <a:off x="253623" y="107856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98379" y="273592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9" name="Straight Connector 388"/>
              <p:cNvCxnSpPr/>
              <p:nvPr/>
            </p:nvCxnSpPr>
            <p:spPr>
              <a:xfrm flipH="1">
                <a:off x="4048797" y="2533444"/>
                <a:ext cx="134309" cy="46461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4294217" y="2533444"/>
                <a:ext cx="172399" cy="46461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/>
            <p:cNvGrpSpPr/>
            <p:nvPr/>
          </p:nvGrpSpPr>
          <p:grpSpPr>
            <a:xfrm flipV="1">
              <a:off x="5146773" y="4741841"/>
              <a:ext cx="574954" cy="775337"/>
              <a:chOff x="198379" y="107856"/>
              <a:chExt cx="167289" cy="211455"/>
            </a:xfrm>
          </p:grpSpPr>
          <p:sp>
            <p:nvSpPr>
              <p:cNvPr id="398" name="Oval 397"/>
              <p:cNvSpPr/>
              <p:nvPr/>
            </p:nvSpPr>
            <p:spPr>
              <a:xfrm flipH="1">
                <a:off x="31994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/>
              <p:cNvSpPr/>
              <p:nvPr/>
            </p:nvSpPr>
            <p:spPr>
              <a:xfrm>
                <a:off x="253623" y="107856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198379" y="273592"/>
                <a:ext cx="45719" cy="45719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6" name="Straight Connector 395"/>
            <p:cNvCxnSpPr>
              <a:stCxn id="400" idx="6"/>
              <a:endCxn id="398" idx="6"/>
            </p:cNvCxnSpPr>
            <p:nvPr/>
          </p:nvCxnSpPr>
          <p:spPr>
            <a:xfrm>
              <a:off x="5303904" y="4825659"/>
              <a:ext cx="260692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49" name="TextBox 448"/>
          <p:cNvSpPr txBox="1"/>
          <p:nvPr/>
        </p:nvSpPr>
        <p:spPr>
          <a:xfrm>
            <a:off x="3851432" y="5633352"/>
            <a:ext cx="86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Autism</a:t>
            </a:r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5074122" y="5623192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</a:t>
            </a:r>
            <a:endParaRPr lang="en-US"/>
          </a:p>
        </p:txBody>
      </p:sp>
      <p:sp>
        <p:nvSpPr>
          <p:cNvPr id="461" name="Oval 460"/>
          <p:cNvSpPr/>
          <p:nvPr/>
        </p:nvSpPr>
        <p:spPr>
          <a:xfrm>
            <a:off x="3712053" y="2124891"/>
            <a:ext cx="1092772" cy="3508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/>
          <p:cNvSpPr/>
          <p:nvPr/>
        </p:nvSpPr>
        <p:spPr>
          <a:xfrm>
            <a:off x="4910040" y="2128553"/>
            <a:ext cx="1092772" cy="3508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9" name="Group 468"/>
          <p:cNvGrpSpPr/>
          <p:nvPr/>
        </p:nvGrpSpPr>
        <p:grpSpPr>
          <a:xfrm>
            <a:off x="6259132" y="2110538"/>
            <a:ext cx="4844158" cy="4259623"/>
            <a:chOff x="6259132" y="2110538"/>
            <a:chExt cx="4844158" cy="4259623"/>
          </a:xfrm>
        </p:grpSpPr>
        <p:cxnSp>
          <p:nvCxnSpPr>
            <p:cNvPr id="456" name="Straight Connector 455"/>
            <p:cNvCxnSpPr>
              <a:stCxn id="426" idx="5"/>
              <a:endCxn id="425" idx="0"/>
            </p:cNvCxnSpPr>
            <p:nvPr/>
          </p:nvCxnSpPr>
          <p:spPr>
            <a:xfrm flipV="1">
              <a:off x="9456367" y="4906469"/>
              <a:ext cx="172400" cy="464613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438" idx="6"/>
              <a:endCxn id="436" idx="6"/>
            </p:cNvCxnSpPr>
            <p:nvPr/>
          </p:nvCxnSpPr>
          <p:spPr>
            <a:xfrm>
              <a:off x="10393260" y="4822650"/>
              <a:ext cx="26069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68" name="Group 467"/>
            <p:cNvGrpSpPr/>
            <p:nvPr/>
          </p:nvGrpSpPr>
          <p:grpSpPr>
            <a:xfrm>
              <a:off x="6259132" y="2110538"/>
              <a:ext cx="4844158" cy="4259623"/>
              <a:chOff x="6259132" y="2110538"/>
              <a:chExt cx="4844158" cy="4259623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9174642" y="2387347"/>
                <a:ext cx="574954" cy="775337"/>
                <a:chOff x="198379" y="107856"/>
                <a:chExt cx="167289" cy="211455"/>
              </a:xfrm>
            </p:grpSpPr>
            <p:sp>
              <p:nvSpPr>
                <p:cNvPr id="421" name="Oval 420"/>
                <p:cNvSpPr/>
                <p:nvPr/>
              </p:nvSpPr>
              <p:spPr>
                <a:xfrm flipH="1">
                  <a:off x="319949" y="273592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253623" y="107856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198379" y="273592"/>
                  <a:ext cx="45719" cy="45719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6259132" y="2110538"/>
                <a:ext cx="4844158" cy="4259623"/>
                <a:chOff x="6259132" y="2110538"/>
                <a:chExt cx="4844158" cy="4259623"/>
              </a:xfrm>
            </p:grpSpPr>
            <p:cxnSp>
              <p:nvCxnSpPr>
                <p:cNvPr id="404" name="Straight Arrow Connector 403"/>
                <p:cNvCxnSpPr/>
                <p:nvPr/>
              </p:nvCxnSpPr>
              <p:spPr>
                <a:xfrm>
                  <a:off x="6259132" y="4056845"/>
                  <a:ext cx="38921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06" name="Group 405"/>
                <p:cNvGrpSpPr/>
                <p:nvPr/>
              </p:nvGrpSpPr>
              <p:grpSpPr>
                <a:xfrm>
                  <a:off x="7672574" y="2387347"/>
                  <a:ext cx="574954" cy="775337"/>
                  <a:chOff x="3970229" y="2390356"/>
                  <a:chExt cx="574954" cy="775337"/>
                </a:xfrm>
              </p:grpSpPr>
              <p:grpSp>
                <p:nvGrpSpPr>
                  <p:cNvPr id="407" name="Group 406"/>
                  <p:cNvGrpSpPr/>
                  <p:nvPr/>
                </p:nvGrpSpPr>
                <p:grpSpPr>
                  <a:xfrm>
                    <a:off x="3970229" y="2390356"/>
                    <a:ext cx="574954" cy="775337"/>
                    <a:chOff x="198379" y="107856"/>
                    <a:chExt cx="167289" cy="211455"/>
                  </a:xfrm>
                </p:grpSpPr>
                <p:sp>
                  <p:nvSpPr>
                    <p:cNvPr id="410" name="Oval 409"/>
                    <p:cNvSpPr/>
                    <p:nvPr/>
                  </p:nvSpPr>
                  <p:spPr>
                    <a:xfrm flipH="1">
                      <a:off x="319949" y="273592"/>
                      <a:ext cx="45719" cy="45719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Oval 410"/>
                    <p:cNvSpPr/>
                    <p:nvPr/>
                  </p:nvSpPr>
                  <p:spPr>
                    <a:xfrm>
                      <a:off x="253623" y="107856"/>
                      <a:ext cx="45719" cy="45719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Oval 411"/>
                    <p:cNvSpPr/>
                    <p:nvPr/>
                  </p:nvSpPr>
                  <p:spPr>
                    <a:xfrm>
                      <a:off x="198379" y="273592"/>
                      <a:ext cx="45719" cy="45719"/>
                    </a:xfrm>
                    <a:prstGeom prst="ellips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08" name="Straight Connector 407"/>
                  <p:cNvCxnSpPr/>
                  <p:nvPr/>
                </p:nvCxnSpPr>
                <p:spPr>
                  <a:xfrm flipH="1">
                    <a:off x="4048797" y="2533444"/>
                    <a:ext cx="134309" cy="46461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/>
                  <p:cNvCxnSpPr/>
                  <p:nvPr/>
                </p:nvCxnSpPr>
                <p:spPr>
                  <a:xfrm>
                    <a:off x="4294217" y="2533444"/>
                    <a:ext cx="172399" cy="46461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3" name="Group 412"/>
                <p:cNvGrpSpPr/>
                <p:nvPr/>
              </p:nvGrpSpPr>
              <p:grpSpPr>
                <a:xfrm flipV="1">
                  <a:off x="7630311" y="4738832"/>
                  <a:ext cx="574954" cy="775337"/>
                  <a:chOff x="198379" y="107856"/>
                  <a:chExt cx="167289" cy="211455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 flipH="1">
                    <a:off x="31994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Oval 414"/>
                  <p:cNvSpPr/>
                  <p:nvPr/>
                </p:nvSpPr>
                <p:spPr>
                  <a:xfrm>
                    <a:off x="253623" y="107856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Oval 415"/>
                  <p:cNvSpPr/>
                  <p:nvPr/>
                </p:nvSpPr>
                <p:spPr>
                  <a:xfrm>
                    <a:off x="19837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4" name="Group 423"/>
                <p:cNvGrpSpPr/>
                <p:nvPr/>
              </p:nvGrpSpPr>
              <p:grpSpPr>
                <a:xfrm flipV="1">
                  <a:off x="9132379" y="4738832"/>
                  <a:ext cx="574954" cy="775337"/>
                  <a:chOff x="198379" y="107856"/>
                  <a:chExt cx="167289" cy="211455"/>
                </a:xfrm>
              </p:grpSpPr>
              <p:sp>
                <p:nvSpPr>
                  <p:cNvPr id="425" name="Oval 424"/>
                  <p:cNvSpPr/>
                  <p:nvPr/>
                </p:nvSpPr>
                <p:spPr>
                  <a:xfrm flipH="1">
                    <a:off x="31994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Oval 425"/>
                  <p:cNvSpPr/>
                  <p:nvPr/>
                </p:nvSpPr>
                <p:spPr>
                  <a:xfrm>
                    <a:off x="253623" y="107856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Oval 426"/>
                  <p:cNvSpPr/>
                  <p:nvPr/>
                </p:nvSpPr>
                <p:spPr>
                  <a:xfrm>
                    <a:off x="19837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5" name="Group 434"/>
                <p:cNvGrpSpPr/>
                <p:nvPr/>
              </p:nvGrpSpPr>
              <p:grpSpPr>
                <a:xfrm flipV="1">
                  <a:off x="10236129" y="4738832"/>
                  <a:ext cx="574954" cy="775337"/>
                  <a:chOff x="198379" y="107856"/>
                  <a:chExt cx="167289" cy="211455"/>
                </a:xfrm>
              </p:grpSpPr>
              <p:sp>
                <p:nvSpPr>
                  <p:cNvPr id="436" name="Oval 435"/>
                  <p:cNvSpPr/>
                  <p:nvPr/>
                </p:nvSpPr>
                <p:spPr>
                  <a:xfrm flipH="1">
                    <a:off x="31994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Oval 436"/>
                  <p:cNvSpPr/>
                  <p:nvPr/>
                </p:nvSpPr>
                <p:spPr>
                  <a:xfrm>
                    <a:off x="253623" y="107856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Oval 437"/>
                  <p:cNvSpPr/>
                  <p:nvPr/>
                </p:nvSpPr>
                <p:spPr>
                  <a:xfrm>
                    <a:off x="19837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0" name="TextBox 439"/>
                <p:cNvSpPr txBox="1"/>
                <p:nvPr/>
              </p:nvSpPr>
              <p:spPr>
                <a:xfrm>
                  <a:off x="7478712" y="5723830"/>
                  <a:ext cx="837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/>
                    <a:t>Shared</a:t>
                  </a:r>
                  <a:endParaRPr lang="en-US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8922912" y="5677282"/>
                  <a:ext cx="9557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Autism-specific</a:t>
                  </a:r>
                  <a:endParaRPr lang="en-US"/>
                </a:p>
              </p:txBody>
            </p:sp>
            <p:sp>
              <p:nvSpPr>
                <p:cNvPr id="442" name="TextBox 441"/>
                <p:cNvSpPr txBox="1"/>
                <p:nvPr/>
              </p:nvSpPr>
              <p:spPr>
                <a:xfrm>
                  <a:off x="10147491" y="5723830"/>
                  <a:ext cx="9557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Control-specific</a:t>
                  </a:r>
                  <a:endParaRPr lang="en-US" dirty="0"/>
                </a:p>
              </p:txBody>
            </p:sp>
            <p:grpSp>
              <p:nvGrpSpPr>
                <p:cNvPr id="443" name="Group 442"/>
                <p:cNvGrpSpPr/>
                <p:nvPr/>
              </p:nvGrpSpPr>
              <p:grpSpPr>
                <a:xfrm>
                  <a:off x="10251459" y="2397057"/>
                  <a:ext cx="574954" cy="775337"/>
                  <a:chOff x="198379" y="107856"/>
                  <a:chExt cx="167289" cy="211455"/>
                </a:xfrm>
              </p:grpSpPr>
              <p:sp>
                <p:nvSpPr>
                  <p:cNvPr id="444" name="Oval 443"/>
                  <p:cNvSpPr/>
                  <p:nvPr/>
                </p:nvSpPr>
                <p:spPr>
                  <a:xfrm flipH="1">
                    <a:off x="31994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Oval 444"/>
                  <p:cNvSpPr/>
                  <p:nvPr/>
                </p:nvSpPr>
                <p:spPr>
                  <a:xfrm>
                    <a:off x="253623" y="107856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Oval 445"/>
                  <p:cNvSpPr/>
                  <p:nvPr/>
                </p:nvSpPr>
                <p:spPr>
                  <a:xfrm>
                    <a:off x="198379" y="273592"/>
                    <a:ext cx="45719" cy="45719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54" name="Straight Connector 453"/>
                <p:cNvCxnSpPr>
                  <a:stCxn id="427" idx="0"/>
                  <a:endCxn id="426" idx="3"/>
                </p:cNvCxnSpPr>
                <p:nvPr/>
              </p:nvCxnSpPr>
              <p:spPr>
                <a:xfrm>
                  <a:off x="9210945" y="4906469"/>
                  <a:ext cx="134313" cy="464613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64" name="Oval 463"/>
                <p:cNvSpPr/>
                <p:nvPr/>
              </p:nvSpPr>
              <p:spPr>
                <a:xfrm>
                  <a:off x="7382486" y="2110538"/>
                  <a:ext cx="1092772" cy="35084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>
                <a:xfrm>
                  <a:off x="8876471" y="2122844"/>
                  <a:ext cx="1092772" cy="35084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/>
                <p:cNvSpPr/>
                <p:nvPr/>
              </p:nvSpPr>
              <p:spPr>
                <a:xfrm>
                  <a:off x="9982088" y="2124891"/>
                  <a:ext cx="1092772" cy="35084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470" name="Straight Arrow Connector 469"/>
          <p:cNvCxnSpPr/>
          <p:nvPr/>
        </p:nvCxnSpPr>
        <p:spPr>
          <a:xfrm flipV="1">
            <a:off x="10150498" y="1700799"/>
            <a:ext cx="249383" cy="268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71" name="Picture 4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36" y="1978825"/>
            <a:ext cx="4612293" cy="29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4" grpId="0"/>
      <p:bldP spid="344" grpId="1"/>
      <p:bldP spid="449" grpId="0"/>
      <p:bldP spid="450" grpId="0"/>
      <p:bldP spid="461" grpId="0" animBg="1"/>
      <p:bldP spid="4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9" y="603676"/>
            <a:ext cx="5551598" cy="1121769"/>
          </a:xfrm>
        </p:spPr>
        <p:txBody>
          <a:bodyPr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7"/>
          <a:stretch/>
        </p:blipFill>
        <p:spPr>
          <a:xfrm>
            <a:off x="8068837" y="2349173"/>
            <a:ext cx="4123163" cy="3049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71"/>
          <a:stretch/>
        </p:blipFill>
        <p:spPr>
          <a:xfrm>
            <a:off x="4039361" y="2290154"/>
            <a:ext cx="4182521" cy="3108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852" y="5276064"/>
            <a:ext cx="2037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Graph </a:t>
            </a:r>
            <a:r>
              <a:rPr lang="en-US" sz="14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Sparsity</a:t>
            </a:r>
            <a:r>
              <a:rPr lang="en-US" sz="1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(%)</a:t>
            </a:r>
            <a:endParaRPr lang="en-US" sz="1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283151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46923" y="2425486"/>
            <a:ext cx="293693" cy="247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3842" y="2179655"/>
            <a:ext cx="293693" cy="379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347141" y="5276064"/>
            <a:ext cx="245984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Graph </a:t>
            </a:r>
            <a:r>
              <a:rPr lang="en-US" sz="14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Sparsity</a:t>
            </a:r>
            <a:r>
              <a:rPr lang="en-US" sz="1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(%)</a:t>
            </a:r>
            <a:endParaRPr lang="en-US" sz="1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8380" y="2042913"/>
            <a:ext cx="254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Fits data we have seen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017535" y="2443023"/>
            <a:ext cx="2809870" cy="176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20800" y="2528661"/>
            <a:ext cx="2809870" cy="176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88558" y="2090099"/>
            <a:ext cx="369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Finds differences between groups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16636" b="22238"/>
          <a:stretch/>
        </p:blipFill>
        <p:spPr>
          <a:xfrm>
            <a:off x="165078" y="2301673"/>
            <a:ext cx="4009305" cy="32423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744" y="2077144"/>
            <a:ext cx="3192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Connection lengths decrease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53892" y="2992582"/>
            <a:ext cx="221335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954535" y="2850078"/>
            <a:ext cx="221335" cy="28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10" y="286602"/>
            <a:ext cx="3909435" cy="145075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3" r="4369"/>
          <a:stretch/>
        </p:blipFill>
        <p:spPr>
          <a:xfrm>
            <a:off x="3765261" y="1949413"/>
            <a:ext cx="3997457" cy="43152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357107" y="471668"/>
            <a:ext cx="148149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31" y="1828287"/>
            <a:ext cx="1599154" cy="2427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95" y="1828287"/>
            <a:ext cx="1599268" cy="2427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77" y="3550024"/>
            <a:ext cx="1602232" cy="24323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4603" y="3254998"/>
            <a:ext cx="2695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Areas differing in autism</a:t>
            </a:r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Medial frontal cortex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Post cingulate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Post occipital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Occipital lobe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Precuneus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4603" y="3110845"/>
            <a:ext cx="2649579" cy="23196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perspectiveLeft"/>
              <a:lightRig rig="threePt" dir="t"/>
            </a:scene3d>
          </a:bodyPr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164182" y="3110845"/>
            <a:ext cx="554503" cy="17722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64182" y="5307291"/>
            <a:ext cx="554503" cy="1231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18685" y="4892512"/>
            <a:ext cx="636499" cy="4147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51489" y="715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08309" y="4291218"/>
            <a:ext cx="173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Autism group is under-connected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3885" y="3550024"/>
            <a:ext cx="1321310" cy="2125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11210" y="1802622"/>
            <a:ext cx="1321310" cy="2125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Autism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855103" y="1793160"/>
            <a:ext cx="1321310" cy="2125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b="8443"/>
          <a:stretch/>
        </p:blipFill>
        <p:spPr>
          <a:xfrm flipH="1">
            <a:off x="4320775" y="179109"/>
            <a:ext cx="8318778" cy="6052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34" y="423980"/>
            <a:ext cx="4073960" cy="13208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2104141"/>
            <a:ext cx="3323168" cy="15217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64892" y="71558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55142" y="74548"/>
            <a:ext cx="141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Background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98570" y="72632"/>
            <a:ext cx="1065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Problem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648346" y="74548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599948" y="71558"/>
            <a:ext cx="93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14815" y="71558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Conclusions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47166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55" y="2219788"/>
            <a:ext cx="3323168" cy="14114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7" y="2104140"/>
            <a:ext cx="3308600" cy="15217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9" y="4106291"/>
            <a:ext cx="3273852" cy="15217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55" y="4176170"/>
            <a:ext cx="3323168" cy="1451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77" y="4106291"/>
            <a:ext cx="3323168" cy="15071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80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2669</TotalTime>
  <Words>242</Words>
  <Application>Microsoft Macintosh PowerPoint</Application>
  <PresentationFormat>Widescreen</PresentationFormat>
  <Paragraphs>126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Retrospect</vt:lpstr>
      <vt:lpstr>Uncovering brain connections underlying autism via graphical models</vt:lpstr>
      <vt:lpstr>Connectomics: mapping the brain</vt:lpstr>
      <vt:lpstr>Background: data to connectome</vt:lpstr>
      <vt:lpstr>The problem with correlations</vt:lpstr>
      <vt:lpstr>The Solution: WELM</vt:lpstr>
      <vt:lpstr>Results: validation</vt:lpstr>
      <vt:lpstr>Conclusions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502</cp:revision>
  <cp:lastPrinted>2016-11-11T16:21:51Z</cp:lastPrinted>
  <dcterms:created xsi:type="dcterms:W3CDTF">2016-11-02T01:07:29Z</dcterms:created>
  <dcterms:modified xsi:type="dcterms:W3CDTF">2017-04-09T02:34:27Z</dcterms:modified>
</cp:coreProperties>
</file>