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514095">
              <a:defRPr sz="7040"/>
            </a:pPr>
            <a:r>
              <a:t>State of the Art</a:t>
            </a:r>
          </a:p>
          <a:p>
            <a:pPr defTabSz="514095">
              <a:defRPr sz="7040"/>
            </a:pPr>
            <a:r>
              <a:t>Brain Database Research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06-15-2016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74574">
              <a:defRPr sz="3759"/>
            </a:lvl1pPr>
          </a:lstStyle>
          <a:p>
            <a:pPr/>
            <a:r>
              <a:t>Insula reactivity to negative stimuli is associated with daily cigarette use: A preliminary investigation using the Human Connectome Project</a:t>
            </a:r>
          </a:p>
        </p:txBody>
      </p:sp>
      <p:sp>
        <p:nvSpPr>
          <p:cNvPr id="144" name="Shape 1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Dias, Peechatka, Janes 2015</a:t>
            </a:r>
          </a:p>
          <a:p>
            <a:pPr/>
            <a:r>
              <a:t>Hypothesis: number of cigarettes an individual smokes per day related to insula reactivity to negative stimuli</a:t>
            </a:r>
          </a:p>
          <a:p>
            <a:pPr lvl="1"/>
            <a:r>
              <a:t>insular cortex: emotions, self awareness, motor control, consciousness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74574">
              <a:defRPr sz="3759"/>
            </a:lvl1pPr>
          </a:lstStyle>
          <a:p>
            <a:pPr/>
            <a:r>
              <a:t>Insula reactivity to negative stimuli is associated with daily cigarette use: A preliminary investigation using the Human Connectome Project</a:t>
            </a:r>
          </a:p>
        </p:txBody>
      </p:sp>
      <p:sp>
        <p:nvSpPr>
          <p:cNvPr id="147" name="Shape 14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fMRI emotional processing task data from HCP</a:t>
            </a:r>
          </a:p>
          <a:p>
            <a:pPr/>
            <a:r>
              <a:t>21 daily tobacco smokers</a:t>
            </a:r>
          </a:p>
          <a:p>
            <a:pPr/>
            <a:r>
              <a:t>fMRI task presented to subjects neutral pictures of shapes &amp; negative emotion pictures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74574">
              <a:defRPr sz="3759"/>
            </a:lvl1pPr>
          </a:lstStyle>
          <a:p>
            <a:pPr/>
            <a:r>
              <a:t>Insula reactivity to negative stimuli is associated with daily cigarette use: A preliminary investigation using the Human Connectome Project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insula ROI extracted and used to generate a linear model</a:t>
            </a:r>
          </a:p>
          <a:p>
            <a:pPr/>
            <a:r>
              <a:t>positive association between cigarettes smoked  &amp; reactivity in right anterior insula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>
            <a:lvl1pPr defTabSz="327152">
              <a:defRPr sz="4480"/>
            </a:lvl1pPr>
          </a:lstStyle>
          <a:p>
            <a:pPr/>
            <a:r>
              <a:t>Abnormal striatal resting-state functional connectivity in adolescents with obsessive-compulsive disorder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7152">
              <a:defRPr sz="4480"/>
            </a:lvl1pPr>
          </a:lstStyle>
          <a:p>
            <a:pPr/>
            <a:r>
              <a:t>Abnormal striatal resting-state functional connectivity in adolescents with obsessive-compulsive disorder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resting-state fMRI used to investigate functional connectivity in cortico-striatal-thalamic-cortical circuit in pediatric OCD</a:t>
            </a:r>
          </a:p>
          <a:p>
            <a:pPr lvl="1"/>
            <a:r>
              <a:t>using HCP data</a:t>
            </a:r>
          </a:p>
          <a:p>
            <a:pPr/>
            <a:r>
              <a:t>found that adolescents with OCD compared with controls exhibited lower functional connectivity between the left putamen and a region in the right-sided cortex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7152">
              <a:defRPr sz="4480"/>
            </a:lvl1pPr>
          </a:lstStyle>
          <a:p>
            <a:pPr/>
            <a:r>
              <a:t>Abnormal striatal resting-state functional connectivity in adolescents with obsessive-compulsive disorder</a:t>
            </a:r>
          </a:p>
        </p:txBody>
      </p:sp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RSFC analysis (resting state functional connectivity)</a:t>
            </a:r>
          </a:p>
          <a:p>
            <a:pPr lvl="1"/>
            <a:r>
              <a:t>Abnormal amygdala resting-state functionality connectivity in adolescent depression (Cullen et al., 2014)</a:t>
            </a:r>
          </a:p>
          <a:p>
            <a:pPr lvl="1"/>
            <a:r>
              <a:t>time series used as primary regressors in linear model of all other voxel time series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/>
            <a:r>
              <a:t>Training shortest-path tractography: Automatic learning of spatial priors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/>
            <a:r>
              <a:t>Training shortest-path tractography: Automatic learning of spatial priors</a:t>
            </a:r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8055" indent="-448055" defTabSz="572516">
              <a:spcBef>
                <a:spcPts val="4100"/>
              </a:spcBef>
              <a:defRPr sz="3724"/>
            </a:pPr>
            <a:r>
              <a:t>tractography used to delineate white matter tracts from diffusion weighted images (DWI)</a:t>
            </a:r>
          </a:p>
          <a:p>
            <a:pPr lvl="1" marL="896111" indent="-448055" defTabSz="572516">
              <a:spcBef>
                <a:spcPts val="4100"/>
              </a:spcBef>
              <a:defRPr sz="3724"/>
            </a:pPr>
            <a:r>
              <a:t>requires expert prior knowledge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so study presents algorithm that can</a:t>
            </a:r>
          </a:p>
          <a:p>
            <a:pPr lvl="1" marL="896111" indent="-448055" defTabSz="572516">
              <a:spcBef>
                <a:spcPts val="4100"/>
              </a:spcBef>
              <a:defRPr sz="3724"/>
            </a:pPr>
            <a:r>
              <a:t>learn about connectivity from previous tractography studies</a:t>
            </a:r>
          </a:p>
          <a:p>
            <a:pPr lvl="1" marL="896111" indent="-448055" defTabSz="572516">
              <a:spcBef>
                <a:spcPts val="4100"/>
              </a:spcBef>
              <a:defRPr sz="3724"/>
            </a:pPr>
            <a:r>
              <a:t>use learned priors to create new tractographies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Allen Brain Atlas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Allen Brain Atlas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used as a reference for other gene studies</a:t>
            </a:r>
          </a:p>
          <a:p>
            <a:pPr/>
            <a:r>
              <a:t>not many studies found that used data mining techniques on gene data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of the Art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Research using brain databases</a:t>
            </a:r>
          </a:p>
          <a:p>
            <a:pPr/>
            <a:r>
              <a:t>Analysis Tools</a:t>
            </a:r>
          </a:p>
          <a:p>
            <a:pPr lvl="1"/>
            <a:r>
              <a:t>a constrained l1 minimization approach for estimating multiple Sparse Gaussian or Nonparanormal Graphical Models</a:t>
            </a:r>
          </a:p>
          <a:p>
            <a:pPr lvl="1"/>
            <a:r>
              <a:t>MNS package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>
            <a:lvl1pPr defTabSz="327152">
              <a:defRPr sz="4480"/>
            </a:lvl1pPr>
          </a:lstStyle>
          <a:p>
            <a:pPr/>
            <a:r>
              <a:t>Analysis of Chaperone mRNA Expression in the Adult Mouse Brain by Meta Analysis of the Allen Brain Atlas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7152">
              <a:defRPr sz="4480"/>
            </a:lvl1pPr>
          </a:lstStyle>
          <a:p>
            <a:pPr/>
            <a:r>
              <a:t>Analysis of Chaperone mRNA Expression in the Adult Mouse Brain by Meta Analysis of the Allen Brain Atlas</a:t>
            </a:r>
          </a:p>
        </p:txBody>
      </p:sp>
      <p:sp>
        <p:nvSpPr>
          <p:cNvPr id="173" name="Shape 1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chaperones: proteins that assist in folding and unfolding of other proteins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used ABA to analyze chaperone expression levels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provides baseline expression of the chaperone network</a:t>
            </a:r>
          </a:p>
          <a:p>
            <a:pPr lvl="1" marL="886968" indent="-443484" defTabSz="566674">
              <a:spcBef>
                <a:spcPts val="4000"/>
              </a:spcBef>
              <a:defRPr sz="3686"/>
            </a:pPr>
            <a:r>
              <a:t>to provide framework to explore basis of neural vulnerability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Analysis Tools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MNS package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MNS Package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based on R</a:t>
            </a:r>
          </a:p>
          <a:p>
            <a:pPr/>
            <a:r>
              <a:t>mixed neighborhood selection (MNS) algorithm</a:t>
            </a:r>
          </a:p>
          <a:p>
            <a:pPr lvl="1"/>
            <a:r>
              <a:t>estimate multiple related precision matrices</a:t>
            </a:r>
          </a:p>
          <a:p>
            <a:pPr lvl="1"/>
            <a:r>
              <a:t>to understand functional connectivity networks across multiple subjects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SIMULE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Brain Databases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Recent research based on</a:t>
            </a:r>
          </a:p>
          <a:p>
            <a:pPr lvl="1"/>
            <a:r>
              <a:t>Human Connectome Project</a:t>
            </a:r>
          </a:p>
          <a:p>
            <a:pPr lvl="2"/>
            <a:r>
              <a:t>studies of connectivity</a:t>
            </a:r>
          </a:p>
          <a:p>
            <a:pPr lvl="1"/>
            <a:r>
              <a:t>Allen Brain Atlas</a:t>
            </a:r>
          </a:p>
          <a:p>
            <a:pPr lvl="2"/>
            <a:r>
              <a:t>mostly used as a reference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t>Human Connectome Project</a:t>
            </a:r>
          </a:p>
          <a:p>
            <a:pPr defTabSz="484886">
              <a:defRPr sz="6640"/>
            </a:pPr>
            <a:r>
              <a:t>Studies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>
            <a:lvl1pPr defTabSz="327152">
              <a:defRPr sz="4480"/>
            </a:lvl1pPr>
          </a:lstStyle>
          <a:p>
            <a:pPr/>
            <a:r>
              <a:t>Artifact Removal in the Context of Group ICA: A Comparison of Single-Subject and Group Approaches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7152">
              <a:defRPr sz="4480"/>
            </a:lvl1pPr>
          </a:lstStyle>
          <a:p>
            <a:pPr/>
            <a:r>
              <a:t>Artifact Removal in the Context of Group ICA: A Comparison of Single-Subject and Group Approaches</a:t>
            </a:r>
          </a:p>
        </p:txBody>
      </p:sp>
      <p:sp>
        <p:nvSpPr>
          <p:cNvPr id="133" name="Shape 1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Du et al., 2016</a:t>
            </a:r>
          </a:p>
          <a:p>
            <a:pPr/>
            <a:r>
              <a:t>ICA used to identify intrinsic brain networks from fMRI data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7152">
              <a:defRPr sz="4480"/>
            </a:lvl1pPr>
          </a:lstStyle>
          <a:p>
            <a:pPr/>
            <a:r>
              <a:t>Artifact Removal in the Context of Group ICA: A Comparison of Single-Subject and Group Approaches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4047" indent="-384047" defTabSz="490727">
              <a:spcBef>
                <a:spcPts val="3500"/>
              </a:spcBef>
              <a:defRPr sz="3191"/>
            </a:pPr>
            <a:r>
              <a:t>3 approached compared</a:t>
            </a:r>
          </a:p>
          <a:p>
            <a:pPr lvl="1" marL="768095" indent="-384047" defTabSz="490727">
              <a:spcBef>
                <a:spcPts val="3500"/>
              </a:spcBef>
              <a:defRPr sz="3191"/>
            </a:pPr>
            <a:r>
              <a:t>IRPG: ICA on individual subject data to remove artifacts, then group ICA on individual data</a:t>
            </a:r>
          </a:p>
          <a:p>
            <a:pPr lvl="1" marL="768095" indent="-384047" defTabSz="490727">
              <a:spcBef>
                <a:spcPts val="3500"/>
              </a:spcBef>
              <a:defRPr sz="3191"/>
            </a:pPr>
            <a:r>
              <a:t>GIG-ICA: ICA on group data to remove group-level artifact components, then  subject-specific ICAs using group-level non-artifact components as spatial references</a:t>
            </a:r>
          </a:p>
          <a:p>
            <a:pPr lvl="1" marL="768095" indent="-384047" defTabSz="490727">
              <a:spcBef>
                <a:spcPts val="3500"/>
              </a:spcBef>
              <a:defRPr sz="3191"/>
            </a:pPr>
            <a:r>
              <a:t>GICA: group ICA computes group-level components from all data, then estimates individual-level 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7152">
              <a:defRPr sz="4480"/>
            </a:lvl1pPr>
          </a:lstStyle>
          <a:p>
            <a:pPr/>
            <a:r>
              <a:t>Artifact Removal in the Context of Group ICA: A Comparison of Single-Subject and Group Approaches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Used HCP data to test efficacy</a:t>
            </a:r>
          </a:p>
          <a:p>
            <a:pPr/>
            <a:r>
              <a:t>GIG-ICA provides benefits over the other methods</a:t>
            </a:r>
          </a:p>
          <a:p>
            <a:pPr lvl="1"/>
            <a:r>
              <a:t>best spatial/temporal accuracy of each estimated subject-specific non-artifact IC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952500" y="3816350"/>
            <a:ext cx="11099800" cy="2120900"/>
          </a:xfrm>
          <a:prstGeom prst="rect">
            <a:avLst/>
          </a:prstGeom>
        </p:spPr>
        <p:txBody>
          <a:bodyPr/>
          <a:lstStyle>
            <a:lvl1pPr defTabSz="274574">
              <a:defRPr sz="3759"/>
            </a:lvl1pPr>
          </a:lstStyle>
          <a:p>
            <a:pPr/>
            <a:r>
              <a:t>Insula reactivity to negative stimuli is associated with daily cigarette use: A preliminary investigation using the Human Connectome Project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