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53" autoAdjust="0"/>
  </p:normalViewPr>
  <p:slideViewPr>
    <p:cSldViewPr showGuides="1">
      <p:cViewPr>
        <p:scale>
          <a:sx n="100" d="100"/>
          <a:sy n="100" d="100"/>
        </p:scale>
        <p:origin x="-1368" y="-222"/>
      </p:cViewPr>
      <p:guideLst>
        <p:guide orient="horz" pos="2160"/>
        <p:guide orient="horz" pos="7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1/09/2016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1/09/2016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="" xmlns:p14="http://schemas.microsoft.com/office/powerpoint/2010/main" val="352071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Presentation title  |  Presenter name</a:t>
            </a:r>
            <a:endParaRPr lang="en-AU" dirty="0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87" y="6110285"/>
            <a:ext cx="9151200" cy="601662"/>
            <a:chOff x="12701" y="3380578"/>
            <a:chExt cx="9142412" cy="601662"/>
          </a:xfrm>
        </p:grpSpPr>
        <p:sp>
          <p:nvSpPr>
            <p:cNvPr id="21" name="Freeform 10"/>
            <p:cNvSpPr>
              <a:spLocks/>
            </p:cNvSpPr>
            <p:nvPr userDrawn="1"/>
          </p:nvSpPr>
          <p:spPr bwMode="auto">
            <a:xfrm>
              <a:off x="12701" y="3380581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2" name="Freeform 11"/>
            <p:cNvSpPr>
              <a:spLocks/>
            </p:cNvSpPr>
            <p:nvPr userDrawn="1"/>
          </p:nvSpPr>
          <p:spPr bwMode="auto">
            <a:xfrm>
              <a:off x="7904163" y="3380578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</p:spTree>
    <p:extLst>
      <p:ext uri="{BB962C8B-B14F-4D97-AF65-F5344CB8AC3E}">
        <p14:creationId xmlns="" xmlns:p14="http://schemas.microsoft.com/office/powerpoint/2010/main" val="18641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31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33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2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=""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1497" y="5500319"/>
              <a:ext cx="9170984" cy="996231"/>
              <a:chOff x="1497" y="5500319"/>
              <a:chExt cx="9170984" cy="996231"/>
            </a:xfrm>
          </p:grpSpPr>
          <p:sp>
            <p:nvSpPr>
              <p:cNvPr id="47" name="Freeform 7"/>
              <p:cNvSpPr>
                <a:spLocks noEditPoints="1"/>
              </p:cNvSpPr>
              <p:nvPr userDrawn="1"/>
            </p:nvSpPr>
            <p:spPr bwMode="auto">
              <a:xfrm>
                <a:off x="1497" y="5563679"/>
                <a:ext cx="9170984" cy="932871"/>
              </a:xfrm>
              <a:custGeom>
                <a:avLst/>
                <a:gdLst/>
                <a:ahLst/>
                <a:cxnLst>
                  <a:cxn ang="0">
                    <a:pos x="2313" y="117"/>
                  </a:cxn>
                  <a:cxn ang="0">
                    <a:pos x="0" y="117"/>
                  </a:cxn>
                  <a:cxn ang="0">
                    <a:pos x="0" y="137"/>
                  </a:cxn>
                  <a:cxn ang="0">
                    <a:pos x="2030" y="137"/>
                  </a:cxn>
                  <a:cxn ang="0">
                    <a:pos x="2313" y="117"/>
                  </a:cxn>
                  <a:cxn ang="0">
                    <a:pos x="2880" y="0"/>
                  </a:cxn>
                  <a:cxn ang="0">
                    <a:pos x="2880" y="0"/>
                  </a:cxn>
                  <a:cxn ang="0">
                    <a:pos x="2880" y="117"/>
                  </a:cxn>
                  <a:cxn ang="0">
                    <a:pos x="2313" y="117"/>
                  </a:cxn>
                  <a:cxn ang="0">
                    <a:pos x="2784" y="293"/>
                  </a:cxn>
                  <a:cxn ang="0">
                    <a:pos x="2880" y="293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293">
                    <a:moveTo>
                      <a:pt x="2313" y="117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030" y="137"/>
                      <a:pt x="2030" y="137"/>
                      <a:pt x="2030" y="137"/>
                    </a:cubicBezTo>
                    <a:cubicBezTo>
                      <a:pt x="2214" y="137"/>
                      <a:pt x="2274" y="132"/>
                      <a:pt x="2313" y="117"/>
                    </a:cubicBezTo>
                    <a:moveTo>
                      <a:pt x="2880" y="0"/>
                    </a:moveTo>
                    <a:cubicBezTo>
                      <a:pt x="2880" y="0"/>
                      <a:pt x="2880" y="0"/>
                      <a:pt x="2880" y="0"/>
                    </a:cubicBezTo>
                    <a:cubicBezTo>
                      <a:pt x="2880" y="117"/>
                      <a:pt x="2880" y="117"/>
                      <a:pt x="2880" y="117"/>
                    </a:cubicBezTo>
                    <a:cubicBezTo>
                      <a:pt x="2313" y="117"/>
                      <a:pt x="2313" y="117"/>
                      <a:pt x="2313" y="117"/>
                    </a:cubicBezTo>
                    <a:cubicBezTo>
                      <a:pt x="2411" y="197"/>
                      <a:pt x="2542" y="293"/>
                      <a:pt x="2784" y="293"/>
                    </a:cubicBezTo>
                    <a:cubicBezTo>
                      <a:pt x="2842" y="293"/>
                      <a:pt x="2880" y="293"/>
                      <a:pt x="2880" y="293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8" name="Freeform 8"/>
              <p:cNvSpPr>
                <a:spLocks noEditPoints="1"/>
              </p:cNvSpPr>
              <p:nvPr userDrawn="1"/>
            </p:nvSpPr>
            <p:spPr bwMode="auto">
              <a:xfrm>
                <a:off x="1497" y="5500319"/>
                <a:ext cx="9170984" cy="435430"/>
              </a:xfrm>
              <a:custGeom>
                <a:avLst/>
                <a:gdLst/>
                <a:ahLst/>
                <a:cxnLst>
                  <a:cxn ang="0">
                    <a:pos x="2880" y="20"/>
                  </a:cxn>
                  <a:cxn ang="0">
                    <a:pos x="2789" y="20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880" y="137"/>
                  </a:cxn>
                  <a:cxn ang="0">
                    <a:pos x="2880" y="20"/>
                  </a:cxn>
                  <a:cxn ang="0">
                    <a:pos x="1860" y="0"/>
                  </a:cxn>
                  <a:cxn ang="0">
                    <a:pos x="0" y="0"/>
                  </a:cxn>
                  <a:cxn ang="0">
                    <a:pos x="0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1860" y="0"/>
                  </a:cxn>
                </a:cxnLst>
                <a:rect l="0" t="0" r="r" b="b"/>
                <a:pathLst>
                  <a:path w="2880" h="137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880" y="137"/>
                      <a:pt x="2880" y="137"/>
                      <a:pt x="2880" y="137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9" name="Freeform 9"/>
              <p:cNvSpPr>
                <a:spLocks/>
              </p:cNvSpPr>
              <p:nvPr userDrawn="1"/>
            </p:nvSpPr>
            <p:spPr bwMode="auto">
              <a:xfrm>
                <a:off x="1497" y="5563679"/>
                <a:ext cx="7365906" cy="432734"/>
              </a:xfrm>
              <a:custGeom>
                <a:avLst/>
                <a:gdLst/>
                <a:ahLst/>
                <a:cxnLst>
                  <a:cxn ang="0">
                    <a:pos x="2313" y="117"/>
                  </a:cxn>
                  <a:cxn ang="0">
                    <a:pos x="1860" y="0"/>
                  </a:cxn>
                  <a:cxn ang="0">
                    <a:pos x="0" y="0"/>
                  </a:cxn>
                  <a:cxn ang="0">
                    <a:pos x="0" y="136"/>
                  </a:cxn>
                  <a:cxn ang="0">
                    <a:pos x="2030" y="136"/>
                  </a:cxn>
                  <a:cxn ang="0">
                    <a:pos x="2313" y="117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0" name="Freeform 10"/>
              <p:cNvSpPr>
                <a:spLocks/>
              </p:cNvSpPr>
              <p:nvPr userDrawn="1"/>
            </p:nvSpPr>
            <p:spPr bwMode="auto">
              <a:xfrm>
                <a:off x="7367402" y="5563679"/>
                <a:ext cx="1805078" cy="869511"/>
              </a:xfrm>
              <a:custGeom>
                <a:avLst/>
                <a:gdLst/>
                <a:ahLst/>
                <a:cxnLst>
                  <a:cxn ang="0">
                    <a:pos x="476" y="0"/>
                  </a:cxn>
                  <a:cxn ang="0">
                    <a:pos x="0" y="117"/>
                  </a:cxn>
                  <a:cxn ang="0">
                    <a:pos x="471" y="273"/>
                  </a:cxn>
                  <a:cxn ang="0">
                    <a:pos x="567" y="273"/>
                  </a:cxn>
                  <a:cxn ang="0">
                    <a:pos x="567" y="0"/>
                  </a:cxn>
                  <a:cxn ang="0">
                    <a:pos x="476" y="0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pic>
          <p:nvPicPr>
            <p:cNvPr id="3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4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0" y="273050"/>
            <a:ext cx="9145588" cy="2935288"/>
            <a:chOff x="0" y="273050"/>
            <a:chExt cx="9145588" cy="2935288"/>
          </a:xfrm>
        </p:grpSpPr>
        <p:sp>
          <p:nvSpPr>
            <p:cNvPr id="26635" name="Freeform 11"/>
            <p:cNvSpPr>
              <a:spLocks noEditPoints="1"/>
            </p:cNvSpPr>
            <p:nvPr userDrawn="1"/>
          </p:nvSpPr>
          <p:spPr bwMode="auto">
            <a:xfrm>
              <a:off x="0" y="809625"/>
              <a:ext cx="9144000" cy="2397125"/>
            </a:xfrm>
            <a:custGeom>
              <a:avLst/>
              <a:gdLst/>
              <a:ahLst/>
              <a:cxnLst>
                <a:cxn ang="0">
                  <a:pos x="2880" y="3"/>
                </a:cxn>
                <a:cxn ang="0">
                  <a:pos x="2439" y="142"/>
                </a:cxn>
                <a:cxn ang="0">
                  <a:pos x="1251" y="444"/>
                </a:cxn>
                <a:cxn ang="0">
                  <a:pos x="0" y="444"/>
                </a:cxn>
                <a:cxn ang="0">
                  <a:pos x="2880" y="3"/>
                </a:cxn>
                <a:cxn ang="0">
                  <a:pos x="2880" y="3"/>
                </a:cxn>
                <a:cxn ang="0">
                  <a:pos x="2880" y="755"/>
                </a:cxn>
                <a:cxn ang="0">
                  <a:pos x="2855" y="755"/>
                </a:cxn>
                <a:cxn ang="0">
                  <a:pos x="1395" y="274"/>
                </a:cxn>
                <a:cxn ang="0">
                  <a:pos x="219" y="0"/>
                </a:cxn>
                <a:cxn ang="0">
                  <a:pos x="0" y="0"/>
                </a:cxn>
                <a:cxn ang="0">
                  <a:pos x="2880" y="755"/>
                </a:cxn>
                <a:cxn ang="0">
                  <a:pos x="2880" y="755"/>
                </a:cxn>
              </a:cxnLst>
              <a:rect l="0" t="0" r="r" b="b"/>
              <a:pathLst>
                <a:path w="2880" h="755">
                  <a:moveTo>
                    <a:pt x="2880" y="3"/>
                  </a:moveTo>
                  <a:cubicBezTo>
                    <a:pt x="2687" y="24"/>
                    <a:pt x="2549" y="82"/>
                    <a:pt x="2439" y="142"/>
                  </a:cubicBezTo>
                  <a:cubicBezTo>
                    <a:pt x="2177" y="286"/>
                    <a:pt x="1822" y="444"/>
                    <a:pt x="1251" y="444"/>
                  </a:cubicBezTo>
                  <a:cubicBezTo>
                    <a:pt x="0" y="444"/>
                    <a:pt x="0" y="444"/>
                    <a:pt x="0" y="444"/>
                  </a:cubicBezTo>
                  <a:moveTo>
                    <a:pt x="2880" y="3"/>
                  </a:moveTo>
                  <a:cubicBezTo>
                    <a:pt x="2880" y="3"/>
                    <a:pt x="2880" y="3"/>
                    <a:pt x="2880" y="3"/>
                  </a:cubicBezTo>
                  <a:moveTo>
                    <a:pt x="2880" y="755"/>
                  </a:moveTo>
                  <a:cubicBezTo>
                    <a:pt x="2855" y="755"/>
                    <a:pt x="2855" y="755"/>
                    <a:pt x="2855" y="755"/>
                  </a:cubicBezTo>
                  <a:cubicBezTo>
                    <a:pt x="2181" y="755"/>
                    <a:pt x="1878" y="562"/>
                    <a:pt x="1395" y="274"/>
                  </a:cubicBezTo>
                  <a:cubicBezTo>
                    <a:pt x="1211" y="164"/>
                    <a:pt x="908" y="0"/>
                    <a:pt x="219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880" y="755"/>
                  </a:moveTo>
                  <a:cubicBezTo>
                    <a:pt x="2880" y="755"/>
                    <a:pt x="2880" y="755"/>
                    <a:pt x="2880" y="755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46" name="Freeform 22"/>
            <p:cNvSpPr>
              <a:spLocks/>
            </p:cNvSpPr>
            <p:nvPr userDrawn="1"/>
          </p:nvSpPr>
          <p:spPr bwMode="auto">
            <a:xfrm>
              <a:off x="0" y="273050"/>
              <a:ext cx="9144000" cy="1574800"/>
            </a:xfrm>
            <a:custGeom>
              <a:avLst/>
              <a:gdLst/>
              <a:ahLst/>
              <a:cxnLst>
                <a:cxn ang="0">
                  <a:pos x="2880" y="496"/>
                </a:cxn>
                <a:cxn ang="0">
                  <a:pos x="2439" y="311"/>
                </a:cxn>
                <a:cxn ang="0">
                  <a:pos x="1230" y="0"/>
                </a:cxn>
                <a:cxn ang="0">
                  <a:pos x="0" y="0"/>
                </a:cxn>
              </a:cxnLst>
              <a:rect l="0" t="0" r="r" b="b"/>
              <a:pathLst>
                <a:path w="2880" h="496">
                  <a:moveTo>
                    <a:pt x="2880" y="496"/>
                  </a:moveTo>
                  <a:cubicBezTo>
                    <a:pt x="2703" y="472"/>
                    <a:pt x="2594" y="404"/>
                    <a:pt x="2439" y="311"/>
                  </a:cubicBezTo>
                  <a:cubicBezTo>
                    <a:pt x="2238" y="192"/>
                    <a:pt x="1811" y="0"/>
                    <a:pt x="123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47" name="Line 23"/>
            <p:cNvSpPr>
              <a:spLocks noChangeShapeType="1"/>
            </p:cNvSpPr>
            <p:nvPr userDrawn="1"/>
          </p:nvSpPr>
          <p:spPr bwMode="auto">
            <a:xfrm>
              <a:off x="9144000" y="1847850"/>
              <a:ext cx="1588" cy="1588"/>
            </a:xfrm>
            <a:prstGeom prst="line">
              <a:avLst/>
            </a:prstGeom>
            <a:noFill/>
            <a:ln w="19050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48" name="Freeform 24"/>
            <p:cNvSpPr>
              <a:spLocks/>
            </p:cNvSpPr>
            <p:nvPr userDrawn="1"/>
          </p:nvSpPr>
          <p:spPr bwMode="auto">
            <a:xfrm>
              <a:off x="0" y="508000"/>
              <a:ext cx="9144000" cy="1981200"/>
            </a:xfrm>
            <a:custGeom>
              <a:avLst/>
              <a:gdLst/>
              <a:ahLst/>
              <a:cxnLst>
                <a:cxn ang="0">
                  <a:pos x="2880" y="624"/>
                </a:cxn>
                <a:cxn ang="0">
                  <a:pos x="1955" y="298"/>
                </a:cxn>
                <a:cxn ang="0">
                  <a:pos x="705" y="0"/>
                </a:cxn>
                <a:cxn ang="0">
                  <a:pos x="0" y="0"/>
                </a:cxn>
              </a:cxnLst>
              <a:rect l="0" t="0" r="r" b="b"/>
              <a:pathLst>
                <a:path w="2880" h="624">
                  <a:moveTo>
                    <a:pt x="2880" y="624"/>
                  </a:moveTo>
                  <a:cubicBezTo>
                    <a:pt x="2468" y="612"/>
                    <a:pt x="2267" y="484"/>
                    <a:pt x="1955" y="298"/>
                  </a:cubicBezTo>
                  <a:cubicBezTo>
                    <a:pt x="1831" y="224"/>
                    <a:pt x="1494" y="0"/>
                    <a:pt x="70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49" name="Freeform 25"/>
            <p:cNvSpPr>
              <a:spLocks/>
            </p:cNvSpPr>
            <p:nvPr userDrawn="1"/>
          </p:nvSpPr>
          <p:spPr bwMode="auto">
            <a:xfrm>
              <a:off x="0" y="685800"/>
              <a:ext cx="9144000" cy="2212975"/>
            </a:xfrm>
            <a:custGeom>
              <a:avLst/>
              <a:gdLst/>
              <a:ahLst/>
              <a:cxnLst>
                <a:cxn ang="0">
                  <a:pos x="2880" y="697"/>
                </a:cxn>
                <a:cxn ang="0">
                  <a:pos x="1635" y="282"/>
                </a:cxn>
                <a:cxn ang="0">
                  <a:pos x="462" y="0"/>
                </a:cxn>
                <a:cxn ang="0">
                  <a:pos x="0" y="0"/>
                </a:cxn>
              </a:cxnLst>
              <a:rect l="0" t="0" r="r" b="b"/>
              <a:pathLst>
                <a:path w="2880" h="697">
                  <a:moveTo>
                    <a:pt x="2880" y="697"/>
                  </a:moveTo>
                  <a:cubicBezTo>
                    <a:pt x="2309" y="694"/>
                    <a:pt x="2049" y="529"/>
                    <a:pt x="1635" y="282"/>
                  </a:cubicBezTo>
                  <a:cubicBezTo>
                    <a:pt x="1297" y="80"/>
                    <a:pt x="958" y="0"/>
                    <a:pt x="46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50" name="Line 26"/>
            <p:cNvSpPr>
              <a:spLocks noChangeShapeType="1"/>
            </p:cNvSpPr>
            <p:nvPr userDrawn="1"/>
          </p:nvSpPr>
          <p:spPr bwMode="auto">
            <a:xfrm>
              <a:off x="9144000" y="2898775"/>
              <a:ext cx="1588" cy="1588"/>
            </a:xfrm>
            <a:prstGeom prst="line">
              <a:avLst/>
            </a:prstGeom>
            <a:noFill/>
            <a:ln w="19050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51" name="Freeform 27"/>
            <p:cNvSpPr>
              <a:spLocks/>
            </p:cNvSpPr>
            <p:nvPr userDrawn="1"/>
          </p:nvSpPr>
          <p:spPr bwMode="auto">
            <a:xfrm>
              <a:off x="0" y="819150"/>
              <a:ext cx="9144000" cy="1400175"/>
            </a:xfrm>
            <a:custGeom>
              <a:avLst/>
              <a:gdLst/>
              <a:ahLst/>
              <a:cxnLst>
                <a:cxn ang="0">
                  <a:pos x="2880" y="0"/>
                </a:cxn>
                <a:cxn ang="0">
                  <a:pos x="2439" y="139"/>
                </a:cxn>
                <a:cxn ang="0">
                  <a:pos x="1251" y="441"/>
                </a:cxn>
                <a:cxn ang="0">
                  <a:pos x="0" y="441"/>
                </a:cxn>
              </a:cxnLst>
              <a:rect l="0" t="0" r="r" b="b"/>
              <a:pathLst>
                <a:path w="2880" h="441">
                  <a:moveTo>
                    <a:pt x="2880" y="0"/>
                  </a:moveTo>
                  <a:cubicBezTo>
                    <a:pt x="2687" y="21"/>
                    <a:pt x="2549" y="79"/>
                    <a:pt x="2439" y="139"/>
                  </a:cubicBezTo>
                  <a:cubicBezTo>
                    <a:pt x="2177" y="283"/>
                    <a:pt x="1822" y="441"/>
                    <a:pt x="1251" y="441"/>
                  </a:cubicBezTo>
                  <a:cubicBezTo>
                    <a:pt x="0" y="441"/>
                    <a:pt x="0" y="441"/>
                    <a:pt x="0" y="441"/>
                  </a:cubicBezTo>
                </a:path>
              </a:pathLst>
            </a:custGeom>
            <a:noFill/>
            <a:ln w="19050" cap="flat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52" name="Line 28"/>
            <p:cNvSpPr>
              <a:spLocks noChangeShapeType="1"/>
            </p:cNvSpPr>
            <p:nvPr userDrawn="1"/>
          </p:nvSpPr>
          <p:spPr bwMode="auto">
            <a:xfrm>
              <a:off x="9144000" y="819150"/>
              <a:ext cx="1588" cy="1588"/>
            </a:xfrm>
            <a:prstGeom prst="line">
              <a:avLst/>
            </a:prstGeom>
            <a:noFill/>
            <a:ln w="19050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53" name="Freeform 29"/>
            <p:cNvSpPr>
              <a:spLocks/>
            </p:cNvSpPr>
            <p:nvPr userDrawn="1"/>
          </p:nvSpPr>
          <p:spPr bwMode="auto">
            <a:xfrm>
              <a:off x="0" y="809625"/>
              <a:ext cx="9144000" cy="2397125"/>
            </a:xfrm>
            <a:custGeom>
              <a:avLst/>
              <a:gdLst/>
              <a:ahLst/>
              <a:cxnLst>
                <a:cxn ang="0">
                  <a:pos x="2880" y="755"/>
                </a:cxn>
                <a:cxn ang="0">
                  <a:pos x="2855" y="755"/>
                </a:cxn>
                <a:cxn ang="0">
                  <a:pos x="1395" y="274"/>
                </a:cxn>
                <a:cxn ang="0">
                  <a:pos x="219" y="0"/>
                </a:cxn>
                <a:cxn ang="0">
                  <a:pos x="0" y="0"/>
                </a:cxn>
              </a:cxnLst>
              <a:rect l="0" t="0" r="r" b="b"/>
              <a:pathLst>
                <a:path w="2880" h="755">
                  <a:moveTo>
                    <a:pt x="2880" y="755"/>
                  </a:moveTo>
                  <a:cubicBezTo>
                    <a:pt x="2855" y="755"/>
                    <a:pt x="2855" y="755"/>
                    <a:pt x="2855" y="755"/>
                  </a:cubicBezTo>
                  <a:cubicBezTo>
                    <a:pt x="2181" y="755"/>
                    <a:pt x="1878" y="562"/>
                    <a:pt x="1395" y="274"/>
                  </a:cubicBezTo>
                  <a:cubicBezTo>
                    <a:pt x="1211" y="164"/>
                    <a:pt x="908" y="0"/>
                    <a:pt x="21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54" name="Line 30"/>
            <p:cNvSpPr>
              <a:spLocks noChangeShapeType="1"/>
            </p:cNvSpPr>
            <p:nvPr userDrawn="1"/>
          </p:nvSpPr>
          <p:spPr bwMode="auto">
            <a:xfrm>
              <a:off x="9144000" y="3206750"/>
              <a:ext cx="1588" cy="1588"/>
            </a:xfrm>
            <a:prstGeom prst="line">
              <a:avLst/>
            </a:prstGeom>
            <a:noFill/>
            <a:ln w="19050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55" name="Freeform 31"/>
            <p:cNvSpPr>
              <a:spLocks/>
            </p:cNvSpPr>
            <p:nvPr userDrawn="1"/>
          </p:nvSpPr>
          <p:spPr bwMode="auto">
            <a:xfrm>
              <a:off x="0" y="669925"/>
              <a:ext cx="9144000" cy="1762125"/>
            </a:xfrm>
            <a:custGeom>
              <a:avLst/>
              <a:gdLst/>
              <a:ahLst/>
              <a:cxnLst>
                <a:cxn ang="0">
                  <a:pos x="2880" y="0"/>
                </a:cxn>
                <a:cxn ang="0">
                  <a:pos x="1955" y="247"/>
                </a:cxn>
                <a:cxn ang="0">
                  <a:pos x="630" y="555"/>
                </a:cxn>
                <a:cxn ang="0">
                  <a:pos x="0" y="555"/>
                </a:cxn>
              </a:cxnLst>
              <a:rect l="0" t="0" r="r" b="b"/>
              <a:pathLst>
                <a:path w="2880" h="555">
                  <a:moveTo>
                    <a:pt x="2880" y="0"/>
                  </a:moveTo>
                  <a:cubicBezTo>
                    <a:pt x="2458" y="13"/>
                    <a:pt x="2174" y="127"/>
                    <a:pt x="1955" y="247"/>
                  </a:cubicBezTo>
                  <a:cubicBezTo>
                    <a:pt x="1585" y="450"/>
                    <a:pt x="1256" y="555"/>
                    <a:pt x="630" y="555"/>
                  </a:cubicBezTo>
                  <a:cubicBezTo>
                    <a:pt x="0" y="555"/>
                    <a:pt x="0" y="555"/>
                    <a:pt x="0" y="555"/>
                  </a:cubicBezTo>
                </a:path>
              </a:pathLst>
            </a:custGeom>
            <a:noFill/>
            <a:ln w="19050" cap="flat">
              <a:solidFill>
                <a:schemeClr val="accent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56" name="Line 32"/>
            <p:cNvSpPr>
              <a:spLocks noChangeShapeType="1"/>
            </p:cNvSpPr>
            <p:nvPr userDrawn="1"/>
          </p:nvSpPr>
          <p:spPr bwMode="auto">
            <a:xfrm>
              <a:off x="9144000" y="669925"/>
              <a:ext cx="1588" cy="1588"/>
            </a:xfrm>
            <a:prstGeom prst="line">
              <a:avLst/>
            </a:prstGeom>
            <a:noFill/>
            <a:ln w="19050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57" name="Freeform 33"/>
            <p:cNvSpPr>
              <a:spLocks/>
            </p:cNvSpPr>
            <p:nvPr userDrawn="1"/>
          </p:nvSpPr>
          <p:spPr bwMode="auto">
            <a:xfrm>
              <a:off x="0" y="517525"/>
              <a:ext cx="9144000" cy="2139950"/>
            </a:xfrm>
            <a:custGeom>
              <a:avLst/>
              <a:gdLst/>
              <a:ahLst/>
              <a:cxnLst>
                <a:cxn ang="0">
                  <a:pos x="2880" y="0"/>
                </a:cxn>
                <a:cxn ang="0">
                  <a:pos x="2873" y="0"/>
                </a:cxn>
                <a:cxn ang="0">
                  <a:pos x="1395" y="366"/>
                </a:cxn>
                <a:cxn ang="0">
                  <a:pos x="41" y="674"/>
                </a:cxn>
                <a:cxn ang="0">
                  <a:pos x="0" y="674"/>
                </a:cxn>
              </a:cxnLst>
              <a:rect l="0" t="0" r="r" b="b"/>
              <a:pathLst>
                <a:path w="2880" h="674">
                  <a:moveTo>
                    <a:pt x="2880" y="0"/>
                  </a:moveTo>
                  <a:cubicBezTo>
                    <a:pt x="2873" y="0"/>
                    <a:pt x="2873" y="0"/>
                    <a:pt x="2873" y="0"/>
                  </a:cubicBezTo>
                  <a:cubicBezTo>
                    <a:pt x="2145" y="0"/>
                    <a:pt x="1735" y="174"/>
                    <a:pt x="1395" y="366"/>
                  </a:cubicBezTo>
                  <a:cubicBezTo>
                    <a:pt x="1184" y="484"/>
                    <a:pt x="740" y="674"/>
                    <a:pt x="41" y="674"/>
                  </a:cubicBezTo>
                  <a:cubicBezTo>
                    <a:pt x="0" y="674"/>
                    <a:pt x="0" y="674"/>
                    <a:pt x="0" y="674"/>
                  </a:cubicBezTo>
                </a:path>
              </a:pathLst>
            </a:custGeom>
            <a:noFill/>
            <a:ln w="19050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58" name="Line 34"/>
            <p:cNvSpPr>
              <a:spLocks noChangeShapeType="1"/>
            </p:cNvSpPr>
            <p:nvPr userDrawn="1"/>
          </p:nvSpPr>
          <p:spPr bwMode="auto">
            <a:xfrm>
              <a:off x="9144000" y="517525"/>
              <a:ext cx="1588" cy="1588"/>
            </a:xfrm>
            <a:prstGeom prst="line">
              <a:avLst/>
            </a:prstGeom>
            <a:noFill/>
            <a:ln w="19050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59" name="Freeform 35"/>
            <p:cNvSpPr>
              <a:spLocks/>
            </p:cNvSpPr>
            <p:nvPr userDrawn="1"/>
          </p:nvSpPr>
          <p:spPr bwMode="auto">
            <a:xfrm>
              <a:off x="0" y="581025"/>
              <a:ext cx="9144000" cy="1981200"/>
            </a:xfrm>
            <a:custGeom>
              <a:avLst/>
              <a:gdLst/>
              <a:ahLst/>
              <a:cxnLst>
                <a:cxn ang="0">
                  <a:pos x="2880" y="0"/>
                </a:cxn>
                <a:cxn ang="0">
                  <a:pos x="1635" y="315"/>
                </a:cxn>
                <a:cxn ang="0">
                  <a:pos x="383" y="624"/>
                </a:cxn>
                <a:cxn ang="0">
                  <a:pos x="0" y="624"/>
                </a:cxn>
              </a:cxnLst>
              <a:rect l="0" t="0" r="r" b="b"/>
              <a:pathLst>
                <a:path w="2880" h="624">
                  <a:moveTo>
                    <a:pt x="2880" y="0"/>
                  </a:moveTo>
                  <a:cubicBezTo>
                    <a:pt x="2305" y="5"/>
                    <a:pt x="1924" y="153"/>
                    <a:pt x="1635" y="315"/>
                  </a:cubicBezTo>
                  <a:cubicBezTo>
                    <a:pt x="1411" y="441"/>
                    <a:pt x="1049" y="624"/>
                    <a:pt x="383" y="624"/>
                  </a:cubicBezTo>
                  <a:cubicBezTo>
                    <a:pt x="0" y="624"/>
                    <a:pt x="0" y="624"/>
                    <a:pt x="0" y="624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660" name="Line 36"/>
            <p:cNvSpPr>
              <a:spLocks noChangeShapeType="1"/>
            </p:cNvSpPr>
            <p:nvPr userDrawn="1"/>
          </p:nvSpPr>
          <p:spPr bwMode="auto">
            <a:xfrm>
              <a:off x="9144000" y="581025"/>
              <a:ext cx="1588" cy="1588"/>
            </a:xfrm>
            <a:prstGeom prst="line">
              <a:avLst/>
            </a:prstGeom>
            <a:noFill/>
            <a:ln w="19050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="" xmlns:p14="http://schemas.microsoft.com/office/powerpoint/2010/main" val="363796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80961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54646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5983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20471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89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26388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69382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7201" y="6110285"/>
            <a:ext cx="9151201" cy="747715"/>
            <a:chOff x="12701" y="3380578"/>
            <a:chExt cx="9142413" cy="747715"/>
          </a:xfrm>
        </p:grpSpPr>
        <p:sp>
          <p:nvSpPr>
            <p:cNvPr id="26" name="Rectangle 6"/>
            <p:cNvSpPr>
              <a:spLocks noChangeArrowheads="1"/>
            </p:cNvSpPr>
            <p:nvPr userDrawn="1"/>
          </p:nvSpPr>
          <p:spPr bwMode="auto">
            <a:xfrm>
              <a:off x="12701" y="3637756"/>
              <a:ext cx="9142412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12701" y="3380581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7904164" y="3380578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80" r:id="rId4"/>
    <p:sldLayoutId id="2147483679" r:id="rId5"/>
    <p:sldLayoutId id="2147483661" r:id="rId6"/>
    <p:sldLayoutId id="2147483663" r:id="rId7"/>
    <p:sldLayoutId id="2147483664" r:id="rId8"/>
    <p:sldLayoutId id="2147483667" r:id="rId9"/>
    <p:sldLayoutId id="2147483665" r:id="rId10"/>
    <p:sldLayoutId id="214748368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Centre for Solutions using Software of a Scientific Nature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AKA the SSSC</a:t>
            </a:r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Data61</a:t>
            </a:r>
            <a:endParaRPr lang="en-AU" dirty="0" smtClean="0"/>
          </a:p>
        </p:txBody>
      </p:sp>
      <p:sp>
        <p:nvSpPr>
          <p:cNvPr id="10" name="Footer Placeholder 2"/>
          <p:cNvSpPr txBox="1">
            <a:spLocks/>
          </p:cNvSpPr>
          <p:nvPr/>
        </p:nvSpPr>
        <p:spPr bwMode="auto">
          <a:xfrm>
            <a:off x="360363" y="4700964"/>
            <a:ext cx="8042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b="1" dirty="0" smtClean="0">
                <a:solidFill>
                  <a:schemeClr val="bg1"/>
                </a:solidFill>
                <a:latin typeface="Calibri" pitchFamily="34" charset="0"/>
              </a:rPr>
              <a:t>Geoffrey Squire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Footer Placeholder 2"/>
          <p:cNvSpPr txBox="1">
            <a:spLocks/>
          </p:cNvSpPr>
          <p:nvPr/>
        </p:nvSpPr>
        <p:spPr bwMode="auto">
          <a:xfrm>
            <a:off x="361950" y="4962901"/>
            <a:ext cx="80422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1 September 2016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7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ct val="0"/>
              </a:spcAft>
            </a:pPr>
            <a:r>
              <a:rPr lang="en-US" sz="1500" dirty="0" smtClean="0"/>
              <a:t>Business Unit </a:t>
            </a:r>
            <a:r>
              <a:rPr lang="en-US" sz="1500" dirty="0"/>
              <a:t>Name</a:t>
            </a:r>
          </a:p>
          <a:p>
            <a:pPr lvl="1">
              <a:lnSpc>
                <a:spcPct val="80000"/>
              </a:lnSpc>
              <a:tabLst>
                <a:tab pos="355600" algn="l"/>
              </a:tabLst>
            </a:pPr>
            <a:r>
              <a:rPr lang="en-US" sz="1500" dirty="0"/>
              <a:t>Presenter Name</a:t>
            </a:r>
            <a:br>
              <a:rPr lang="en-US" sz="1500" dirty="0"/>
            </a:br>
            <a:r>
              <a:rPr lang="en-US" sz="1500" dirty="0"/>
              <a:t>Presenter Title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t</a:t>
            </a:r>
            <a:r>
              <a:rPr lang="en-US" sz="1500" dirty="0"/>
              <a:t>	+61 2 9123 4567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e</a:t>
            </a:r>
            <a:r>
              <a:rPr lang="en-US" sz="1500" dirty="0"/>
              <a:t>	firstname.surname@csiro.au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w</a:t>
            </a:r>
            <a:r>
              <a:rPr lang="en-US" sz="1500" dirty="0"/>
              <a:t>	www.csiro.au/lorem</a:t>
            </a:r>
          </a:p>
          <a:p>
            <a:pPr>
              <a:lnSpc>
                <a:spcPct val="80000"/>
              </a:lnSpc>
              <a:spcAft>
                <a:spcPct val="0"/>
              </a:spcAft>
            </a:pPr>
            <a:r>
              <a:rPr lang="en-US" sz="1500" dirty="0" smtClean="0"/>
              <a:t>Business Unit Name</a:t>
            </a:r>
          </a:p>
          <a:p>
            <a:pPr lvl="1">
              <a:lnSpc>
                <a:spcPct val="80000"/>
              </a:lnSpc>
              <a:tabLst>
                <a:tab pos="355600" algn="l"/>
              </a:tabLst>
            </a:pPr>
            <a:r>
              <a:rPr lang="en-US" sz="1500" dirty="0" smtClean="0"/>
              <a:t>Presenter </a:t>
            </a:r>
            <a:r>
              <a:rPr lang="en-US" sz="1500" dirty="0"/>
              <a:t>Name</a:t>
            </a:r>
            <a:br>
              <a:rPr lang="en-US" sz="1500" dirty="0"/>
            </a:br>
            <a:r>
              <a:rPr lang="en-US" sz="1500" dirty="0"/>
              <a:t>Presenter Title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t</a:t>
            </a:r>
            <a:r>
              <a:rPr lang="en-US" sz="1500" dirty="0"/>
              <a:t>	+61 2 9123 4567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e</a:t>
            </a:r>
            <a:r>
              <a:rPr lang="en-US" sz="1500" dirty="0"/>
              <a:t>	firstname.surname@csiro.au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w</a:t>
            </a:r>
            <a:r>
              <a:rPr lang="en-US" sz="1500" dirty="0"/>
              <a:t>	www.csiro.au/lorem</a:t>
            </a:r>
          </a:p>
          <a:p>
            <a:pPr>
              <a:lnSpc>
                <a:spcPct val="80000"/>
              </a:lnSpc>
              <a:spcAft>
                <a:spcPct val="0"/>
              </a:spcAft>
            </a:pPr>
            <a:r>
              <a:rPr lang="en-US" sz="1500" dirty="0" smtClean="0"/>
              <a:t>Business Unit Name</a:t>
            </a:r>
          </a:p>
          <a:p>
            <a:pPr lvl="1">
              <a:lnSpc>
                <a:spcPct val="80000"/>
              </a:lnSpc>
              <a:tabLst>
                <a:tab pos="355600" algn="l"/>
              </a:tabLst>
            </a:pPr>
            <a:r>
              <a:rPr lang="en-US" sz="1500" dirty="0" smtClean="0"/>
              <a:t>Presenter </a:t>
            </a:r>
            <a:r>
              <a:rPr lang="en-US" sz="1500" dirty="0"/>
              <a:t>Name</a:t>
            </a:r>
            <a:br>
              <a:rPr lang="en-US" sz="1500" dirty="0"/>
            </a:br>
            <a:r>
              <a:rPr lang="en-US" sz="1500" dirty="0"/>
              <a:t>Presenter Title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t</a:t>
            </a:r>
            <a:r>
              <a:rPr lang="en-US" sz="1500" dirty="0"/>
              <a:t>	+61 2 9123 4567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e</a:t>
            </a:r>
            <a:r>
              <a:rPr lang="en-US" sz="1500" dirty="0"/>
              <a:t>	firstname.surname@csiro.au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w</a:t>
            </a:r>
            <a:r>
              <a:rPr lang="en-US" sz="1500" dirty="0"/>
              <a:t>	www.csiro.au/lorem</a:t>
            </a:r>
          </a:p>
          <a:p>
            <a:pPr>
              <a:lnSpc>
                <a:spcPct val="80000"/>
              </a:lnSpc>
              <a:spcAft>
                <a:spcPct val="0"/>
              </a:spcAft>
            </a:pPr>
            <a:r>
              <a:rPr lang="en-US" sz="1500" dirty="0" smtClean="0"/>
              <a:t>Business Unit Name</a:t>
            </a:r>
          </a:p>
          <a:p>
            <a:pPr lvl="1">
              <a:lnSpc>
                <a:spcPct val="80000"/>
              </a:lnSpc>
              <a:tabLst>
                <a:tab pos="355600" algn="l"/>
              </a:tabLst>
            </a:pPr>
            <a:r>
              <a:rPr lang="en-US" sz="1500" dirty="0" smtClean="0"/>
              <a:t>Presenter </a:t>
            </a:r>
            <a:r>
              <a:rPr lang="en-US" sz="1500" dirty="0"/>
              <a:t>Name</a:t>
            </a:r>
            <a:br>
              <a:rPr lang="en-US" sz="1500" dirty="0"/>
            </a:br>
            <a:r>
              <a:rPr lang="en-US" sz="1500" dirty="0"/>
              <a:t>Presenter Title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t</a:t>
            </a:r>
            <a:r>
              <a:rPr lang="en-US" sz="1500" dirty="0"/>
              <a:t>	+61 2 9123 4567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e</a:t>
            </a:r>
            <a:r>
              <a:rPr lang="en-US" sz="1500" dirty="0"/>
              <a:t>	firstname.surname@csiro.au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/>
              <a:t>w</a:t>
            </a:r>
            <a:r>
              <a:rPr lang="en-US" sz="1500" dirty="0"/>
              <a:t>	</a:t>
            </a:r>
            <a:r>
              <a:rPr lang="en-US" sz="1500" dirty="0" smtClean="0"/>
              <a:t>www.csiro.au/lorem</a:t>
            </a:r>
            <a:endParaRPr lang="en-US" sz="15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rtl="0" eaLnBrk="1" latinLnBrk="0" hangingPunct="1"/>
            <a:endParaRPr lang="en-AU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949" y="6105810"/>
            <a:ext cx="7007841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FF0000"/>
                </a:solidFill>
                <a:latin typeface="Calibri" pitchFamily="34" charset="0"/>
              </a:rPr>
              <a:t>Space for collaborator logos</a:t>
            </a:r>
            <a:endParaRPr lang="en-AU" sz="1400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1400" dirty="0">
                <a:solidFill>
                  <a:srgbClr val="FF0000"/>
                </a:solidFill>
                <a:latin typeface="Calibri" pitchFamily="34" charset="0"/>
              </a:rPr>
              <a:t>[delete instructions before use]</a:t>
            </a:r>
          </a:p>
        </p:txBody>
      </p:sp>
    </p:spTree>
    <p:extLst>
      <p:ext uri="{BB962C8B-B14F-4D97-AF65-F5344CB8AC3E}">
        <p14:creationId xmlns="" xmlns:p14="http://schemas.microsoft.com/office/powerpoint/2010/main" val="20882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Lots of datasets are being published online</a:t>
            </a:r>
          </a:p>
          <a:p>
            <a:r>
              <a:rPr lang="en-AU" dirty="0" smtClean="0"/>
              <a:t>Using standard registries, vocabularies and services they can be:</a:t>
            </a:r>
          </a:p>
          <a:p>
            <a:pPr lvl="1"/>
            <a:r>
              <a:rPr lang="en-AU" dirty="0" smtClean="0"/>
              <a:t>Discoverable</a:t>
            </a:r>
          </a:p>
          <a:p>
            <a:pPr lvl="1"/>
            <a:r>
              <a:rPr lang="en-AU" dirty="0" smtClean="0"/>
              <a:t>Accessible</a:t>
            </a:r>
          </a:p>
          <a:p>
            <a:pPr lvl="1"/>
            <a:r>
              <a:rPr lang="en-AU" dirty="0" smtClean="0"/>
              <a:t>Useable</a:t>
            </a:r>
          </a:p>
          <a:p>
            <a:pPr lvl="1"/>
            <a:r>
              <a:rPr lang="en-AU" dirty="0" smtClean="0"/>
              <a:t>Trustable</a:t>
            </a:r>
          </a:p>
          <a:p>
            <a:pPr lvl="1"/>
            <a:r>
              <a:rPr lang="en-AU" dirty="0" smtClean="0"/>
              <a:t>Citeable</a:t>
            </a:r>
          </a:p>
          <a:p>
            <a:r>
              <a:rPr lang="en-AU" dirty="0" smtClean="0"/>
              <a:t>What about scientific software and workflows?</a:t>
            </a:r>
          </a:p>
          <a:p>
            <a:pPr lvl="1"/>
            <a:r>
              <a:rPr lang="en-AU" dirty="0" smtClean="0"/>
              <a:t>The Scientific Software Solution Centre (SSSC) works with Virtual Labs and others to make this happen</a:t>
            </a:r>
          </a:p>
          <a:p>
            <a:pPr lvl="2"/>
            <a:r>
              <a:rPr lang="en-AU" sz="1000" dirty="0" smtClean="0"/>
              <a:t>Yes, we’ll probably change the name</a:t>
            </a:r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 smtClean="0"/>
              <a:t>  |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Overview</a:t>
            </a:r>
            <a:br>
              <a:rPr lang="en-AU" dirty="0" smtClean="0"/>
            </a:br>
            <a:r>
              <a:rPr lang="en-AU" sz="2000" dirty="0" smtClean="0">
                <a:solidFill>
                  <a:schemeClr val="accent1"/>
                </a:solidFill>
              </a:rPr>
              <a:t> (slightly out of date)</a:t>
            </a:r>
            <a:endParaRPr lang="en-AU" dirty="0"/>
          </a:p>
        </p:txBody>
      </p:sp>
      <p:pic>
        <p:nvPicPr>
          <p:cNvPr id="6" name="Content Placeholder 5" descr="ssc-syste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0500" y="1268413"/>
            <a:ext cx="2765556" cy="45735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6372200" y="3068960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Plus: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 </a:t>
            </a:r>
            <a:r>
              <a:rPr lang="en-AU" dirty="0" smtClean="0"/>
              <a:t>external links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 </a:t>
            </a:r>
            <a:r>
              <a:rPr lang="en-AU" dirty="0" smtClean="0"/>
              <a:t>LD view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 </a:t>
            </a:r>
            <a:r>
              <a:rPr lang="en-AU" dirty="0" smtClean="0"/>
              <a:t>PROV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Everyone has problems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8" name="Content Placeholder 7" descr="proble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40565" y="1268413"/>
            <a:ext cx="5097794" cy="45735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Scientists write software...</a:t>
            </a:r>
            <a:endParaRPr lang="en-AU" dirty="0"/>
          </a:p>
        </p:txBody>
      </p:sp>
      <p:pic>
        <p:nvPicPr>
          <p:cNvPr id="6" name="Content Placeholder 5" descr="toolb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40565" y="1268413"/>
            <a:ext cx="5097794" cy="45735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 smtClean="0"/>
              <a:t>  |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...and use it to solve the problems!</a:t>
            </a:r>
            <a:endParaRPr lang="en-AU" dirty="0"/>
          </a:p>
        </p:txBody>
      </p:sp>
      <p:pic>
        <p:nvPicPr>
          <p:cNvPr id="6" name="Content Placeholder 5" descr="solu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6059" y="1268413"/>
            <a:ext cx="5286807" cy="45735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 smtClean="0"/>
              <a:t>  |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make published software more useful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Scientific software is published as usual (e.g. </a:t>
            </a:r>
            <a:r>
              <a:rPr lang="en-AU" dirty="0" err="1" smtClean="0"/>
              <a:t>Github</a:t>
            </a:r>
            <a:r>
              <a:rPr lang="en-AU" dirty="0" smtClean="0"/>
              <a:t>)</a:t>
            </a:r>
          </a:p>
          <a:p>
            <a:r>
              <a:rPr lang="en-AU" dirty="0" smtClean="0"/>
              <a:t>A Toolbox can be published in the SSSC</a:t>
            </a:r>
          </a:p>
          <a:p>
            <a:r>
              <a:rPr lang="en-AU" dirty="0" smtClean="0"/>
              <a:t>A Toolbox includes:</a:t>
            </a:r>
          </a:p>
          <a:p>
            <a:pPr lvl="1"/>
            <a:r>
              <a:rPr lang="en-AU" dirty="0" smtClean="0"/>
              <a:t>Description of the software (findable)</a:t>
            </a:r>
          </a:p>
          <a:p>
            <a:pPr lvl="1"/>
            <a:r>
              <a:rPr lang="en-AU" dirty="0" smtClean="0"/>
              <a:t>Links to the published software (accessible)</a:t>
            </a:r>
          </a:p>
          <a:p>
            <a:pPr lvl="1"/>
            <a:r>
              <a:rPr lang="en-AU" dirty="0" smtClean="0"/>
              <a:t>URI identifies the Toolbox (citeable)</a:t>
            </a:r>
          </a:p>
          <a:p>
            <a:pPr lvl="1"/>
            <a:r>
              <a:rPr lang="en-AU" dirty="0" smtClean="0"/>
              <a:t>(coming soon) Can be hashed and signed (trustable)</a:t>
            </a:r>
          </a:p>
          <a:p>
            <a:pPr lvl="1"/>
            <a:r>
              <a:rPr lang="en-AU" dirty="0" smtClean="0"/>
              <a:t>An automatable software environment (useable)</a:t>
            </a:r>
          </a:p>
          <a:p>
            <a:pPr lvl="2"/>
            <a:r>
              <a:rPr lang="en-AU" dirty="0" smtClean="0"/>
              <a:t>Puppet module</a:t>
            </a:r>
          </a:p>
          <a:p>
            <a:pPr lvl="2"/>
            <a:r>
              <a:rPr lang="en-AU" dirty="0" smtClean="0"/>
              <a:t>Dependencies on other Toolboxes or external packages</a:t>
            </a:r>
          </a:p>
          <a:p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7</a:t>
            </a:fld>
            <a:r>
              <a:rPr lang="en-AU" smtClean="0"/>
              <a:t>  |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Everyone likes Solutions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Someone has a workflow that solves a Problem</a:t>
            </a:r>
          </a:p>
          <a:p>
            <a:r>
              <a:rPr lang="en-AU" dirty="0" smtClean="0"/>
              <a:t>They can publish it as usual (e.g. </a:t>
            </a:r>
            <a:r>
              <a:rPr lang="en-AU" dirty="0" err="1" smtClean="0"/>
              <a:t>Bitbucket</a:t>
            </a:r>
            <a:r>
              <a:rPr lang="en-AU" dirty="0" smtClean="0"/>
              <a:t>)</a:t>
            </a:r>
          </a:p>
          <a:p>
            <a:r>
              <a:rPr lang="en-AU" dirty="0" smtClean="0"/>
              <a:t>Then publish a Solution in the SSSC</a:t>
            </a:r>
          </a:p>
          <a:p>
            <a:r>
              <a:rPr lang="en-AU" dirty="0" smtClean="0"/>
              <a:t>A Solution includes:</a:t>
            </a:r>
          </a:p>
          <a:p>
            <a:pPr lvl="1"/>
            <a:r>
              <a:rPr lang="en-AU" dirty="0" smtClean="0"/>
              <a:t>Link to a Problem and a description (findable)</a:t>
            </a:r>
          </a:p>
          <a:p>
            <a:pPr lvl="1"/>
            <a:r>
              <a:rPr lang="en-AU" dirty="0" smtClean="0"/>
              <a:t>Link to the workflow script (accessible)</a:t>
            </a:r>
          </a:p>
          <a:p>
            <a:pPr lvl="1"/>
            <a:r>
              <a:rPr lang="en-AU" dirty="0" smtClean="0"/>
              <a:t>URI to identify the Solution (citeable)</a:t>
            </a:r>
          </a:p>
          <a:p>
            <a:pPr lvl="1"/>
            <a:r>
              <a:rPr lang="en-AU" dirty="0" smtClean="0"/>
              <a:t>(coming soon) hashed and signed (trustable)</a:t>
            </a:r>
          </a:p>
          <a:p>
            <a:pPr lvl="1"/>
            <a:r>
              <a:rPr lang="en-AU" dirty="0" smtClean="0"/>
              <a:t>An automatable software environment (useable)</a:t>
            </a:r>
          </a:p>
          <a:p>
            <a:pPr lvl="2"/>
            <a:r>
              <a:rPr lang="en-AU" dirty="0" smtClean="0"/>
              <a:t>Dependencies on Toolboxes and external packages</a:t>
            </a:r>
          </a:p>
          <a:p>
            <a:pPr lvl="2"/>
            <a:r>
              <a:rPr lang="en-AU" dirty="0" smtClean="0"/>
              <a:t>Specification of inputs and outputs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8</a:t>
            </a:fld>
            <a:r>
              <a:rPr lang="en-AU" smtClean="0"/>
              <a:t>  |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Useful solutions are even better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SSSC enables automation of Solutions</a:t>
            </a:r>
          </a:p>
          <a:p>
            <a:pPr lvl="1"/>
            <a:r>
              <a:rPr lang="en-AU" dirty="0" smtClean="0"/>
              <a:t>Find relevant Solution(s)</a:t>
            </a:r>
          </a:p>
          <a:p>
            <a:pPr lvl="1"/>
            <a:r>
              <a:rPr lang="en-AU" dirty="0" smtClean="0"/>
              <a:t>Assemble software environment to run the Solution</a:t>
            </a:r>
          </a:p>
          <a:p>
            <a:pPr lvl="1"/>
            <a:r>
              <a:rPr lang="en-AU" dirty="0" smtClean="0"/>
              <a:t>Wrangle inputs and outputs</a:t>
            </a:r>
          </a:p>
          <a:p>
            <a:pPr lvl="1"/>
            <a:r>
              <a:rPr lang="en-AU" dirty="0" smtClean="0"/>
              <a:t>Execute the job</a:t>
            </a:r>
          </a:p>
          <a:p>
            <a:r>
              <a:rPr lang="en-AU" dirty="0" smtClean="0"/>
              <a:t>Prototyped in VHIRL and ANVGL</a:t>
            </a:r>
          </a:p>
          <a:p>
            <a:pPr lvl="1"/>
            <a:r>
              <a:rPr lang="en-AU" dirty="0" smtClean="0"/>
              <a:t>Other </a:t>
            </a:r>
            <a:r>
              <a:rPr lang="en-AU" dirty="0" err="1" smtClean="0"/>
              <a:t>VxLs</a:t>
            </a:r>
            <a:r>
              <a:rPr lang="en-AU" dirty="0" smtClean="0"/>
              <a:t> and WONAMBI coming soon</a:t>
            </a:r>
          </a:p>
          <a:p>
            <a:r>
              <a:rPr lang="en-AU" dirty="0" smtClean="0"/>
              <a:t>Provenance can be recorded</a:t>
            </a:r>
          </a:p>
          <a:p>
            <a:pPr lvl="1"/>
            <a:r>
              <a:rPr lang="en-AU" dirty="0" smtClean="0"/>
              <a:t>SSSC provides basic PROV-O descriptions</a:t>
            </a:r>
          </a:p>
          <a:p>
            <a:pPr lvl="1"/>
            <a:r>
              <a:rPr lang="en-AU" dirty="0" smtClean="0"/>
              <a:t>Include persistent links to Solutions, Toolboxes etc</a:t>
            </a:r>
          </a:p>
          <a:p>
            <a:r>
              <a:rPr lang="en-AU" dirty="0" smtClean="0"/>
              <a:t>Trustworthiness will be implemented</a:t>
            </a:r>
          </a:p>
          <a:p>
            <a:pPr lvl="1"/>
            <a:r>
              <a:rPr lang="en-AU" dirty="0" smtClean="0"/>
              <a:t>Authorisation</a:t>
            </a:r>
          </a:p>
          <a:p>
            <a:pPr lvl="1"/>
            <a:r>
              <a:rPr lang="en-AU" dirty="0" smtClean="0"/>
              <a:t>Hashing and signing entries</a:t>
            </a:r>
          </a:p>
          <a:p>
            <a:pPr lvl="1"/>
            <a:r>
              <a:rPr lang="en-AU" dirty="0" smtClean="0"/>
              <a:t>Review process for submissions</a:t>
            </a:r>
          </a:p>
          <a:p>
            <a:pPr lvl="1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9</a:t>
            </a:fld>
            <a:r>
              <a:rPr lang="en-AU" smtClean="0"/>
              <a:t>  |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Partnerships">
  <a:themeElements>
    <a:clrScheme name="CSIRO Midday">
      <a:dk1>
        <a:sysClr val="windowText" lastClr="000000"/>
      </a:dk1>
      <a:lt1>
        <a:srgbClr val="FBFEFF"/>
      </a:lt1>
      <a:dk2>
        <a:srgbClr val="000000"/>
      </a:dk2>
      <a:lt2>
        <a:srgbClr val="FBFE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Partnerships</Template>
  <TotalTime>73</TotalTime>
  <Words>408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PowerPoint Partnerships</vt:lpstr>
      <vt:lpstr>A Centre for Solutions using Software of a Scientific Nature</vt:lpstr>
      <vt:lpstr>Introduction</vt:lpstr>
      <vt:lpstr>Overview  (slightly out of date)</vt:lpstr>
      <vt:lpstr>Everyone has problems</vt:lpstr>
      <vt:lpstr>Scientists write software...</vt:lpstr>
      <vt:lpstr>...and use it to solve the problems!</vt:lpstr>
      <vt:lpstr>We make published software more useful</vt:lpstr>
      <vt:lpstr>Everyone likes Solutions </vt:lpstr>
      <vt:lpstr>Useful solutions are even better</vt:lpstr>
      <vt:lpstr>Slide 10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Centre for Solutions using Software of a Scientific Nature</dc:title>
  <dc:creator>Squire, Geoffrey (Data61, Acton)</dc:creator>
  <cp:lastModifiedBy>Squire, Geoffrey (Data61, Acton)</cp:lastModifiedBy>
  <cp:revision>13</cp:revision>
  <dcterms:created xsi:type="dcterms:W3CDTF">2016-09-01T00:16:31Z</dcterms:created>
  <dcterms:modified xsi:type="dcterms:W3CDTF">2016-09-01T01:29:35Z</dcterms:modified>
</cp:coreProperties>
</file>