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61_bground_title_ppt.png" id="17" name="Shape 17"/>
          <p:cNvPicPr preferRelativeResize="0"/>
          <p:nvPr/>
        </p:nvPicPr>
        <p:blipFill rotWithShape="1">
          <a:blip r:embed="rId2">
            <a:alphaModFix/>
          </a:blip>
          <a:srcRect b="38352" l="36349" r="721" t="13780"/>
          <a:stretch/>
        </p:blipFill>
        <p:spPr>
          <a:xfrm>
            <a:off x="3108418" y="0"/>
            <a:ext cx="6035581" cy="37238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type="ctrTitle"/>
          </p:nvPr>
        </p:nvSpPr>
        <p:spPr>
          <a:xfrm>
            <a:off x="344439" y="2726339"/>
            <a:ext cx="6387800" cy="7920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344439" y="3590433"/>
            <a:ext cx="6387800" cy="270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Data61_CSIROlogo_ppt.png" id="20" name="Shape 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714" y="4227933"/>
            <a:ext cx="629436" cy="629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61_logo_title_ppt.png" id="21" name="Shape 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775" y="267493"/>
            <a:ext cx="1908968" cy="202412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358775" y="4660562"/>
            <a:ext cx="421322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AU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www.data61.csiro.au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" id="65" name="Shape 65"/>
          <p:cNvSpPr/>
          <p:nvPr/>
        </p:nvSpPr>
        <p:spPr>
          <a:xfrm>
            <a:off x="0" y="4731989"/>
            <a:ext cx="9144000" cy="411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677993" y="4878250"/>
            <a:ext cx="6083845" cy="93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330201" y="4878250"/>
            <a:ext cx="288788" cy="95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Black Background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" id="69" name="Shape 69"/>
          <p:cNvSpPr/>
          <p:nvPr/>
        </p:nvSpPr>
        <p:spPr>
          <a:xfrm>
            <a:off x="0" y="4731989"/>
            <a:ext cx="9144000" cy="411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993" y="4878250"/>
            <a:ext cx="6083845" cy="93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330201" y="4878250"/>
            <a:ext cx="288788" cy="95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ank You Option 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61_bground_title_ppt.png" id="73" name="Shape 73"/>
          <p:cNvPicPr preferRelativeResize="0"/>
          <p:nvPr/>
        </p:nvPicPr>
        <p:blipFill rotWithShape="1">
          <a:blip r:embed="rId2">
            <a:alphaModFix/>
          </a:blip>
          <a:srcRect b="38352" l="36349" r="721" t="13780"/>
          <a:stretch/>
        </p:blipFill>
        <p:spPr>
          <a:xfrm>
            <a:off x="3108418" y="0"/>
            <a:ext cx="6035581" cy="3723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61_CSIROlogo_ppt.png"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714" y="4227933"/>
            <a:ext cx="629436" cy="629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61_logo_title_ppt.png" id="75" name="Shape 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775" y="267493"/>
            <a:ext cx="1908968" cy="202412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358775" y="4660562"/>
            <a:ext cx="421322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AU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www.data61.csiro.au</a:t>
            </a:r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358773" y="3363837"/>
            <a:ext cx="6121438" cy="1442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0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Clr>
                <a:schemeClr val="lt1"/>
              </a:buClr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66400" lvl="2" marL="26640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58775" y="2427734"/>
            <a:ext cx="5653385" cy="639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5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ank You + Collaborator Logos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4227933"/>
            <a:ext cx="9144000" cy="9155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358776" y="4869671"/>
            <a:ext cx="421322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AU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www.data61.csiro.au</a:t>
            </a:r>
          </a:p>
        </p:txBody>
      </p:sp>
      <p:pic>
        <p:nvPicPr>
          <p:cNvPr descr="Data61_bground_title_ppt.png" id="82" name="Shape 82"/>
          <p:cNvPicPr preferRelativeResize="0"/>
          <p:nvPr/>
        </p:nvPicPr>
        <p:blipFill rotWithShape="1">
          <a:blip r:embed="rId2">
            <a:alphaModFix/>
          </a:blip>
          <a:srcRect b="38352" l="36349" r="721" t="13780"/>
          <a:stretch/>
        </p:blipFill>
        <p:spPr>
          <a:xfrm>
            <a:off x="3347864" y="0"/>
            <a:ext cx="5796136" cy="3576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61_logo_title_ppt.png"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267494"/>
            <a:ext cx="1629875" cy="1728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61_CSIROlogo_ppt.png" id="84" name="Shape 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0714" y="4369442"/>
            <a:ext cx="629436" cy="62943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1" type="subTitle"/>
          </p:nvPr>
        </p:nvSpPr>
        <p:spPr>
          <a:xfrm>
            <a:off x="358773" y="2817917"/>
            <a:ext cx="6121438" cy="115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0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Clr>
                <a:schemeClr val="lt1"/>
              </a:buClr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66400" lvl="2" marL="26640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58776" y="2088838"/>
            <a:ext cx="5365352" cy="639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5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58776" y="205980"/>
            <a:ext cx="7309568" cy="639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58775" y="951309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99" lvl="0" marL="21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099" lvl="1" marL="432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9199" lvl="2" marL="648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299" lvl="3" marL="864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2099" lvl="4" marL="1080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781550" y="951309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99" lvl="0" marL="21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099" lvl="1" marL="432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9199" lvl="2" marL="648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299" lvl="3" marL="864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2099" lvl="4" marL="1080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77993" y="4878250"/>
            <a:ext cx="6083845" cy="93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330201" y="4878250"/>
            <a:ext cx="288788" cy="95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tatement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58776" y="205980"/>
            <a:ext cx="7309568" cy="639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677993" y="4878250"/>
            <a:ext cx="6083845" cy="93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60000" y="957262"/>
            <a:ext cx="8459999" cy="3419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6000" lvl="0" marL="21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299" lvl="3" marL="864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2099" lvl="4" marL="1080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30201" y="4878250"/>
            <a:ext cx="288788" cy="95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+ Collaborator Logos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227933"/>
            <a:ext cx="9144000" cy="9155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 txBox="1"/>
          <p:nvPr>
            <p:ph type="ctrTitle"/>
          </p:nvPr>
        </p:nvSpPr>
        <p:spPr>
          <a:xfrm>
            <a:off x="344439" y="2572696"/>
            <a:ext cx="5955752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344439" y="3423555"/>
            <a:ext cx="5955752" cy="297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/>
        </p:nvSpPr>
        <p:spPr>
          <a:xfrm>
            <a:off x="358776" y="4869671"/>
            <a:ext cx="421322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AU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www.data61.csiro.au</a:t>
            </a:r>
          </a:p>
        </p:txBody>
      </p:sp>
      <p:pic>
        <p:nvPicPr>
          <p:cNvPr descr="Data61_bground_title_ppt.png" id="28" name="Shape 28"/>
          <p:cNvPicPr preferRelativeResize="0"/>
          <p:nvPr/>
        </p:nvPicPr>
        <p:blipFill rotWithShape="1">
          <a:blip r:embed="rId2">
            <a:alphaModFix/>
          </a:blip>
          <a:srcRect b="38352" l="36349" r="721" t="13780"/>
          <a:stretch/>
        </p:blipFill>
        <p:spPr>
          <a:xfrm>
            <a:off x="3347864" y="0"/>
            <a:ext cx="5796136" cy="3576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61_logo_title_ppt.png" id="29" name="Shape 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267494"/>
            <a:ext cx="1629875" cy="1728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61_CSIROlogo_ppt.png" id="30" name="Shape 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0714" y="4369442"/>
            <a:ext cx="629436" cy="62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58776" y="205980"/>
            <a:ext cx="7309568" cy="639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58778" y="951311"/>
            <a:ext cx="8461375" cy="342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99" lvl="0" marL="21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099" lvl="1" marL="432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9199" lvl="2" marL="648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299" lvl="3" marL="864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2099" lvl="4" marL="1080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677993" y="4878250"/>
            <a:ext cx="6083700" cy="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330201" y="4878250"/>
            <a:ext cx="288788" cy="95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358778" y="951311"/>
            <a:ext cx="8461375" cy="342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99" lvl="0" marL="21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099" lvl="1" marL="432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9199" lvl="2" marL="648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299" lvl="3" marL="864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2099" lvl="4" marL="1080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677993" y="4878250"/>
            <a:ext cx="6083845" cy="93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60362" y="202500"/>
            <a:ext cx="8459999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b="1" i="0" sz="2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6199" lvl="2" marL="648000" marR="0" rtl="0" algn="l">
              <a:lnSpc>
                <a:spcPct val="90000"/>
              </a:lnSpc>
              <a:spcBef>
                <a:spcPts val="600"/>
              </a:spcBef>
              <a:buClr>
                <a:srgbClr val="00A9CE"/>
              </a:buClr>
              <a:buFont typeface="Calibri"/>
              <a:buNone/>
              <a:defRPr b="0" i="0" sz="2800" u="none" cap="none" strike="noStrike">
                <a:solidFill>
                  <a:srgbClr val="00A9C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16299" lvl="3" marL="864000" marR="0" rtl="0" algn="l">
              <a:lnSpc>
                <a:spcPct val="90000"/>
              </a:lnSpc>
              <a:spcBef>
                <a:spcPts val="600"/>
              </a:spcBef>
              <a:buClr>
                <a:srgbClr val="00A9CE"/>
              </a:buClr>
              <a:buFont typeface="Calibri"/>
              <a:buNone/>
              <a:defRPr b="0" i="0" sz="2800" u="none" cap="none" strike="noStrike">
                <a:solidFill>
                  <a:srgbClr val="00A9C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16399" lvl="4" marL="1080000" marR="0" rtl="0" algn="l">
              <a:lnSpc>
                <a:spcPct val="90000"/>
              </a:lnSpc>
              <a:spcBef>
                <a:spcPts val="600"/>
              </a:spcBef>
              <a:buClr>
                <a:srgbClr val="00A9CE"/>
              </a:buClr>
              <a:buFont typeface="Calibri"/>
              <a:buNone/>
              <a:defRPr b="0" i="0" sz="2800" u="none" cap="none" strike="noStrike">
                <a:solidFill>
                  <a:srgbClr val="00A9C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330201" y="4878250"/>
            <a:ext cx="288788" cy="95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Black Background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58776" y="205980"/>
            <a:ext cx="7309568" cy="639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alibri"/>
              <a:buNone/>
              <a:defRPr b="1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58778" y="951311"/>
            <a:ext cx="8461375" cy="342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99" lvl="0" marL="2160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099" lvl="1" marL="4320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9199" lvl="2" marL="6480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299" lvl="3" marL="864000" marR="0" rtl="0" algn="l"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2099" lvl="4" marL="1080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677993" y="4878250"/>
            <a:ext cx="6083845" cy="93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330201" y="4878250"/>
            <a:ext cx="288788" cy="95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  <p:pic>
        <p:nvPicPr>
          <p:cNvPr descr="DATA61 logo" id="46" name="Shape 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4267" y="158641"/>
            <a:ext cx="1035734" cy="632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2 Column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58776" y="205980"/>
            <a:ext cx="7309568" cy="639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58778" y="951311"/>
            <a:ext cx="8461375" cy="342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99" lvl="0" marL="21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099" lvl="1" marL="432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9199" lvl="2" marL="648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299" lvl="3" marL="864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2099" lvl="4" marL="1080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677993" y="4878250"/>
            <a:ext cx="6083845" cy="93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330201" y="4878250"/>
            <a:ext cx="288788" cy="95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58776" y="205980"/>
            <a:ext cx="7309568" cy="639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77993" y="4878250"/>
            <a:ext cx="6083845" cy="93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330201" y="4878250"/>
            <a:ext cx="288788" cy="95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360003" y="2571750"/>
            <a:ext cx="7477124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6000" lvl="0" marL="21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75000"/>
              </a:lnSpc>
              <a:spcBef>
                <a:spcPts val="600"/>
              </a:spcBef>
              <a:spcAft>
                <a:spcPts val="850"/>
              </a:spcAft>
              <a:buClr>
                <a:schemeClr val="lt1"/>
              </a:buClr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600"/>
              </a:spcBef>
              <a:buClr>
                <a:srgbClr val="FFFFFF"/>
              </a:buClr>
              <a:buFont typeface="Calibri"/>
              <a:buNone/>
              <a:defRPr b="1" i="0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299" lvl="3" marL="864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2099" lvl="4" marL="1080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Data61_bground_section_widescreen_ppt.png" id="58" name="Shape 58"/>
          <p:cNvPicPr preferRelativeResize="0"/>
          <p:nvPr/>
        </p:nvPicPr>
        <p:blipFill rotWithShape="1">
          <a:blip r:embed="rId2">
            <a:alphaModFix/>
          </a:blip>
          <a:srcRect b="12812" l="1198" r="336" t="4317"/>
          <a:stretch/>
        </p:blipFill>
        <p:spPr>
          <a:xfrm>
            <a:off x="0" y="0"/>
            <a:ext cx="9144000" cy="2283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 Black Background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58776" y="205980"/>
            <a:ext cx="7309568" cy="639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alibri"/>
              <a:buNone/>
              <a:defRPr b="1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677993" y="4878250"/>
            <a:ext cx="6083845" cy="93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330201" y="4878250"/>
            <a:ext cx="288788" cy="95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  <p:pic>
        <p:nvPicPr>
          <p:cNvPr descr="DATA61 logo"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4267" y="158641"/>
            <a:ext cx="1035734" cy="632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" id="10" name="Shape 10"/>
          <p:cNvSpPr/>
          <p:nvPr/>
        </p:nvSpPr>
        <p:spPr>
          <a:xfrm>
            <a:off x="0" y="4731989"/>
            <a:ext cx="9144000" cy="411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358776" y="205980"/>
            <a:ext cx="7309568" cy="639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58778" y="951311"/>
            <a:ext cx="8461375" cy="342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99" lvl="0" marL="21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9099" lvl="1" marL="432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9199" lvl="2" marL="648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299" lvl="3" marL="864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2099" lvl="4" marL="1080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77993" y="4878250"/>
            <a:ext cx="6083845" cy="93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330201" y="4878250"/>
            <a:ext cx="288788" cy="95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AU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  <p:pic>
        <p:nvPicPr>
          <p:cNvPr descr="DATA61 logo" id="15" name="Shape 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4121" y="158641"/>
            <a:ext cx="1036027" cy="63205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360365" y="4052201"/>
            <a:ext cx="6370287" cy="188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A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Geoffrey Squire</a:t>
            </a:r>
            <a:r>
              <a:rPr b="1" lang="en-A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A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  Senior Software Engineer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61953" y="4294939"/>
            <a:ext cx="6370287" cy="189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</a:t>
            </a:r>
            <a:r>
              <a:rPr lang="en-A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2016</a:t>
            </a:r>
          </a:p>
        </p:txBody>
      </p:sp>
      <p:sp>
        <p:nvSpPr>
          <p:cNvPr id="104" name="Shape 104"/>
          <p:cNvSpPr txBox="1"/>
          <p:nvPr>
            <p:ph type="ctrTitle"/>
          </p:nvPr>
        </p:nvSpPr>
        <p:spPr>
          <a:xfrm>
            <a:off x="344439" y="2878739"/>
            <a:ext cx="63879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AU" sz="3600"/>
              <a:t>A Scientific Software Solution Centre for Virtual Laboratories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358778" y="951311"/>
            <a:ext cx="84615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AU"/>
              <a:t>Other VxLs to follow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More cloud providers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HPC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Parallel or sequential execution on multiple cloud nodes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Automate publishing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WONAMBI to generate solutions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Trustworthiness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Authorisation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Hashing and signing entries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Review process for submissions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/>
              <a:t>Future work with VLs</a:t>
            </a:r>
          </a:p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677993" y="4878250"/>
            <a:ext cx="6083700" cy="933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indent="0" lvl="0" marL="0" rtl="0">
              <a:spcBef>
                <a:spcPts val="0"/>
              </a:spcBef>
              <a:buSzPct val="25000"/>
              <a:buNone/>
            </a:pPr>
            <a:r>
              <a:rPr lang="en-AU"/>
              <a:t>A Scientific Sofware Solution Centre for Virtual Laboratories</a:t>
            </a:r>
            <a:r>
              <a:rPr lang="en-AU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|  </a:t>
            </a:r>
            <a:r>
              <a:rPr lang="en-AU"/>
              <a:t>Geoffrey Squire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30201" y="4878250"/>
            <a:ext cx="288900" cy="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subTitle"/>
          </p:nvPr>
        </p:nvSpPr>
        <p:spPr>
          <a:xfrm>
            <a:off x="358775" y="3363850"/>
            <a:ext cx="27246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AU" sz="1500"/>
              <a:t>Data61</a:t>
            </a:r>
          </a:p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1500"/>
              <a:t>Geoffrey Squire</a:t>
            </a:r>
            <a:br>
              <a:rPr b="0" i="0" lang="en-A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AU" sz="1500"/>
              <a:t>Senior Software Engineer</a:t>
            </a:r>
          </a:p>
          <a:p>
            <a:pPr indent="-270000" lvl="2" marL="270000" marR="0" rtl="0" algn="l">
              <a:lnSpc>
                <a:spcPct val="80000"/>
              </a:lnSpc>
              <a:spcBef>
                <a:spcPts val="56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A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A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+61 2 </a:t>
            </a:r>
            <a:r>
              <a:rPr lang="en-AU" sz="1500"/>
              <a:t>6216 7064</a:t>
            </a:r>
          </a:p>
          <a:p>
            <a:pPr indent="-269999" lvl="2" marL="26999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A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A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AU" sz="1500"/>
              <a:t>geoffrey.squire</a:t>
            </a:r>
            <a:r>
              <a:rPr b="0" i="0" lang="en-A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@csiro.au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358775" y="2427734"/>
            <a:ext cx="5653385" cy="639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AU" sz="5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3274674" y="3363850"/>
            <a:ext cx="24045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AU" sz="1500"/>
              <a:t>Mineral Resources</a:t>
            </a:r>
          </a:p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1500"/>
              <a:t>Ryan Fraser</a:t>
            </a:r>
            <a:br>
              <a:rPr b="0" i="0" lang="en-A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AU" sz="1500"/>
              <a:t>Research Manager</a:t>
            </a:r>
          </a:p>
          <a:p>
            <a:pPr indent="-269999" lvl="2" marL="269999" marR="0" rtl="0" algn="l">
              <a:lnSpc>
                <a:spcPct val="80000"/>
              </a:lnSpc>
              <a:spcBef>
                <a:spcPts val="56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A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A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+61 </a:t>
            </a:r>
            <a:r>
              <a:rPr lang="en-AU" sz="1500"/>
              <a:t>8 6436 8760</a:t>
            </a:r>
          </a:p>
          <a:p>
            <a:pPr indent="-269999" lvl="2" marL="26999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A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A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AU" sz="1500"/>
              <a:t>ryan.fraser</a:t>
            </a:r>
            <a:r>
              <a:rPr b="0" i="0" lang="en-A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@csiro.au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58776" y="205980"/>
            <a:ext cx="7309568" cy="639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/>
              <a:t>Introduction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58778" y="951311"/>
            <a:ext cx="8461375" cy="3852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41400" lvl="0" marL="21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AU"/>
              <a:t>Why we need a Solution Centre</a:t>
            </a:r>
          </a:p>
          <a:p>
            <a:pPr indent="-241400" lvl="0" marL="21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AU"/>
              <a:t>What it does</a:t>
            </a:r>
          </a:p>
          <a:p>
            <a:pPr indent="-241400" lvl="0" marL="21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AU"/>
              <a:t>How it works with VLs</a:t>
            </a:r>
          </a:p>
          <a:p>
            <a:pPr indent="-241400" lvl="0" marL="21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AU"/>
              <a:t>Demo?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/>
              <a:t>What’s with the name? Scientific Software Solutions Centre is a mouthful, so I’ll refer to it as just the Solution Centre (SC) from now on.</a:t>
            </a:r>
          </a:p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677993" y="4878250"/>
            <a:ext cx="6083700" cy="933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indent="0" lvl="0" marL="0" rtl="0">
              <a:spcBef>
                <a:spcPts val="0"/>
              </a:spcBef>
              <a:buSzPct val="25000"/>
              <a:buNone/>
            </a:pPr>
            <a:r>
              <a:rPr lang="en-AU"/>
              <a:t>A Scientific Sofware Solution Centre for Virtual Laboratories</a:t>
            </a:r>
            <a:r>
              <a:rPr lang="en-AU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|  </a:t>
            </a:r>
            <a:r>
              <a:rPr lang="en-AU"/>
              <a:t>Geoffrey Squire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30201" y="4878250"/>
            <a:ext cx="288788" cy="95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/>
              <a:t>Why?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58778" y="951311"/>
            <a:ext cx="84615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41400" lvl="0" marL="21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/>
              <a:t>Scientific software and solutions need to be </a:t>
            </a:r>
            <a:r>
              <a:rPr i="1" lang="en-AU"/>
              <a:t>useful</a:t>
            </a:r>
            <a:r>
              <a:rPr lang="en-AU"/>
              <a:t>:</a:t>
            </a:r>
          </a:p>
          <a:p>
            <a:pPr indent="196850"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/>
              <a:t>Discoverable</a:t>
            </a:r>
          </a:p>
          <a:p>
            <a:pPr indent="215900"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Calibri"/>
              <a:buChar char="•"/>
            </a:pPr>
            <a:r>
              <a:rPr lang="en-AU"/>
              <a:t>Accessible</a:t>
            </a:r>
          </a:p>
          <a:p>
            <a:pPr indent="215900"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Calibri"/>
              <a:buChar char="•"/>
            </a:pPr>
            <a:r>
              <a:rPr lang="en-AU"/>
              <a:t>Trustable</a:t>
            </a:r>
          </a:p>
          <a:p>
            <a:pPr indent="215900"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Calibri"/>
              <a:buChar char="•"/>
            </a:pPr>
            <a:r>
              <a:rPr lang="en-AU"/>
              <a:t>Citeable</a:t>
            </a:r>
          </a:p>
          <a:p>
            <a:pPr indent="215900" lvl="1" rtl="0">
              <a:spcBef>
                <a:spcPts val="0"/>
              </a:spcBef>
              <a:buClr>
                <a:schemeClr val="dk1"/>
              </a:buClr>
              <a:buSzPct val="85000"/>
              <a:buFont typeface="Calibri"/>
              <a:buChar char="•"/>
            </a:pPr>
            <a:r>
              <a:rPr lang="en-AU"/>
              <a:t>Usable</a:t>
            </a:r>
          </a:p>
          <a:p>
            <a:pPr indent="-241400" lvl="0" marL="21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/>
              <a:t>Just publishing is easy (e.g. GitHub, PyPI, download)</a:t>
            </a:r>
          </a:p>
          <a:p>
            <a:pPr indent="-241400" lvl="0" marL="21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/>
              <a:t>Needs to be easy to publish so it is easy to use</a:t>
            </a:r>
          </a:p>
          <a:p>
            <a:pPr indent="196850"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/>
              <a:t>Especially so it’s easy for machines to use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677993" y="4878250"/>
            <a:ext cx="6083700" cy="933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indent="0" lvl="0" marL="0" rtl="0">
              <a:spcBef>
                <a:spcPts val="0"/>
              </a:spcBef>
              <a:buSzPct val="25000"/>
              <a:buNone/>
            </a:pPr>
            <a:r>
              <a:rPr lang="en-AU"/>
              <a:t>A Scientific Sofware Solution Centre for Virtual Laboratories</a:t>
            </a:r>
            <a:r>
              <a:rPr lang="en-AU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|  </a:t>
            </a:r>
            <a:r>
              <a:rPr lang="en-AU"/>
              <a:t>Geoffrey Squire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30201" y="4878250"/>
            <a:ext cx="288900" cy="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58778" y="951311"/>
            <a:ext cx="84615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AU"/>
              <a:t>The Solution Centre makes published software more useful by enabling automation of scientific solutions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All entries include:</a:t>
            </a:r>
          </a:p>
          <a:p>
            <a:pPr indent="171450"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400"/>
              <a:t>Description</a:t>
            </a:r>
          </a:p>
          <a:p>
            <a:pPr indent="171450"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400"/>
              <a:t>Persistent URI</a:t>
            </a:r>
          </a:p>
          <a:p>
            <a:pPr indent="171450"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400"/>
              <a:t>Version</a:t>
            </a:r>
          </a:p>
          <a:p>
            <a:pPr indent="171450"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400"/>
              <a:t>Relationships to other entries</a:t>
            </a:r>
          </a:p>
          <a:p>
            <a:pPr indent="171450"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400"/>
              <a:t>Provenance</a:t>
            </a:r>
          </a:p>
          <a:p>
            <a:pPr indent="171450"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400"/>
              <a:t>(coming soon) hashing and signing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/>
              <a:t>What does it do?</a:t>
            </a:r>
          </a:p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677993" y="4878250"/>
            <a:ext cx="6083700" cy="933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indent="0" lvl="0" marL="0" rtl="0">
              <a:spcBef>
                <a:spcPts val="0"/>
              </a:spcBef>
              <a:buSzPct val="25000"/>
              <a:buNone/>
            </a:pPr>
            <a:r>
              <a:rPr lang="en-AU"/>
              <a:t>A Scientific Sofware Solution Centre for Virtual Laboratories</a:t>
            </a:r>
            <a:r>
              <a:rPr lang="en-AU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|  </a:t>
            </a:r>
            <a:r>
              <a:rPr lang="en-AU"/>
              <a:t>Geoffrey Squire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30201" y="4878250"/>
            <a:ext cx="288900" cy="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/>
              <a:t>Everyone has problems</a:t>
            </a:r>
          </a:p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677993" y="4878250"/>
            <a:ext cx="6083700" cy="933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indent="0" lvl="0" marL="0" rtl="0">
              <a:spcBef>
                <a:spcPts val="0"/>
              </a:spcBef>
              <a:buSzPct val="25000"/>
              <a:buNone/>
            </a:pPr>
            <a:r>
              <a:rPr lang="en-AU"/>
              <a:t>A Scientific Sofware Solution Centre for Virtual Laboratories</a:t>
            </a:r>
            <a:r>
              <a:rPr lang="en-AU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|  </a:t>
            </a:r>
            <a:r>
              <a:rPr lang="en-AU"/>
              <a:t>Geoffrey Squire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30201" y="4878250"/>
            <a:ext cx="288900" cy="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  <p:pic>
        <p:nvPicPr>
          <p:cNvPr descr="problem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49" y="842837"/>
            <a:ext cx="3854175" cy="345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4809775" y="842850"/>
            <a:ext cx="4008900" cy="3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Problems: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Descriptive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Classification of entries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Captures what users did</a:t>
            </a:r>
          </a:p>
          <a:p>
            <a:pPr indent="-342900" lvl="0" marL="45720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(currently) open to interpretation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/>
              <a:t>Someone writes software...</a:t>
            </a:r>
          </a:p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677993" y="4878250"/>
            <a:ext cx="6083700" cy="933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indent="0" lvl="0" marL="0" rtl="0">
              <a:spcBef>
                <a:spcPts val="0"/>
              </a:spcBef>
              <a:buSzPct val="25000"/>
              <a:buNone/>
            </a:pPr>
            <a:r>
              <a:rPr lang="en-AU"/>
              <a:t>A Scientific Sofware Solution Centre for Virtual Laboratories</a:t>
            </a:r>
            <a:r>
              <a:rPr lang="en-AU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|  </a:t>
            </a:r>
            <a:r>
              <a:rPr lang="en-AU"/>
              <a:t>Geoffrey Squire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30201" y="4878250"/>
            <a:ext cx="288900" cy="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  <p:pic>
        <p:nvPicPr>
          <p:cNvPr descr="toolbox.png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249" y="842837"/>
            <a:ext cx="3854175" cy="345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4809775" y="842850"/>
            <a:ext cx="4008900" cy="3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Toolboxes: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Describe a software environment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Link to published software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Describe implementation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alibri"/>
              <a:buChar char="○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Puppet module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alibri"/>
              <a:buChar char="○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Snapshot in the cloud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alibri"/>
              <a:buChar char="○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Dependencies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Dependencies can be: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alibri"/>
              <a:buChar char="○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Toolbox(es)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alibri"/>
              <a:buChar char="○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Python modules on PyPI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alibri"/>
              <a:buChar char="○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Puppet modules on PuppetForge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/>
              <a:t>...and someone solves a problem.</a:t>
            </a:r>
          </a:p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677993" y="4878250"/>
            <a:ext cx="6083700" cy="933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indent="0" lvl="0" marL="0" rtl="0">
              <a:spcBef>
                <a:spcPts val="0"/>
              </a:spcBef>
              <a:buSzPct val="25000"/>
              <a:buNone/>
            </a:pPr>
            <a:r>
              <a:rPr lang="en-AU"/>
              <a:t>A Scientific Sofware Solution Centre for Virtual Laboratories</a:t>
            </a:r>
            <a:r>
              <a:rPr lang="en-AU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|  </a:t>
            </a:r>
            <a:r>
              <a:rPr lang="en-AU"/>
              <a:t>Geoffrey Squire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30201" y="4878250"/>
            <a:ext cx="288900" cy="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  <p:pic>
        <p:nvPicPr>
          <p:cNvPr descr="solution.png" id="154" name="Shape 154"/>
          <p:cNvPicPr preferRelativeResize="0"/>
          <p:nvPr/>
        </p:nvPicPr>
        <p:blipFill rotWithShape="1">
          <a:blip r:embed="rId3">
            <a:alphaModFix/>
          </a:blip>
          <a:srcRect b="0" l="1783" r="1793" t="0"/>
          <a:stretch/>
        </p:blipFill>
        <p:spPr>
          <a:xfrm>
            <a:off x="307249" y="842837"/>
            <a:ext cx="3854175" cy="345782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4809775" y="842850"/>
            <a:ext cx="4008900" cy="3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Solutions: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Describe a specific workflow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Solve a Problem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Depend on Toolbox(es)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Link to template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alibri"/>
              <a:buChar char="○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Published in the usual way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alibri"/>
              <a:buChar char="○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Implements the method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Specify inputs and outputs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358778" y="951311"/>
            <a:ext cx="84615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Solution Centre enables clients to: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Find relevant solution(s)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Assemble software environment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Wrangle inputs and outputs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Execute a solution!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/>
              <a:t>Useful solutions are the best kind</a:t>
            </a:r>
          </a:p>
        </p:txBody>
      </p:sp>
      <p:sp>
        <p:nvSpPr>
          <p:cNvPr id="162" name="Shape 162"/>
          <p:cNvSpPr txBox="1"/>
          <p:nvPr>
            <p:ph idx="11" type="ftr"/>
          </p:nvPr>
        </p:nvSpPr>
        <p:spPr>
          <a:xfrm>
            <a:off x="677993" y="4878250"/>
            <a:ext cx="6083700" cy="933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indent="0" lvl="0" marL="0" rtl="0">
              <a:spcBef>
                <a:spcPts val="0"/>
              </a:spcBef>
              <a:buSzPct val="25000"/>
              <a:buNone/>
            </a:pPr>
            <a:r>
              <a:rPr lang="en-AU"/>
              <a:t>A Scientific Sofware Solution Centre for Virtual Laboratories</a:t>
            </a:r>
            <a:r>
              <a:rPr lang="en-AU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|  </a:t>
            </a:r>
            <a:r>
              <a:rPr lang="en-AU"/>
              <a:t>Geoffrey Squire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30201" y="4878250"/>
            <a:ext cx="288900" cy="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358778" y="951311"/>
            <a:ext cx="84615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VLs can be clients of the Solution Centre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Published solutions immediately available in VLs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Users select a solution to run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VL generates configuration UI from solution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VL spins up job instance and assembles environment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VL orchestrates job inputs and outputs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</a:pPr>
            <a:r>
              <a:rPr lang="en-AU" sz="2400"/>
              <a:t>Provenance can be recorded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AU"/>
              <a:t>Solution Centre provides basic PROV-O descriptions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AU"/>
              <a:t>Persistent URIs for entries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Prototyped in VHIRL and ANVGL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AU"/>
              <a:t>Openstack (Nectar, NCI) and AWS clouds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/>
              <a:t>Working with VLs</a:t>
            </a:r>
          </a:p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677993" y="4878250"/>
            <a:ext cx="6083700" cy="933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indent="0" lvl="0" marL="0" rtl="0">
              <a:spcBef>
                <a:spcPts val="0"/>
              </a:spcBef>
              <a:buSzPct val="25000"/>
              <a:buNone/>
            </a:pPr>
            <a:r>
              <a:rPr lang="en-AU"/>
              <a:t>A Scientific Sofware Solution Centre for Virtual Laboratories</a:t>
            </a:r>
            <a:r>
              <a:rPr lang="en-AU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|  </a:t>
            </a:r>
            <a:r>
              <a:rPr lang="en-AU"/>
              <a:t>Geoffrey Squire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30201" y="4878250"/>
            <a:ext cx="288900" cy="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AU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|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werPoint Widescreen">
  <a:themeElements>
    <a:clrScheme name="CSIRO DATA6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0B787"/>
      </a:accent1>
      <a:accent2>
        <a:srgbClr val="007A53"/>
      </a:accent2>
      <a:accent3>
        <a:srgbClr val="6D2077"/>
      </a:accent3>
      <a:accent4>
        <a:srgbClr val="004B87"/>
      </a:accent4>
      <a:accent5>
        <a:srgbClr val="78BE20"/>
      </a:accent5>
      <a:accent6>
        <a:srgbClr val="2DCCD3"/>
      </a:accent6>
      <a:hlink>
        <a:srgbClr val="00313C"/>
      </a:hlink>
      <a:folHlink>
        <a:srgbClr val="E400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