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57" r:id="rId5"/>
    <p:sldId id="260" r:id="rId6"/>
    <p:sldId id="261" r:id="rId7"/>
    <p:sldId id="264" r:id="rId8"/>
    <p:sldId id="262"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5" r:id="rId24"/>
    <p:sldId id="279" r:id="rId25"/>
    <p:sldId id="280" r:id="rId26"/>
    <p:sldId id="281" r:id="rId27"/>
    <p:sldId id="286" r:id="rId28"/>
    <p:sldId id="282" r:id="rId29"/>
    <p:sldId id="283" r:id="rId30"/>
    <p:sldId id="284" r:id="rId31"/>
  </p:sldIdLst>
  <p:sldSz cx="9144000" cy="6858000" type="screen4x3"/>
  <p:notesSz cx="6858000" cy="9144000"/>
  <p:defaultTextStyle>
    <a:defPPr>
      <a:defRPr lang="sr-Latn-C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9C05184E-888A-49DA-91E3-137FF6CE0499}" type="datetimeFigureOut">
              <a:rPr lang="bs-Latn-BA" smtClean="0"/>
              <a:pPr/>
              <a:t>13.6.2012</a:t>
            </a:fld>
            <a:endParaRPr lang="bs-Latn-BA"/>
          </a:p>
        </p:txBody>
      </p:sp>
      <p:sp>
        <p:nvSpPr>
          <p:cNvPr id="20" name="Footer Placeholder 19"/>
          <p:cNvSpPr>
            <a:spLocks noGrp="1"/>
          </p:cNvSpPr>
          <p:nvPr>
            <p:ph type="ftr" sz="quarter" idx="11"/>
          </p:nvPr>
        </p:nvSpPr>
        <p:spPr/>
        <p:txBody>
          <a:bodyPr/>
          <a:lstStyle>
            <a:extLst/>
          </a:lstStyle>
          <a:p>
            <a:endParaRPr lang="bs-Latn-BA"/>
          </a:p>
        </p:txBody>
      </p:sp>
      <p:sp>
        <p:nvSpPr>
          <p:cNvPr id="10" name="Slide Number Placeholder 9"/>
          <p:cNvSpPr>
            <a:spLocks noGrp="1"/>
          </p:cNvSpPr>
          <p:nvPr>
            <p:ph type="sldNum" sz="quarter" idx="12"/>
          </p:nvPr>
        </p:nvSpPr>
        <p:spPr/>
        <p:txBody>
          <a:bodyPr/>
          <a:lstStyle>
            <a:extLst/>
          </a:lstStyle>
          <a:p>
            <a:fld id="{B86A4301-3FE5-401E-AB80-647AA9E1889A}" type="slidenum">
              <a:rPr lang="bs-Latn-BA" smtClean="0"/>
              <a:pPr/>
              <a:t>‹#›</a:t>
            </a:fld>
            <a:endParaRPr lang="bs-Latn-BA"/>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C05184E-888A-49DA-91E3-137FF6CE0499}" type="datetimeFigureOut">
              <a:rPr lang="bs-Latn-BA" smtClean="0"/>
              <a:pPr/>
              <a:t>13.6.2012</a:t>
            </a:fld>
            <a:endParaRPr lang="bs-Latn-BA"/>
          </a:p>
        </p:txBody>
      </p:sp>
      <p:sp>
        <p:nvSpPr>
          <p:cNvPr id="5" name="Footer Placeholder 4"/>
          <p:cNvSpPr>
            <a:spLocks noGrp="1"/>
          </p:cNvSpPr>
          <p:nvPr>
            <p:ph type="ftr" sz="quarter" idx="11"/>
          </p:nvPr>
        </p:nvSpPr>
        <p:spPr/>
        <p:txBody>
          <a:bodyPr/>
          <a:lstStyle>
            <a:extLst/>
          </a:lstStyle>
          <a:p>
            <a:endParaRPr lang="bs-Latn-BA"/>
          </a:p>
        </p:txBody>
      </p:sp>
      <p:sp>
        <p:nvSpPr>
          <p:cNvPr id="6" name="Slide Number Placeholder 5"/>
          <p:cNvSpPr>
            <a:spLocks noGrp="1"/>
          </p:cNvSpPr>
          <p:nvPr>
            <p:ph type="sldNum" sz="quarter" idx="12"/>
          </p:nvPr>
        </p:nvSpPr>
        <p:spPr/>
        <p:txBody>
          <a:bodyPr/>
          <a:lstStyle>
            <a:extLst/>
          </a:lstStyle>
          <a:p>
            <a:fld id="{B86A4301-3FE5-401E-AB80-647AA9E1889A}" type="slidenum">
              <a:rPr lang="bs-Latn-BA" smtClean="0"/>
              <a:pPr/>
              <a:t>‹#›</a:t>
            </a:fld>
            <a:endParaRPr lang="bs-Latn-B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C05184E-888A-49DA-91E3-137FF6CE0499}" type="datetimeFigureOut">
              <a:rPr lang="bs-Latn-BA" smtClean="0"/>
              <a:pPr/>
              <a:t>13.6.2012</a:t>
            </a:fld>
            <a:endParaRPr lang="bs-Latn-BA"/>
          </a:p>
        </p:txBody>
      </p:sp>
      <p:sp>
        <p:nvSpPr>
          <p:cNvPr id="5" name="Footer Placeholder 4"/>
          <p:cNvSpPr>
            <a:spLocks noGrp="1"/>
          </p:cNvSpPr>
          <p:nvPr>
            <p:ph type="ftr" sz="quarter" idx="11"/>
          </p:nvPr>
        </p:nvSpPr>
        <p:spPr/>
        <p:txBody>
          <a:bodyPr/>
          <a:lstStyle>
            <a:extLst/>
          </a:lstStyle>
          <a:p>
            <a:endParaRPr lang="bs-Latn-BA"/>
          </a:p>
        </p:txBody>
      </p:sp>
      <p:sp>
        <p:nvSpPr>
          <p:cNvPr id="6" name="Slide Number Placeholder 5"/>
          <p:cNvSpPr>
            <a:spLocks noGrp="1"/>
          </p:cNvSpPr>
          <p:nvPr>
            <p:ph type="sldNum" sz="quarter" idx="12"/>
          </p:nvPr>
        </p:nvSpPr>
        <p:spPr/>
        <p:txBody>
          <a:bodyPr/>
          <a:lstStyle>
            <a:extLst/>
          </a:lstStyle>
          <a:p>
            <a:fld id="{B86A4301-3FE5-401E-AB80-647AA9E1889A}" type="slidenum">
              <a:rPr lang="bs-Latn-BA" smtClean="0"/>
              <a:pPr/>
              <a:t>‹#›</a:t>
            </a:fld>
            <a:endParaRPr lang="bs-Latn-B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C05184E-888A-49DA-91E3-137FF6CE0499}" type="datetimeFigureOut">
              <a:rPr lang="bs-Latn-BA" smtClean="0"/>
              <a:pPr/>
              <a:t>13.6.2012</a:t>
            </a:fld>
            <a:endParaRPr lang="bs-Latn-BA"/>
          </a:p>
        </p:txBody>
      </p:sp>
      <p:sp>
        <p:nvSpPr>
          <p:cNvPr id="5" name="Footer Placeholder 4"/>
          <p:cNvSpPr>
            <a:spLocks noGrp="1"/>
          </p:cNvSpPr>
          <p:nvPr>
            <p:ph type="ftr" sz="quarter" idx="11"/>
          </p:nvPr>
        </p:nvSpPr>
        <p:spPr/>
        <p:txBody>
          <a:bodyPr/>
          <a:lstStyle>
            <a:extLst/>
          </a:lstStyle>
          <a:p>
            <a:endParaRPr lang="bs-Latn-BA"/>
          </a:p>
        </p:txBody>
      </p:sp>
      <p:sp>
        <p:nvSpPr>
          <p:cNvPr id="6" name="Slide Number Placeholder 5"/>
          <p:cNvSpPr>
            <a:spLocks noGrp="1"/>
          </p:cNvSpPr>
          <p:nvPr>
            <p:ph type="sldNum" sz="quarter" idx="12"/>
          </p:nvPr>
        </p:nvSpPr>
        <p:spPr/>
        <p:txBody>
          <a:bodyPr/>
          <a:lstStyle>
            <a:extLst/>
          </a:lstStyle>
          <a:p>
            <a:fld id="{B86A4301-3FE5-401E-AB80-647AA9E1889A}" type="slidenum">
              <a:rPr lang="bs-Latn-BA" smtClean="0"/>
              <a:pPr/>
              <a:t>‹#›</a:t>
            </a:fld>
            <a:endParaRPr lang="bs-Latn-B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C05184E-888A-49DA-91E3-137FF6CE0499}" type="datetimeFigureOut">
              <a:rPr lang="bs-Latn-BA" smtClean="0"/>
              <a:pPr/>
              <a:t>13.6.2012</a:t>
            </a:fld>
            <a:endParaRPr lang="bs-Latn-BA"/>
          </a:p>
        </p:txBody>
      </p:sp>
      <p:sp>
        <p:nvSpPr>
          <p:cNvPr id="5" name="Footer Placeholder 4"/>
          <p:cNvSpPr>
            <a:spLocks noGrp="1"/>
          </p:cNvSpPr>
          <p:nvPr>
            <p:ph type="ftr" sz="quarter" idx="11"/>
          </p:nvPr>
        </p:nvSpPr>
        <p:spPr/>
        <p:txBody>
          <a:bodyPr/>
          <a:lstStyle>
            <a:extLst/>
          </a:lstStyle>
          <a:p>
            <a:endParaRPr lang="bs-Latn-BA"/>
          </a:p>
        </p:txBody>
      </p:sp>
      <p:sp>
        <p:nvSpPr>
          <p:cNvPr id="6" name="Slide Number Placeholder 5"/>
          <p:cNvSpPr>
            <a:spLocks noGrp="1"/>
          </p:cNvSpPr>
          <p:nvPr>
            <p:ph type="sldNum" sz="quarter" idx="12"/>
          </p:nvPr>
        </p:nvSpPr>
        <p:spPr/>
        <p:txBody>
          <a:bodyPr/>
          <a:lstStyle>
            <a:extLst/>
          </a:lstStyle>
          <a:p>
            <a:fld id="{B86A4301-3FE5-401E-AB80-647AA9E1889A}" type="slidenum">
              <a:rPr lang="bs-Latn-BA" smtClean="0"/>
              <a:pPr/>
              <a:t>‹#›</a:t>
            </a:fld>
            <a:endParaRPr lang="bs-Latn-BA"/>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C05184E-888A-49DA-91E3-137FF6CE0499}" type="datetimeFigureOut">
              <a:rPr lang="bs-Latn-BA" smtClean="0"/>
              <a:pPr/>
              <a:t>13.6.2012</a:t>
            </a:fld>
            <a:endParaRPr lang="bs-Latn-BA"/>
          </a:p>
        </p:txBody>
      </p:sp>
      <p:sp>
        <p:nvSpPr>
          <p:cNvPr id="6" name="Footer Placeholder 5"/>
          <p:cNvSpPr>
            <a:spLocks noGrp="1"/>
          </p:cNvSpPr>
          <p:nvPr>
            <p:ph type="ftr" sz="quarter" idx="11"/>
          </p:nvPr>
        </p:nvSpPr>
        <p:spPr/>
        <p:txBody>
          <a:bodyPr/>
          <a:lstStyle>
            <a:extLst/>
          </a:lstStyle>
          <a:p>
            <a:endParaRPr lang="bs-Latn-BA"/>
          </a:p>
        </p:txBody>
      </p:sp>
      <p:sp>
        <p:nvSpPr>
          <p:cNvPr id="7" name="Slide Number Placeholder 6"/>
          <p:cNvSpPr>
            <a:spLocks noGrp="1"/>
          </p:cNvSpPr>
          <p:nvPr>
            <p:ph type="sldNum" sz="quarter" idx="12"/>
          </p:nvPr>
        </p:nvSpPr>
        <p:spPr/>
        <p:txBody>
          <a:bodyPr/>
          <a:lstStyle>
            <a:extLst/>
          </a:lstStyle>
          <a:p>
            <a:fld id="{B86A4301-3FE5-401E-AB80-647AA9E1889A}" type="slidenum">
              <a:rPr lang="bs-Latn-BA" smtClean="0"/>
              <a:pPr/>
              <a:t>‹#›</a:t>
            </a:fld>
            <a:endParaRPr lang="bs-Latn-B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C05184E-888A-49DA-91E3-137FF6CE0499}" type="datetimeFigureOut">
              <a:rPr lang="bs-Latn-BA" smtClean="0"/>
              <a:pPr/>
              <a:t>13.6.2012</a:t>
            </a:fld>
            <a:endParaRPr lang="bs-Latn-BA"/>
          </a:p>
        </p:txBody>
      </p:sp>
      <p:sp>
        <p:nvSpPr>
          <p:cNvPr id="8" name="Footer Placeholder 7"/>
          <p:cNvSpPr>
            <a:spLocks noGrp="1"/>
          </p:cNvSpPr>
          <p:nvPr>
            <p:ph type="ftr" sz="quarter" idx="11"/>
          </p:nvPr>
        </p:nvSpPr>
        <p:spPr/>
        <p:txBody>
          <a:bodyPr/>
          <a:lstStyle>
            <a:extLst/>
          </a:lstStyle>
          <a:p>
            <a:endParaRPr lang="bs-Latn-BA"/>
          </a:p>
        </p:txBody>
      </p:sp>
      <p:sp>
        <p:nvSpPr>
          <p:cNvPr id="9" name="Slide Number Placeholder 8"/>
          <p:cNvSpPr>
            <a:spLocks noGrp="1"/>
          </p:cNvSpPr>
          <p:nvPr>
            <p:ph type="sldNum" sz="quarter" idx="12"/>
          </p:nvPr>
        </p:nvSpPr>
        <p:spPr/>
        <p:txBody>
          <a:bodyPr/>
          <a:lstStyle>
            <a:extLst/>
          </a:lstStyle>
          <a:p>
            <a:fld id="{B86A4301-3FE5-401E-AB80-647AA9E1889A}" type="slidenum">
              <a:rPr lang="bs-Latn-BA" smtClean="0"/>
              <a:pPr/>
              <a:t>‹#›</a:t>
            </a:fld>
            <a:endParaRPr lang="bs-Latn-B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9C05184E-888A-49DA-91E3-137FF6CE0499}" type="datetimeFigureOut">
              <a:rPr lang="bs-Latn-BA" smtClean="0"/>
              <a:pPr/>
              <a:t>13.6.2012</a:t>
            </a:fld>
            <a:endParaRPr lang="bs-Latn-BA"/>
          </a:p>
        </p:txBody>
      </p:sp>
      <p:sp>
        <p:nvSpPr>
          <p:cNvPr id="4" name="Footer Placeholder 3"/>
          <p:cNvSpPr>
            <a:spLocks noGrp="1"/>
          </p:cNvSpPr>
          <p:nvPr>
            <p:ph type="ftr" sz="quarter" idx="11"/>
          </p:nvPr>
        </p:nvSpPr>
        <p:spPr/>
        <p:txBody>
          <a:bodyPr/>
          <a:lstStyle>
            <a:extLst/>
          </a:lstStyle>
          <a:p>
            <a:endParaRPr lang="bs-Latn-BA"/>
          </a:p>
        </p:txBody>
      </p:sp>
      <p:sp>
        <p:nvSpPr>
          <p:cNvPr id="5" name="Slide Number Placeholder 4"/>
          <p:cNvSpPr>
            <a:spLocks noGrp="1"/>
          </p:cNvSpPr>
          <p:nvPr>
            <p:ph type="sldNum" sz="quarter" idx="12"/>
          </p:nvPr>
        </p:nvSpPr>
        <p:spPr/>
        <p:txBody>
          <a:bodyPr/>
          <a:lstStyle>
            <a:extLst/>
          </a:lstStyle>
          <a:p>
            <a:fld id="{B86A4301-3FE5-401E-AB80-647AA9E1889A}" type="slidenum">
              <a:rPr lang="bs-Latn-BA" smtClean="0"/>
              <a:pPr/>
              <a:t>‹#›</a:t>
            </a:fld>
            <a:endParaRPr lang="bs-Latn-B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9C05184E-888A-49DA-91E3-137FF6CE0499}" type="datetimeFigureOut">
              <a:rPr lang="bs-Latn-BA" smtClean="0"/>
              <a:pPr/>
              <a:t>13.6.2012</a:t>
            </a:fld>
            <a:endParaRPr lang="bs-Latn-BA"/>
          </a:p>
        </p:txBody>
      </p:sp>
      <p:sp>
        <p:nvSpPr>
          <p:cNvPr id="3" name="Footer Placeholder 2"/>
          <p:cNvSpPr>
            <a:spLocks noGrp="1"/>
          </p:cNvSpPr>
          <p:nvPr>
            <p:ph type="ftr" sz="quarter" idx="11"/>
          </p:nvPr>
        </p:nvSpPr>
        <p:spPr/>
        <p:txBody>
          <a:bodyPr/>
          <a:lstStyle>
            <a:extLst/>
          </a:lstStyle>
          <a:p>
            <a:endParaRPr lang="bs-Latn-BA"/>
          </a:p>
        </p:txBody>
      </p:sp>
      <p:sp>
        <p:nvSpPr>
          <p:cNvPr id="4" name="Slide Number Placeholder 3"/>
          <p:cNvSpPr>
            <a:spLocks noGrp="1"/>
          </p:cNvSpPr>
          <p:nvPr>
            <p:ph type="sldNum" sz="quarter" idx="12"/>
          </p:nvPr>
        </p:nvSpPr>
        <p:spPr/>
        <p:txBody>
          <a:bodyPr/>
          <a:lstStyle>
            <a:extLst/>
          </a:lstStyle>
          <a:p>
            <a:fld id="{B86A4301-3FE5-401E-AB80-647AA9E1889A}" type="slidenum">
              <a:rPr lang="bs-Latn-BA" smtClean="0"/>
              <a:pPr/>
              <a:t>‹#›</a:t>
            </a:fld>
            <a:endParaRPr lang="bs-Latn-BA"/>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C05184E-888A-49DA-91E3-137FF6CE0499}" type="datetimeFigureOut">
              <a:rPr lang="bs-Latn-BA" smtClean="0"/>
              <a:pPr/>
              <a:t>13.6.2012</a:t>
            </a:fld>
            <a:endParaRPr lang="bs-Latn-BA"/>
          </a:p>
        </p:txBody>
      </p:sp>
      <p:sp>
        <p:nvSpPr>
          <p:cNvPr id="6" name="Footer Placeholder 5"/>
          <p:cNvSpPr>
            <a:spLocks noGrp="1"/>
          </p:cNvSpPr>
          <p:nvPr>
            <p:ph type="ftr" sz="quarter" idx="11"/>
          </p:nvPr>
        </p:nvSpPr>
        <p:spPr/>
        <p:txBody>
          <a:bodyPr/>
          <a:lstStyle>
            <a:extLst/>
          </a:lstStyle>
          <a:p>
            <a:endParaRPr lang="bs-Latn-BA"/>
          </a:p>
        </p:txBody>
      </p:sp>
      <p:sp>
        <p:nvSpPr>
          <p:cNvPr id="7" name="Slide Number Placeholder 6"/>
          <p:cNvSpPr>
            <a:spLocks noGrp="1"/>
          </p:cNvSpPr>
          <p:nvPr>
            <p:ph type="sldNum" sz="quarter" idx="12"/>
          </p:nvPr>
        </p:nvSpPr>
        <p:spPr/>
        <p:txBody>
          <a:bodyPr/>
          <a:lstStyle>
            <a:extLst/>
          </a:lstStyle>
          <a:p>
            <a:fld id="{B86A4301-3FE5-401E-AB80-647AA9E1889A}" type="slidenum">
              <a:rPr lang="bs-Latn-BA" smtClean="0"/>
              <a:pPr/>
              <a:t>‹#›</a:t>
            </a:fld>
            <a:endParaRPr lang="bs-Latn-B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9C05184E-888A-49DA-91E3-137FF6CE0499}" type="datetimeFigureOut">
              <a:rPr lang="bs-Latn-BA" smtClean="0"/>
              <a:pPr/>
              <a:t>13.6.2012</a:t>
            </a:fld>
            <a:endParaRPr lang="bs-Latn-BA"/>
          </a:p>
        </p:txBody>
      </p:sp>
      <p:sp>
        <p:nvSpPr>
          <p:cNvPr id="6" name="Footer Placeholder 5"/>
          <p:cNvSpPr>
            <a:spLocks noGrp="1"/>
          </p:cNvSpPr>
          <p:nvPr>
            <p:ph type="ftr" sz="quarter" idx="11"/>
          </p:nvPr>
        </p:nvSpPr>
        <p:spPr/>
        <p:txBody>
          <a:bodyPr/>
          <a:lstStyle>
            <a:extLst/>
          </a:lstStyle>
          <a:p>
            <a:endParaRPr lang="bs-Latn-BA"/>
          </a:p>
        </p:txBody>
      </p:sp>
      <p:sp>
        <p:nvSpPr>
          <p:cNvPr id="7" name="Slide Number Placeholder 6"/>
          <p:cNvSpPr>
            <a:spLocks noGrp="1"/>
          </p:cNvSpPr>
          <p:nvPr>
            <p:ph type="sldNum" sz="quarter" idx="12"/>
          </p:nvPr>
        </p:nvSpPr>
        <p:spPr/>
        <p:txBody>
          <a:bodyPr/>
          <a:lstStyle>
            <a:extLst/>
          </a:lstStyle>
          <a:p>
            <a:fld id="{B86A4301-3FE5-401E-AB80-647AA9E1889A}" type="slidenum">
              <a:rPr lang="bs-Latn-BA" smtClean="0"/>
              <a:pPr/>
              <a:t>‹#›</a:t>
            </a:fld>
            <a:endParaRPr lang="bs-Latn-BA"/>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9C05184E-888A-49DA-91E3-137FF6CE0499}" type="datetimeFigureOut">
              <a:rPr lang="bs-Latn-BA" smtClean="0"/>
              <a:pPr/>
              <a:t>13.6.2012</a:t>
            </a:fld>
            <a:endParaRPr lang="bs-Latn-BA"/>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bs-Latn-BA"/>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86A4301-3FE5-401E-AB80-647AA9E1889A}" type="slidenum">
              <a:rPr lang="bs-Latn-BA" smtClean="0"/>
              <a:pPr/>
              <a:t>‹#›</a:t>
            </a:fld>
            <a:endParaRPr lang="bs-Latn-BA"/>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bs-Latn-BA" dirty="0" smtClean="0"/>
              <a:t>Project</a:t>
            </a:r>
            <a:br>
              <a:rPr lang="bs-Latn-BA" dirty="0" smtClean="0"/>
            </a:br>
            <a:r>
              <a:rPr lang="bs-Latn-BA" dirty="0" smtClean="0"/>
              <a:t>Paint Application</a:t>
            </a:r>
            <a:endParaRPr lang="bs-Latn-BA"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s-Latn-BA" dirty="0" smtClean="0"/>
              <a:t>Clear Button</a:t>
            </a:r>
            <a:endParaRPr lang="bs-Latn-BA" dirty="0"/>
          </a:p>
        </p:txBody>
      </p:sp>
      <p:sp>
        <p:nvSpPr>
          <p:cNvPr id="3" name="Content Placeholder 2"/>
          <p:cNvSpPr>
            <a:spLocks noGrp="1"/>
          </p:cNvSpPr>
          <p:nvPr>
            <p:ph idx="1"/>
          </p:nvPr>
        </p:nvSpPr>
        <p:spPr/>
        <p:txBody>
          <a:bodyPr>
            <a:normAutofit/>
          </a:bodyPr>
          <a:lstStyle/>
          <a:p>
            <a:r>
              <a:rPr lang="bs-Latn-BA" dirty="0" smtClean="0"/>
              <a:t>Clear button when pressed is deleating everything drawn on the frame</a:t>
            </a:r>
          </a:p>
          <a:p>
            <a:r>
              <a:rPr lang="bs-Latn-BA" dirty="0" smtClean="0"/>
              <a:t>Part of the code will be shown and explained in further slides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s-Latn-BA" dirty="0" smtClean="0"/>
              <a:t>Clear Button Code</a:t>
            </a:r>
            <a:endParaRPr lang="bs-Latn-BA" dirty="0"/>
          </a:p>
        </p:txBody>
      </p:sp>
      <p:sp>
        <p:nvSpPr>
          <p:cNvPr id="3" name="Content Placeholder 2"/>
          <p:cNvSpPr>
            <a:spLocks noGrp="1"/>
          </p:cNvSpPr>
          <p:nvPr>
            <p:ph idx="1"/>
          </p:nvPr>
        </p:nvSpPr>
        <p:spPr/>
        <p:txBody>
          <a:bodyPr>
            <a:noAutofit/>
          </a:bodyPr>
          <a:lstStyle/>
          <a:p>
            <a:pPr lvl="1">
              <a:buNone/>
            </a:pPr>
            <a:r>
              <a:rPr lang="en-US" sz="1400" b="1" dirty="0" smtClean="0"/>
              <a:t>case 11: // Clear the frame</a:t>
            </a:r>
          </a:p>
          <a:p>
            <a:pPr lvl="1"/>
            <a:endParaRPr lang="bs-Latn-BA" sz="1400" dirty="0" smtClean="0"/>
          </a:p>
          <a:p>
            <a:pPr lvl="1">
              <a:buNone/>
            </a:pPr>
            <a:r>
              <a:rPr lang="bs-Latn-BA" sz="1400" dirty="0" smtClean="0"/>
              <a:t>repaint();</a:t>
            </a:r>
          </a:p>
          <a:p>
            <a:pPr lvl="1">
              <a:buNone/>
            </a:pPr>
            <a:r>
              <a:rPr lang="bs-Latn-BA" sz="1400" dirty="0" smtClean="0"/>
              <a:t>Color temp = gc.getColor();</a:t>
            </a:r>
          </a:p>
          <a:p>
            <a:pPr lvl="1">
              <a:buNone/>
            </a:pPr>
            <a:r>
              <a:rPr lang="bs-Latn-BA" sz="1400" dirty="0" smtClean="0"/>
              <a:t>gc.setColor(Color.</a:t>
            </a:r>
            <a:r>
              <a:rPr lang="bs-Latn-BA" sz="1400" i="1" dirty="0" smtClean="0"/>
              <a:t>WHITE);</a:t>
            </a:r>
          </a:p>
          <a:p>
            <a:pPr lvl="1">
              <a:buNone/>
            </a:pPr>
            <a:r>
              <a:rPr lang="en-US" sz="1400" dirty="0" err="1" smtClean="0"/>
              <a:t>gc.fillRect</a:t>
            </a:r>
            <a:r>
              <a:rPr lang="en-US" sz="1400" dirty="0" smtClean="0"/>
              <a:t>(0, 0, </a:t>
            </a:r>
            <a:r>
              <a:rPr lang="en-US" sz="1400" dirty="0" err="1" smtClean="0"/>
              <a:t>getWidth</a:t>
            </a:r>
            <a:r>
              <a:rPr lang="en-US" sz="1400" dirty="0" smtClean="0"/>
              <a:t>(), </a:t>
            </a:r>
            <a:r>
              <a:rPr lang="en-US" sz="1400" dirty="0" err="1" smtClean="0"/>
              <a:t>getHeight</a:t>
            </a:r>
            <a:r>
              <a:rPr lang="en-US" sz="1400" dirty="0" smtClean="0"/>
              <a:t>()); // clearing the whole</a:t>
            </a:r>
          </a:p>
          <a:p>
            <a:pPr lvl="1">
              <a:buNone/>
            </a:pPr>
            <a:r>
              <a:rPr lang="bs-Latn-BA" sz="1400" dirty="0" smtClean="0"/>
              <a:t>// frame</a:t>
            </a:r>
          </a:p>
          <a:p>
            <a:pPr lvl="1">
              <a:buNone/>
            </a:pPr>
            <a:r>
              <a:rPr lang="bs-Latn-BA" sz="1400" dirty="0" smtClean="0"/>
              <a:t>gc.setColor(temp); // white</a:t>
            </a:r>
          </a:p>
          <a:p>
            <a:pPr lvl="1">
              <a:buNone/>
            </a:pPr>
            <a:r>
              <a:rPr lang="bs-Latn-BA" sz="1400" dirty="0" smtClean="0"/>
              <a:t>repaint();</a:t>
            </a:r>
          </a:p>
          <a:p>
            <a:pPr lvl="1">
              <a:buNone/>
            </a:pPr>
            <a:r>
              <a:rPr lang="bs-Latn-BA" sz="1400" b="1" dirty="0" smtClean="0"/>
              <a:t>break;</a:t>
            </a:r>
          </a:p>
          <a:p>
            <a:pPr lvl="1">
              <a:buNone/>
            </a:pPr>
            <a:r>
              <a:rPr lang="en-US" sz="1400" b="1" dirty="0" smtClean="0"/>
              <a:t>case 12: // calling to the case 11</a:t>
            </a:r>
          </a:p>
          <a:p>
            <a:pPr lvl="1"/>
            <a:endParaRPr lang="bs-Latn-BA" sz="1400" dirty="0" smtClean="0"/>
          </a:p>
          <a:p>
            <a:pPr lvl="1">
              <a:buNone/>
            </a:pPr>
            <a:r>
              <a:rPr lang="en-US" sz="1400" b="1" dirty="0" smtClean="0"/>
              <a:t>if (</a:t>
            </a:r>
            <a:r>
              <a:rPr lang="en-US" sz="1400" b="1" i="1" dirty="0" smtClean="0"/>
              <a:t>clear == 1) { // applying the click on the frame clears it</a:t>
            </a:r>
          </a:p>
          <a:p>
            <a:pPr lvl="1">
              <a:buNone/>
            </a:pPr>
            <a:r>
              <a:rPr lang="bs-Latn-BA" sz="1400" dirty="0" smtClean="0"/>
              <a:t>gc.clearRect(xStart, yStart, w, h);</a:t>
            </a:r>
          </a:p>
          <a:p>
            <a:pPr lvl="1">
              <a:buNone/>
            </a:pPr>
            <a:r>
              <a:rPr lang="bs-Latn-BA" sz="1400" dirty="0" smtClean="0"/>
              <a:t>} </a:t>
            </a:r>
            <a:r>
              <a:rPr lang="bs-Latn-BA" sz="1400" b="1" dirty="0" smtClean="0"/>
              <a:t>else {</a:t>
            </a:r>
          </a:p>
          <a:p>
            <a:pPr lvl="1"/>
            <a:endParaRPr lang="bs-Latn-BA" sz="1400" dirty="0" smtClean="0"/>
          </a:p>
          <a:p>
            <a:pPr lvl="1">
              <a:buNone/>
            </a:pPr>
            <a:r>
              <a:rPr lang="bs-Latn-BA" sz="1400" dirty="0" smtClean="0"/>
              <a:t>}</a:t>
            </a:r>
          </a:p>
          <a:p>
            <a:pPr lvl="1">
              <a:buNone/>
            </a:pPr>
            <a:r>
              <a:rPr lang="bs-Latn-BA" sz="1400" b="1" dirty="0" smtClean="0"/>
              <a:t>break;</a:t>
            </a:r>
            <a:endParaRPr lang="bs-Latn-BA" sz="1400" dirty="0" smtClean="0"/>
          </a:p>
          <a:p>
            <a:endParaRPr lang="bs-Latn-BA" sz="1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bs-Latn-BA" dirty="0" smtClean="0"/>
              <a:t>Pen Button</a:t>
            </a:r>
            <a:endParaRPr lang="bs-Latn-BA" dirty="0"/>
          </a:p>
        </p:txBody>
      </p:sp>
      <p:sp>
        <p:nvSpPr>
          <p:cNvPr id="5" name="Content Placeholder 4"/>
          <p:cNvSpPr>
            <a:spLocks noGrp="1"/>
          </p:cNvSpPr>
          <p:nvPr>
            <p:ph idx="1"/>
          </p:nvPr>
        </p:nvSpPr>
        <p:spPr/>
        <p:txBody>
          <a:bodyPr/>
          <a:lstStyle/>
          <a:p>
            <a:endParaRPr lang="bs-Latn-BA" dirty="0" smtClean="0"/>
          </a:p>
          <a:p>
            <a:r>
              <a:rPr lang="bs-Latn-BA" dirty="0" smtClean="0"/>
              <a:t>This button when clicked allows you to draw just with dragging the mouse</a:t>
            </a:r>
          </a:p>
          <a:p>
            <a:pPr>
              <a:buNone/>
            </a:pPr>
            <a:endParaRPr lang="bs-Latn-BA" dirty="0" smtClean="0"/>
          </a:p>
          <a:p>
            <a:r>
              <a:rPr lang="bs-Latn-BA" dirty="0" smtClean="0"/>
              <a:t>It has also three options for drawing with thin, medium and thick pen.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aint7.jpg"/>
          <p:cNvPicPr>
            <a:picLocks noChangeAspect="1"/>
          </p:cNvPicPr>
          <p:nvPr/>
        </p:nvPicPr>
        <p:blipFill>
          <a:blip r:embed="rId2" cstate="print"/>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s-Latn-BA" dirty="0" smtClean="0"/>
              <a:t>Pen Button Code</a:t>
            </a:r>
            <a:endParaRPr lang="bs-Latn-BA" dirty="0"/>
          </a:p>
        </p:txBody>
      </p:sp>
      <p:sp>
        <p:nvSpPr>
          <p:cNvPr id="3" name="Content Placeholder 2"/>
          <p:cNvSpPr>
            <a:spLocks noGrp="1"/>
          </p:cNvSpPr>
          <p:nvPr>
            <p:ph idx="1"/>
          </p:nvPr>
        </p:nvSpPr>
        <p:spPr/>
        <p:txBody>
          <a:bodyPr>
            <a:normAutofit fontScale="25000" lnSpcReduction="20000"/>
          </a:bodyPr>
          <a:lstStyle/>
          <a:p>
            <a:pPr lvl="1">
              <a:buNone/>
            </a:pPr>
            <a:r>
              <a:rPr lang="bs-Latn-BA" sz="5600" b="1" dirty="0"/>
              <a:t>class PaintMouseListener extends MouseMotionAdapter {</a:t>
            </a:r>
          </a:p>
          <a:p>
            <a:pPr lvl="1"/>
            <a:endParaRPr lang="bs-Latn-BA" sz="5600" dirty="0"/>
          </a:p>
          <a:p>
            <a:pPr lvl="1">
              <a:buNone/>
            </a:pPr>
            <a:r>
              <a:rPr lang="bs-Latn-BA" sz="5600" dirty="0"/>
              <a:t>// mouse dragged events</a:t>
            </a:r>
          </a:p>
          <a:p>
            <a:pPr lvl="1">
              <a:buNone/>
            </a:pPr>
            <a:r>
              <a:rPr lang="bs-Latn-BA" sz="5600" b="1" dirty="0"/>
              <a:t>public void mouseDragged(MouseEvent e) {</a:t>
            </a:r>
          </a:p>
          <a:p>
            <a:pPr lvl="1">
              <a:buNone/>
            </a:pPr>
            <a:r>
              <a:rPr lang="bs-Latn-BA" sz="5600" b="1" dirty="0" smtClean="0"/>
              <a:t>switch </a:t>
            </a:r>
            <a:r>
              <a:rPr lang="bs-Latn-BA" sz="5600" b="1" dirty="0"/>
              <a:t>(choice) {</a:t>
            </a:r>
          </a:p>
          <a:p>
            <a:pPr lvl="1"/>
            <a:endParaRPr lang="bs-Latn-BA" sz="5600" dirty="0"/>
          </a:p>
          <a:p>
            <a:pPr lvl="1">
              <a:buNone/>
            </a:pPr>
            <a:r>
              <a:rPr lang="en-US" sz="5600" b="1" dirty="0"/>
              <a:t>case 2: // sizes of pen</a:t>
            </a:r>
          </a:p>
          <a:p>
            <a:pPr lvl="1">
              <a:buNone/>
            </a:pPr>
            <a:r>
              <a:rPr lang="bs-Latn-BA" sz="5600" dirty="0"/>
              <a:t>getColor();</a:t>
            </a:r>
          </a:p>
          <a:p>
            <a:pPr lvl="1">
              <a:buNone/>
            </a:pPr>
            <a:r>
              <a:rPr lang="bs-Latn-BA" sz="5600" dirty="0"/>
              <a:t>gc.setStroke(</a:t>
            </a:r>
            <a:r>
              <a:rPr lang="bs-Latn-BA" sz="5600" b="1" dirty="0"/>
              <a:t>new BasicStroke(6));</a:t>
            </a:r>
          </a:p>
          <a:p>
            <a:pPr lvl="1">
              <a:buNone/>
            </a:pPr>
            <a:r>
              <a:rPr lang="en-US" sz="5600" b="1" dirty="0"/>
              <a:t>if (</a:t>
            </a:r>
            <a:r>
              <a:rPr lang="en-US" sz="5600" b="1" i="1" dirty="0"/>
              <a:t>stroke == 3) // thin pen</a:t>
            </a:r>
          </a:p>
          <a:p>
            <a:pPr lvl="1">
              <a:buNone/>
            </a:pPr>
            <a:r>
              <a:rPr lang="bs-Latn-BA" sz="5600" dirty="0"/>
              <a:t>gc.fillOval(e.getX(), e.getY(), 5, 5);</a:t>
            </a:r>
          </a:p>
          <a:p>
            <a:pPr lvl="1">
              <a:buNone/>
            </a:pPr>
            <a:r>
              <a:rPr lang="en-US" sz="5600" b="1" dirty="0"/>
              <a:t>if (</a:t>
            </a:r>
            <a:r>
              <a:rPr lang="en-US" sz="5600" b="1" i="1" dirty="0"/>
              <a:t>stroke == 4) // medium pen</a:t>
            </a:r>
          </a:p>
          <a:p>
            <a:pPr lvl="1">
              <a:buNone/>
            </a:pPr>
            <a:r>
              <a:rPr lang="bs-Latn-BA" sz="5600" dirty="0"/>
              <a:t>gc.fillOval(e.getX(), e.getY(), 10, 10);</a:t>
            </a:r>
          </a:p>
          <a:p>
            <a:pPr lvl="1">
              <a:buNone/>
            </a:pPr>
            <a:r>
              <a:rPr lang="en-US" sz="5600" b="1" dirty="0"/>
              <a:t>if (</a:t>
            </a:r>
            <a:r>
              <a:rPr lang="en-US" sz="5600" b="1" i="1" dirty="0"/>
              <a:t>stroke == 5) // thick pen</a:t>
            </a:r>
          </a:p>
          <a:p>
            <a:pPr lvl="1">
              <a:buNone/>
            </a:pPr>
            <a:r>
              <a:rPr lang="bs-Latn-BA" sz="5600" dirty="0"/>
              <a:t>gc.fillOval(e.getX(), e.getY(), 20, 20);</a:t>
            </a:r>
          </a:p>
          <a:p>
            <a:pPr lvl="1">
              <a:buNone/>
            </a:pPr>
            <a:r>
              <a:rPr lang="bs-Latn-BA" sz="5600" dirty="0" smtClean="0"/>
              <a:t>gc.fillOval(e.getX</a:t>
            </a:r>
            <a:r>
              <a:rPr lang="bs-Latn-BA" sz="5600" dirty="0"/>
              <a:t>(), e.getY(), 6, 6); // pen buttons</a:t>
            </a:r>
          </a:p>
          <a:p>
            <a:pPr lvl="1">
              <a:buNone/>
            </a:pPr>
            <a:r>
              <a:rPr lang="bs-Latn-BA" sz="5600" dirty="0"/>
              <a:t>repaint(); // repainting the frame</a:t>
            </a:r>
          </a:p>
          <a:p>
            <a:pPr lvl="1">
              <a:buNone/>
            </a:pPr>
            <a:r>
              <a:rPr lang="bs-Latn-BA" sz="5600" b="1" dirty="0"/>
              <a:t>break;</a:t>
            </a:r>
          </a:p>
          <a:p>
            <a:pPr lvl="1"/>
            <a:endParaRPr lang="bs-Latn-BA" sz="5600" dirty="0"/>
          </a:p>
          <a:p>
            <a:pPr lvl="1">
              <a:buNone/>
            </a:pPr>
            <a:r>
              <a:rPr lang="bs-Latn-BA" sz="5600" dirty="0"/>
              <a:t>}</a:t>
            </a:r>
          </a:p>
          <a:p>
            <a:pPr lvl="1">
              <a:buNone/>
            </a:pPr>
            <a:r>
              <a:rPr lang="bs-Latn-BA" sz="5600" dirty="0"/>
              <a:t>}</a:t>
            </a:r>
          </a:p>
          <a:p>
            <a:pPr lvl="1">
              <a:buNone/>
            </a:pPr>
            <a:r>
              <a:rPr lang="bs-Latn-BA" sz="5600" dirty="0"/>
              <a:t>}</a:t>
            </a:r>
          </a:p>
          <a:p>
            <a:endParaRPr lang="bs-Latn-BA"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s-Latn-BA" dirty="0" smtClean="0"/>
              <a:t>Line Button</a:t>
            </a:r>
            <a:endParaRPr lang="bs-Latn-BA" dirty="0"/>
          </a:p>
        </p:txBody>
      </p:sp>
      <p:sp>
        <p:nvSpPr>
          <p:cNvPr id="3" name="Content Placeholder 2"/>
          <p:cNvSpPr>
            <a:spLocks noGrp="1"/>
          </p:cNvSpPr>
          <p:nvPr>
            <p:ph idx="1"/>
          </p:nvPr>
        </p:nvSpPr>
        <p:spPr/>
        <p:txBody>
          <a:bodyPr/>
          <a:lstStyle/>
          <a:p>
            <a:pPr>
              <a:buNone/>
            </a:pPr>
            <a:endParaRPr lang="bs-Latn-BA" dirty="0"/>
          </a:p>
          <a:p>
            <a:r>
              <a:rPr lang="bs-Latn-BA" dirty="0" smtClean="0"/>
              <a:t>When this button is clicked you can draw a line </a:t>
            </a:r>
          </a:p>
          <a:p>
            <a:r>
              <a:rPr lang="bs-Latn-BA" dirty="0" smtClean="0"/>
              <a:t>Also in this part you can choose which type of a line you wan to use weather it is thick, medium or eaven thin</a:t>
            </a:r>
            <a:endParaRPr lang="bs-Latn-BA"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aint4.jpg"/>
          <p:cNvPicPr>
            <a:picLocks noChangeAspect="1"/>
          </p:cNvPicPr>
          <p:nvPr/>
        </p:nvPicPr>
        <p:blipFill>
          <a:blip r:embed="rId2" cstate="print"/>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bs-Latn-BA" dirty="0" smtClean="0"/>
              <a:t>Line Button Code</a:t>
            </a:r>
            <a:endParaRPr lang="bs-Latn-BA" dirty="0"/>
          </a:p>
        </p:txBody>
      </p:sp>
      <p:sp>
        <p:nvSpPr>
          <p:cNvPr id="4" name="Content Placeholder 3"/>
          <p:cNvSpPr>
            <a:spLocks noGrp="1"/>
          </p:cNvSpPr>
          <p:nvPr>
            <p:ph idx="1"/>
          </p:nvPr>
        </p:nvSpPr>
        <p:spPr/>
        <p:txBody>
          <a:bodyPr>
            <a:noAutofit/>
          </a:bodyPr>
          <a:lstStyle/>
          <a:p>
            <a:pPr lvl="1">
              <a:buNone/>
            </a:pPr>
            <a:r>
              <a:rPr lang="bs-Latn-BA" sz="1800" b="1" dirty="0"/>
              <a:t>switch (getChoice()) {</a:t>
            </a:r>
          </a:p>
          <a:p>
            <a:pPr lvl="1">
              <a:buNone/>
            </a:pPr>
            <a:r>
              <a:rPr lang="bs-Latn-BA" sz="1800" b="1" dirty="0"/>
              <a:t>case 3</a:t>
            </a:r>
            <a:r>
              <a:rPr lang="bs-Latn-BA" sz="1800" b="1" dirty="0" smtClean="0"/>
              <a:t>:</a:t>
            </a:r>
            <a:endParaRPr lang="bs-Latn-BA" sz="1800" dirty="0"/>
          </a:p>
          <a:p>
            <a:pPr lvl="1">
              <a:buNone/>
            </a:pPr>
            <a:r>
              <a:rPr lang="bs-Latn-BA" sz="1800" dirty="0"/>
              <a:t>getColor();</a:t>
            </a:r>
          </a:p>
          <a:p>
            <a:pPr lvl="1">
              <a:buNone/>
            </a:pPr>
            <a:r>
              <a:rPr lang="en-US" sz="1800" dirty="0" err="1"/>
              <a:t>gc.setStroke</a:t>
            </a:r>
            <a:r>
              <a:rPr lang="en-US" sz="1800" dirty="0"/>
              <a:t>(</a:t>
            </a:r>
            <a:r>
              <a:rPr lang="en-US" sz="1800" b="1" dirty="0"/>
              <a:t>new </a:t>
            </a:r>
            <a:r>
              <a:rPr lang="en-US" sz="1800" b="1" dirty="0" err="1"/>
              <a:t>BasicStroke</a:t>
            </a:r>
            <a:r>
              <a:rPr lang="en-US" sz="1800" b="1" dirty="0"/>
              <a:t>(6)); // Changes the width and size of</a:t>
            </a:r>
          </a:p>
          <a:p>
            <a:pPr lvl="1">
              <a:buNone/>
            </a:pPr>
            <a:r>
              <a:rPr lang="bs-Latn-BA" sz="1800" dirty="0"/>
              <a:t>// the mouse stroke, point</a:t>
            </a:r>
          </a:p>
          <a:p>
            <a:pPr lvl="1">
              <a:buNone/>
            </a:pPr>
            <a:r>
              <a:rPr lang="bs-Latn-BA" sz="1800" b="1" dirty="0"/>
              <a:t>if (</a:t>
            </a:r>
            <a:r>
              <a:rPr lang="bs-Latn-BA" sz="1800" b="1" i="1" dirty="0"/>
              <a:t>getStroke() == 0)</a:t>
            </a:r>
          </a:p>
          <a:p>
            <a:pPr lvl="1">
              <a:buNone/>
            </a:pPr>
            <a:r>
              <a:rPr lang="bs-Latn-BA" sz="1800" dirty="0"/>
              <a:t>gc.setStroke(</a:t>
            </a:r>
            <a:r>
              <a:rPr lang="bs-Latn-BA" sz="1800" b="1" dirty="0"/>
              <a:t>new BasicStroke(1)); // thin line</a:t>
            </a:r>
          </a:p>
          <a:p>
            <a:pPr lvl="1">
              <a:buNone/>
            </a:pPr>
            <a:r>
              <a:rPr lang="bs-Latn-BA" sz="1800" b="1" dirty="0"/>
              <a:t>if (</a:t>
            </a:r>
            <a:r>
              <a:rPr lang="bs-Latn-BA" sz="1800" b="1" i="1" dirty="0"/>
              <a:t>getStroke() == 1)</a:t>
            </a:r>
          </a:p>
          <a:p>
            <a:pPr lvl="1">
              <a:buNone/>
            </a:pPr>
            <a:r>
              <a:rPr lang="bs-Latn-BA" sz="1800" dirty="0"/>
              <a:t>gc.setStroke(</a:t>
            </a:r>
            <a:r>
              <a:rPr lang="bs-Latn-BA" sz="1800" b="1" dirty="0"/>
              <a:t>new BasicStroke(3)); // medium line</a:t>
            </a:r>
          </a:p>
          <a:p>
            <a:pPr lvl="1">
              <a:buNone/>
            </a:pPr>
            <a:r>
              <a:rPr lang="bs-Latn-BA" sz="1800" b="1" dirty="0"/>
              <a:t>if (</a:t>
            </a:r>
            <a:r>
              <a:rPr lang="bs-Latn-BA" sz="1800" b="1" i="1" dirty="0"/>
              <a:t>getStroke() == 2)</a:t>
            </a:r>
          </a:p>
          <a:p>
            <a:pPr lvl="1">
              <a:buNone/>
            </a:pPr>
            <a:r>
              <a:rPr lang="bs-Latn-BA" sz="1800" dirty="0"/>
              <a:t>gc.setStroke(</a:t>
            </a:r>
            <a:r>
              <a:rPr lang="bs-Latn-BA" sz="1800" b="1" dirty="0"/>
              <a:t>new BasicStroke(6)); // thick line</a:t>
            </a:r>
          </a:p>
          <a:p>
            <a:pPr lvl="1"/>
            <a:endParaRPr lang="bs-Latn-BA" sz="1800" dirty="0"/>
          </a:p>
          <a:p>
            <a:pPr lvl="1">
              <a:buNone/>
            </a:pPr>
            <a:r>
              <a:rPr lang="en-US" sz="1800" dirty="0" err="1"/>
              <a:t>gc.drawLine</a:t>
            </a:r>
            <a:r>
              <a:rPr lang="en-US" sz="1800" dirty="0"/>
              <a:t>(</a:t>
            </a:r>
            <a:r>
              <a:rPr lang="en-US" sz="1800" dirty="0" err="1"/>
              <a:t>xStart</a:t>
            </a:r>
            <a:r>
              <a:rPr lang="en-US" sz="1800" dirty="0"/>
              <a:t>, </a:t>
            </a:r>
            <a:r>
              <a:rPr lang="en-US" sz="1800" dirty="0" err="1"/>
              <a:t>yStart</a:t>
            </a:r>
            <a:r>
              <a:rPr lang="en-US" sz="1800" dirty="0"/>
              <a:t>, </a:t>
            </a:r>
            <a:r>
              <a:rPr lang="en-US" sz="1800" dirty="0" err="1"/>
              <a:t>xEnd</a:t>
            </a:r>
            <a:r>
              <a:rPr lang="en-US" sz="1800" dirty="0"/>
              <a:t>, </a:t>
            </a:r>
            <a:r>
              <a:rPr lang="en-US" sz="1800" dirty="0" err="1"/>
              <a:t>yEnd</a:t>
            </a:r>
            <a:r>
              <a:rPr lang="en-US" sz="1800" dirty="0"/>
              <a:t>); // drawing the actual line</a:t>
            </a:r>
          </a:p>
          <a:p>
            <a:pPr lvl="1">
              <a:buNone/>
            </a:pPr>
            <a:r>
              <a:rPr lang="bs-Latn-BA" sz="1800" dirty="0"/>
              <a:t>repaint();</a:t>
            </a:r>
          </a:p>
          <a:p>
            <a:pPr lvl="1">
              <a:buNone/>
            </a:pPr>
            <a:r>
              <a:rPr lang="bs-Latn-BA" sz="1800" b="1" dirty="0"/>
              <a:t>break;</a:t>
            </a:r>
            <a:endParaRPr lang="bs-Latn-BA" sz="18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s-Latn-BA" dirty="0" smtClean="0"/>
              <a:t>Empty And Filled Oval Buttons</a:t>
            </a:r>
            <a:endParaRPr lang="bs-Latn-BA" dirty="0"/>
          </a:p>
        </p:txBody>
      </p:sp>
      <p:sp>
        <p:nvSpPr>
          <p:cNvPr id="3" name="Content Placeholder 2"/>
          <p:cNvSpPr>
            <a:spLocks noGrp="1"/>
          </p:cNvSpPr>
          <p:nvPr>
            <p:ph idx="1"/>
          </p:nvPr>
        </p:nvSpPr>
        <p:spPr>
          <a:xfrm>
            <a:off x="323528" y="1412776"/>
            <a:ext cx="8363272" cy="4713387"/>
          </a:xfrm>
        </p:spPr>
        <p:txBody>
          <a:bodyPr/>
          <a:lstStyle/>
          <a:p>
            <a:endParaRPr lang="bs-Latn-BA" dirty="0" smtClean="0"/>
          </a:p>
          <a:p>
            <a:pPr lvl="2">
              <a:buClr>
                <a:schemeClr val="accent1">
                  <a:lumMod val="60000"/>
                  <a:lumOff val="40000"/>
                </a:schemeClr>
              </a:buClr>
            </a:pPr>
            <a:r>
              <a:rPr lang="bs-Latn-BA" sz="3200" dirty="0" smtClean="0"/>
              <a:t>These buttons are used for drawing filled and empty ovals anywhere in the screen</a:t>
            </a:r>
          </a:p>
          <a:p>
            <a:pPr lvl="2">
              <a:buClr>
                <a:schemeClr val="accent1">
                  <a:lumMod val="60000"/>
                  <a:lumOff val="40000"/>
                </a:schemeClr>
              </a:buClr>
            </a:pPr>
            <a:r>
              <a:rPr lang="bs-Latn-BA" sz="3200" dirty="0" smtClean="0"/>
              <a:t>Implementation of these two shapes were maybe the easiest part of the project</a:t>
            </a:r>
          </a:p>
          <a:p>
            <a:pPr>
              <a:buNone/>
            </a:pPr>
            <a:endParaRPr lang="bs-Latn-BA"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aint5.jpg"/>
          <p:cNvPicPr>
            <a:picLocks noChangeAspect="1"/>
          </p:cNvPicPr>
          <p:nvPr/>
        </p:nvPicPr>
        <p:blipFill>
          <a:blip r:embed="rId2" cstate="print"/>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s-Latn-BA" dirty="0" smtClean="0"/>
              <a:t>Short description of the project</a:t>
            </a:r>
            <a:endParaRPr lang="bs-Latn-BA" dirty="0"/>
          </a:p>
        </p:txBody>
      </p:sp>
      <p:sp>
        <p:nvSpPr>
          <p:cNvPr id="3" name="Content Placeholder 2"/>
          <p:cNvSpPr>
            <a:spLocks noGrp="1"/>
          </p:cNvSpPr>
          <p:nvPr>
            <p:ph idx="1"/>
          </p:nvPr>
        </p:nvSpPr>
        <p:spPr/>
        <p:txBody>
          <a:bodyPr/>
          <a:lstStyle/>
          <a:p>
            <a:pPr>
              <a:buFont typeface="Arial" pitchFamily="34" charset="0"/>
              <a:buChar char="•"/>
            </a:pPr>
            <a:r>
              <a:rPr lang="bs-Latn-BA" sz="3600" dirty="0" smtClean="0"/>
              <a:t>This project is a Paint program</a:t>
            </a:r>
          </a:p>
          <a:p>
            <a:pPr>
              <a:buFont typeface="Arial" pitchFamily="34" charset="0"/>
              <a:buChar char="•"/>
            </a:pPr>
            <a:r>
              <a:rPr lang="bs-Latn-BA" sz="3600" dirty="0" smtClean="0"/>
              <a:t>It has some certain options for drawing some specific shapes for example: </a:t>
            </a:r>
          </a:p>
          <a:p>
            <a:pPr lvl="6"/>
            <a:r>
              <a:rPr lang="bs-Latn-BA" sz="3200" dirty="0" smtClean="0"/>
              <a:t>Circles</a:t>
            </a:r>
          </a:p>
          <a:p>
            <a:pPr lvl="6"/>
            <a:r>
              <a:rPr lang="bs-Latn-BA" sz="3200" dirty="0" smtClean="0"/>
              <a:t>Rectangle</a:t>
            </a:r>
          </a:p>
          <a:p>
            <a:pPr lvl="6"/>
            <a:r>
              <a:rPr lang="bs-Latn-BA" sz="3200" dirty="0" smtClean="0"/>
              <a:t>Lines</a:t>
            </a:r>
          </a:p>
          <a:p>
            <a:pPr lvl="6"/>
            <a:r>
              <a:rPr lang="bs-Latn-BA" sz="3200" dirty="0" smtClean="0"/>
              <a:t>And drawing with pen </a:t>
            </a:r>
            <a:endParaRPr lang="bs-Latn-BA" sz="3200"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179512" y="620688"/>
            <a:ext cx="4013016" cy="635702"/>
          </a:xfrm>
        </p:spPr>
        <p:txBody>
          <a:bodyPr>
            <a:normAutofit/>
          </a:bodyPr>
          <a:lstStyle/>
          <a:p>
            <a:r>
              <a:rPr lang="bs-Latn-BA" sz="3200" dirty="0" smtClean="0"/>
              <a:t>Empty Oval Code</a:t>
            </a:r>
            <a:r>
              <a:rPr lang="bs-Latn-BA" dirty="0" smtClean="0"/>
              <a:t>	</a:t>
            </a:r>
            <a:endParaRPr lang="bs-Latn-BA" dirty="0"/>
          </a:p>
        </p:txBody>
      </p:sp>
      <p:sp>
        <p:nvSpPr>
          <p:cNvPr id="6" name="Text Placeholder 5"/>
          <p:cNvSpPr>
            <a:spLocks noGrp="1"/>
          </p:cNvSpPr>
          <p:nvPr>
            <p:ph type="body" sz="half" idx="3"/>
          </p:nvPr>
        </p:nvSpPr>
        <p:spPr>
          <a:xfrm>
            <a:off x="4716016" y="620688"/>
            <a:ext cx="4023360" cy="640080"/>
          </a:xfrm>
        </p:spPr>
        <p:txBody>
          <a:bodyPr>
            <a:normAutofit/>
          </a:bodyPr>
          <a:lstStyle/>
          <a:p>
            <a:r>
              <a:rPr lang="bs-Latn-BA" sz="3200" dirty="0" smtClean="0"/>
              <a:t>Filled Oval Code</a:t>
            </a:r>
            <a:endParaRPr lang="bs-Latn-BA" sz="3200" dirty="0"/>
          </a:p>
        </p:txBody>
      </p:sp>
      <p:sp>
        <p:nvSpPr>
          <p:cNvPr id="5" name="Content Placeholder 4"/>
          <p:cNvSpPr>
            <a:spLocks noGrp="1"/>
          </p:cNvSpPr>
          <p:nvPr>
            <p:ph sz="quarter" idx="2"/>
          </p:nvPr>
        </p:nvSpPr>
        <p:spPr>
          <a:xfrm>
            <a:off x="179512" y="1412776"/>
            <a:ext cx="4320480" cy="5184576"/>
          </a:xfrm>
          <a:ln w="28575">
            <a:solidFill>
              <a:schemeClr val="tx2">
                <a:lumMod val="50000"/>
              </a:schemeClr>
            </a:solidFill>
          </a:ln>
        </p:spPr>
        <p:txBody>
          <a:bodyPr>
            <a:noAutofit/>
          </a:bodyPr>
          <a:lstStyle/>
          <a:p>
            <a:pPr>
              <a:buNone/>
            </a:pPr>
            <a:r>
              <a:rPr lang="en-US" b="1" dirty="0"/>
              <a:t>case 7: // drawing empty oval</a:t>
            </a:r>
          </a:p>
          <a:p>
            <a:pPr>
              <a:buNone/>
            </a:pPr>
            <a:endParaRPr lang="bs-Latn-BA" sz="2300" dirty="0" smtClean="0"/>
          </a:p>
          <a:p>
            <a:pPr>
              <a:buNone/>
            </a:pPr>
            <a:r>
              <a:rPr lang="bs-Latn-BA" sz="2300" dirty="0" smtClean="0"/>
              <a:t>getColor();</a:t>
            </a:r>
          </a:p>
          <a:p>
            <a:pPr>
              <a:buNone/>
            </a:pPr>
            <a:r>
              <a:rPr lang="bs-Latn-BA" sz="2300" dirty="0" smtClean="0"/>
              <a:t>gc.setStroke(</a:t>
            </a:r>
            <a:r>
              <a:rPr lang="bs-Latn-BA" sz="2300" b="1" dirty="0" smtClean="0"/>
              <a:t>new </a:t>
            </a:r>
            <a:r>
              <a:rPr lang="bs-Latn-BA" sz="2300" b="1" dirty="0"/>
              <a:t>BasicStroke(6));</a:t>
            </a:r>
          </a:p>
          <a:p>
            <a:pPr>
              <a:buNone/>
            </a:pPr>
            <a:r>
              <a:rPr lang="bs-Latn-BA" sz="2300" dirty="0"/>
              <a:t>gc.drawOval(xStart, yStart, w, h);</a:t>
            </a:r>
          </a:p>
          <a:p>
            <a:pPr>
              <a:buNone/>
            </a:pPr>
            <a:r>
              <a:rPr lang="bs-Latn-BA" sz="2300" dirty="0"/>
              <a:t>repaint();</a:t>
            </a:r>
          </a:p>
          <a:p>
            <a:pPr>
              <a:buNone/>
            </a:pPr>
            <a:r>
              <a:rPr lang="bs-Latn-BA" sz="2300" b="1" dirty="0"/>
              <a:t>break;</a:t>
            </a:r>
            <a:endParaRPr lang="bs-Latn-BA" sz="2300" dirty="0"/>
          </a:p>
        </p:txBody>
      </p:sp>
      <p:sp>
        <p:nvSpPr>
          <p:cNvPr id="7" name="Content Placeholder 6"/>
          <p:cNvSpPr>
            <a:spLocks noGrp="1"/>
          </p:cNvSpPr>
          <p:nvPr>
            <p:ph sz="quarter" idx="4"/>
          </p:nvPr>
        </p:nvSpPr>
        <p:spPr>
          <a:xfrm>
            <a:off x="4644008" y="1412776"/>
            <a:ext cx="4320480" cy="5256584"/>
          </a:xfrm>
          <a:ln w="28575">
            <a:solidFill>
              <a:schemeClr val="tx2">
                <a:lumMod val="75000"/>
              </a:schemeClr>
            </a:solidFill>
          </a:ln>
        </p:spPr>
        <p:txBody>
          <a:bodyPr>
            <a:noAutofit/>
          </a:bodyPr>
          <a:lstStyle/>
          <a:p>
            <a:pPr>
              <a:buNone/>
            </a:pPr>
            <a:r>
              <a:rPr lang="en-US" sz="2300" b="1" dirty="0"/>
              <a:t>case 9:// drawing filled oval</a:t>
            </a:r>
          </a:p>
          <a:p>
            <a:pPr>
              <a:buNone/>
            </a:pPr>
            <a:endParaRPr lang="bs-Latn-BA" sz="2300" dirty="0" smtClean="0"/>
          </a:p>
          <a:p>
            <a:pPr>
              <a:buNone/>
            </a:pPr>
            <a:r>
              <a:rPr lang="bs-Latn-BA" sz="2300" dirty="0" smtClean="0"/>
              <a:t>getColor</a:t>
            </a:r>
            <a:r>
              <a:rPr lang="bs-Latn-BA" sz="2300" dirty="0"/>
              <a:t>();</a:t>
            </a:r>
          </a:p>
          <a:p>
            <a:pPr>
              <a:buNone/>
            </a:pPr>
            <a:r>
              <a:rPr lang="bs-Latn-BA" sz="2300" dirty="0"/>
              <a:t>gc.setStroke(</a:t>
            </a:r>
            <a:r>
              <a:rPr lang="bs-Latn-BA" sz="2300" b="1" dirty="0"/>
              <a:t>new BasicStroke(6));</a:t>
            </a:r>
          </a:p>
          <a:p>
            <a:pPr>
              <a:buNone/>
            </a:pPr>
            <a:r>
              <a:rPr lang="bs-Latn-BA" sz="2300" dirty="0"/>
              <a:t>gc.drawOval(xStart, yStart, w, h);</a:t>
            </a:r>
          </a:p>
          <a:p>
            <a:pPr>
              <a:buNone/>
            </a:pPr>
            <a:r>
              <a:rPr lang="bs-Latn-BA" sz="2300" dirty="0"/>
              <a:t>gc.fillOval(xStart, yStart, w, h);</a:t>
            </a:r>
          </a:p>
          <a:p>
            <a:pPr>
              <a:buNone/>
            </a:pPr>
            <a:r>
              <a:rPr lang="bs-Latn-BA" sz="2300" dirty="0"/>
              <a:t>repaint();</a:t>
            </a:r>
          </a:p>
          <a:p>
            <a:pPr>
              <a:buNone/>
            </a:pPr>
            <a:r>
              <a:rPr lang="bs-Latn-BA" sz="2300" b="1" dirty="0"/>
              <a:t>break;</a:t>
            </a:r>
            <a:endParaRPr lang="bs-Latn-BA" sz="23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bs-Latn-BA" dirty="0" smtClean="0"/>
              <a:t>Empty Rectangle and Filled Rectangle Buttons</a:t>
            </a:r>
            <a:endParaRPr lang="bs-Latn-BA" dirty="0"/>
          </a:p>
        </p:txBody>
      </p:sp>
      <p:sp>
        <p:nvSpPr>
          <p:cNvPr id="3" name="Content Placeholder 2"/>
          <p:cNvSpPr>
            <a:spLocks noGrp="1"/>
          </p:cNvSpPr>
          <p:nvPr>
            <p:ph idx="1"/>
          </p:nvPr>
        </p:nvSpPr>
        <p:spPr/>
        <p:txBody>
          <a:bodyPr/>
          <a:lstStyle/>
          <a:p>
            <a:endParaRPr lang="bs-Latn-BA" dirty="0" smtClean="0"/>
          </a:p>
          <a:p>
            <a:r>
              <a:rPr lang="bs-Latn-BA" dirty="0" smtClean="0"/>
              <a:t>These buttons allows you to draw rectangles with different colores, weather they are filled or empty</a:t>
            </a:r>
            <a:endParaRPr lang="bs-Latn-BA"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Aint6.jpg"/>
          <p:cNvPicPr>
            <a:picLocks noChangeAspect="1"/>
          </p:cNvPicPr>
          <p:nvPr/>
        </p:nvPicPr>
        <p:blipFill>
          <a:blip r:embed="rId2" cstate="print"/>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95536" y="764704"/>
            <a:ext cx="4023360" cy="640080"/>
          </a:xfrm>
        </p:spPr>
        <p:txBody>
          <a:bodyPr>
            <a:normAutofit fontScale="92500"/>
          </a:bodyPr>
          <a:lstStyle/>
          <a:p>
            <a:r>
              <a:rPr lang="bs-Latn-BA" sz="3200" dirty="0" smtClean="0"/>
              <a:t>Empty Rectangle Code</a:t>
            </a:r>
            <a:r>
              <a:rPr lang="bs-Latn-BA" dirty="0" smtClean="0"/>
              <a:t>	</a:t>
            </a:r>
            <a:endParaRPr lang="bs-Latn-BA" dirty="0"/>
          </a:p>
        </p:txBody>
      </p:sp>
      <p:sp>
        <p:nvSpPr>
          <p:cNvPr id="4" name="Text Placeholder 3"/>
          <p:cNvSpPr>
            <a:spLocks noGrp="1"/>
          </p:cNvSpPr>
          <p:nvPr>
            <p:ph type="body" sz="half" idx="3"/>
          </p:nvPr>
        </p:nvSpPr>
        <p:spPr>
          <a:xfrm>
            <a:off x="4716016" y="764704"/>
            <a:ext cx="4023360" cy="640080"/>
          </a:xfrm>
        </p:spPr>
        <p:txBody>
          <a:bodyPr>
            <a:normAutofit/>
          </a:bodyPr>
          <a:lstStyle/>
          <a:p>
            <a:r>
              <a:rPr lang="bs-Latn-BA" sz="3200" dirty="0" smtClean="0"/>
              <a:t>Filled Rectangle Code</a:t>
            </a:r>
            <a:endParaRPr lang="bs-Latn-BA" sz="3200" dirty="0"/>
          </a:p>
        </p:txBody>
      </p:sp>
      <p:sp>
        <p:nvSpPr>
          <p:cNvPr id="5" name="Content Placeholder 4"/>
          <p:cNvSpPr>
            <a:spLocks noGrp="1"/>
          </p:cNvSpPr>
          <p:nvPr>
            <p:ph sz="quarter" idx="2"/>
          </p:nvPr>
        </p:nvSpPr>
        <p:spPr>
          <a:xfrm>
            <a:off x="467544" y="1556792"/>
            <a:ext cx="4023360" cy="4114800"/>
          </a:xfrm>
        </p:spPr>
        <p:txBody>
          <a:bodyPr/>
          <a:lstStyle/>
          <a:p>
            <a:pPr>
              <a:buNone/>
            </a:pPr>
            <a:r>
              <a:rPr lang="en-US" b="1" dirty="0" smtClean="0"/>
              <a:t>case 8: // drawing empty rectangle</a:t>
            </a:r>
          </a:p>
          <a:p>
            <a:pPr>
              <a:buNone/>
            </a:pPr>
            <a:r>
              <a:rPr lang="bs-Latn-BA" dirty="0" smtClean="0"/>
              <a:t>getColor();</a:t>
            </a:r>
          </a:p>
          <a:p>
            <a:pPr>
              <a:buNone/>
            </a:pPr>
            <a:r>
              <a:rPr lang="bs-Latn-BA" dirty="0" smtClean="0"/>
              <a:t>gc.setStroke(</a:t>
            </a:r>
            <a:r>
              <a:rPr lang="bs-Latn-BA" b="1" dirty="0" smtClean="0"/>
              <a:t>new BasicStroke(6));</a:t>
            </a:r>
          </a:p>
          <a:p>
            <a:pPr>
              <a:buNone/>
            </a:pPr>
            <a:r>
              <a:rPr lang="bs-Latn-BA" dirty="0" smtClean="0"/>
              <a:t>gc.drawRect(xStart, yStart, w, h);</a:t>
            </a:r>
          </a:p>
          <a:p>
            <a:pPr>
              <a:buNone/>
            </a:pPr>
            <a:r>
              <a:rPr lang="bs-Latn-BA" dirty="0" smtClean="0"/>
              <a:t>repaint();</a:t>
            </a:r>
          </a:p>
          <a:p>
            <a:pPr>
              <a:buNone/>
            </a:pPr>
            <a:r>
              <a:rPr lang="bs-Latn-BA" b="1" dirty="0" smtClean="0"/>
              <a:t>break;</a:t>
            </a:r>
            <a:endParaRPr lang="bs-Latn-BA" dirty="0"/>
          </a:p>
        </p:txBody>
      </p:sp>
      <p:sp>
        <p:nvSpPr>
          <p:cNvPr id="6" name="Content Placeholder 5"/>
          <p:cNvSpPr>
            <a:spLocks noGrp="1"/>
          </p:cNvSpPr>
          <p:nvPr>
            <p:ph sz="quarter" idx="4"/>
          </p:nvPr>
        </p:nvSpPr>
        <p:spPr>
          <a:xfrm>
            <a:off x="4644008" y="1556792"/>
            <a:ext cx="4023360" cy="4114800"/>
          </a:xfrm>
        </p:spPr>
        <p:txBody>
          <a:bodyPr>
            <a:normAutofit lnSpcReduction="10000"/>
          </a:bodyPr>
          <a:lstStyle/>
          <a:p>
            <a:pPr>
              <a:buNone/>
            </a:pPr>
            <a:r>
              <a:rPr lang="en-US" b="1" dirty="0" smtClean="0"/>
              <a:t>case 10: // drawing filled rectangle</a:t>
            </a:r>
          </a:p>
          <a:p>
            <a:pPr>
              <a:buNone/>
            </a:pPr>
            <a:r>
              <a:rPr lang="bs-Latn-BA" dirty="0" smtClean="0"/>
              <a:t>getColor();</a:t>
            </a:r>
          </a:p>
          <a:p>
            <a:pPr>
              <a:buNone/>
            </a:pPr>
            <a:r>
              <a:rPr lang="bs-Latn-BA" dirty="0" smtClean="0"/>
              <a:t>gc.setStroke(</a:t>
            </a:r>
            <a:r>
              <a:rPr lang="bs-Latn-BA" b="1" dirty="0" smtClean="0"/>
              <a:t>new BasicStroke(6));</a:t>
            </a:r>
          </a:p>
          <a:p>
            <a:pPr>
              <a:buNone/>
            </a:pPr>
            <a:r>
              <a:rPr lang="bs-Latn-BA" dirty="0" smtClean="0"/>
              <a:t>gc.drawRect(xStart, yStart, w, h);</a:t>
            </a:r>
          </a:p>
          <a:p>
            <a:pPr>
              <a:buNone/>
            </a:pPr>
            <a:r>
              <a:rPr lang="bs-Latn-BA" dirty="0" smtClean="0"/>
              <a:t>gc.fillRect(xStart, yStart, w, h);</a:t>
            </a:r>
          </a:p>
          <a:p>
            <a:pPr>
              <a:buNone/>
            </a:pPr>
            <a:r>
              <a:rPr lang="bs-Latn-BA" dirty="0" smtClean="0"/>
              <a:t>repaint();</a:t>
            </a:r>
          </a:p>
          <a:p>
            <a:pPr>
              <a:buNone/>
            </a:pPr>
            <a:r>
              <a:rPr lang="bs-Latn-BA" b="1" dirty="0" smtClean="0"/>
              <a:t>break;</a:t>
            </a:r>
          </a:p>
          <a:p>
            <a:endParaRPr lang="bs-Latn-BA"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s-Latn-BA" dirty="0" smtClean="0"/>
              <a:t>Project Organization</a:t>
            </a:r>
            <a:endParaRPr lang="bs-Latn-BA" dirty="0"/>
          </a:p>
        </p:txBody>
      </p:sp>
      <p:sp>
        <p:nvSpPr>
          <p:cNvPr id="3" name="Content Placeholder 2"/>
          <p:cNvSpPr>
            <a:spLocks noGrp="1"/>
          </p:cNvSpPr>
          <p:nvPr>
            <p:ph idx="1"/>
          </p:nvPr>
        </p:nvSpPr>
        <p:spPr/>
        <p:txBody>
          <a:bodyPr>
            <a:normAutofit/>
          </a:bodyPr>
          <a:lstStyle/>
          <a:p>
            <a:pPr>
              <a:buFont typeface="Arial" pitchFamily="34" charset="0"/>
              <a:buChar char="•"/>
            </a:pPr>
            <a:r>
              <a:rPr lang="bs-Latn-BA" sz="1800" b="1" dirty="0" smtClean="0"/>
              <a:t>Dina:</a:t>
            </a:r>
          </a:p>
          <a:p>
            <a:pPr lvl="3">
              <a:buFont typeface="Arial" pitchFamily="34" charset="0"/>
              <a:buChar char="•"/>
            </a:pPr>
            <a:r>
              <a:rPr lang="bs-Latn-BA" sz="1600" dirty="0" smtClean="0"/>
              <a:t>Implementing buttons</a:t>
            </a:r>
          </a:p>
          <a:p>
            <a:pPr lvl="3">
              <a:buFont typeface="Arial" pitchFamily="34" charset="0"/>
              <a:buChar char="•"/>
            </a:pPr>
            <a:r>
              <a:rPr lang="bs-Latn-BA" sz="1600" dirty="0" smtClean="0"/>
              <a:t>Method Paint Component()</a:t>
            </a:r>
          </a:p>
          <a:p>
            <a:pPr lvl="3">
              <a:buFont typeface="Arial" pitchFamily="34" charset="0"/>
              <a:buChar char="•"/>
            </a:pPr>
            <a:r>
              <a:rPr lang="bs-Latn-BA" sz="1600" dirty="0" smtClean="0"/>
              <a:t>Implementing pen options</a:t>
            </a:r>
          </a:p>
          <a:p>
            <a:pPr lvl="3">
              <a:buFont typeface="Arial" pitchFamily="34" charset="0"/>
              <a:buChar char="•"/>
            </a:pPr>
            <a:r>
              <a:rPr lang="bs-Latn-BA" sz="1600" dirty="0" smtClean="0"/>
              <a:t>Setting actionPreformed method </a:t>
            </a:r>
          </a:p>
          <a:p>
            <a:pPr>
              <a:buFont typeface="Arial" pitchFamily="34" charset="0"/>
              <a:buChar char="•"/>
            </a:pPr>
            <a:r>
              <a:rPr lang="bs-Latn-BA" sz="1800" b="1" dirty="0" smtClean="0"/>
              <a:t>Dino: </a:t>
            </a:r>
          </a:p>
          <a:p>
            <a:pPr lvl="3">
              <a:buFont typeface="Arial" pitchFamily="34" charset="0"/>
              <a:buChar char="•"/>
            </a:pPr>
            <a:r>
              <a:rPr lang="bs-Latn-BA" sz="1600" dirty="0" smtClean="0"/>
              <a:t>Implementing methods mouseReleased() and mousePressed()</a:t>
            </a:r>
            <a:endParaRPr lang="bs-Latn-BA" sz="1600" dirty="0"/>
          </a:p>
          <a:p>
            <a:pPr lvl="3">
              <a:buFont typeface="Arial" pitchFamily="34" charset="0"/>
              <a:buChar char="•"/>
            </a:pPr>
            <a:r>
              <a:rPr lang="bs-Latn-BA" sz="1600" dirty="0" smtClean="0"/>
              <a:t>Method getColor()</a:t>
            </a:r>
          </a:p>
          <a:p>
            <a:pPr lvl="3">
              <a:buFont typeface="Arial" pitchFamily="34" charset="0"/>
              <a:buChar char="•"/>
            </a:pPr>
            <a:r>
              <a:rPr lang="bs-Latn-BA" sz="1600" dirty="0" smtClean="0"/>
              <a:t>PaintComponent ()</a:t>
            </a:r>
          </a:p>
          <a:p>
            <a:pPr lvl="3">
              <a:buFont typeface="Arial" pitchFamily="34" charset="0"/>
              <a:buChar char="•"/>
            </a:pPr>
            <a:r>
              <a:rPr lang="bs-Latn-BA" sz="1600" dirty="0" smtClean="0"/>
              <a:t>Global Class</a:t>
            </a:r>
          </a:p>
          <a:p>
            <a:pPr>
              <a:buFont typeface="Arial" pitchFamily="34" charset="0"/>
              <a:buChar char="•"/>
            </a:pPr>
            <a:r>
              <a:rPr lang="bs-Latn-BA" sz="1800" b="1" dirty="0" smtClean="0"/>
              <a:t>Amela:</a:t>
            </a:r>
          </a:p>
          <a:p>
            <a:pPr lvl="3">
              <a:buFont typeface="Arial" pitchFamily="34" charset="0"/>
              <a:buChar char="•"/>
            </a:pPr>
            <a:r>
              <a:rPr lang="bs-Latn-BA" sz="1600" dirty="0" smtClean="0"/>
              <a:t>PaintComponent()</a:t>
            </a:r>
          </a:p>
          <a:p>
            <a:pPr lvl="3">
              <a:buFont typeface="Arial" pitchFamily="34" charset="0"/>
              <a:buChar char="•"/>
            </a:pPr>
            <a:r>
              <a:rPr lang="bs-Latn-BA" sz="1600" dirty="0" smtClean="0"/>
              <a:t>Test class</a:t>
            </a:r>
          </a:p>
          <a:p>
            <a:pPr lvl="3">
              <a:buFont typeface="Arial" pitchFamily="34" charset="0"/>
              <a:buChar char="•"/>
            </a:pPr>
            <a:r>
              <a:rPr lang="bs-Latn-BA" sz="1600" dirty="0" smtClean="0"/>
              <a:t>Implementing methods check()</a:t>
            </a:r>
          </a:p>
          <a:p>
            <a:pPr lvl="3">
              <a:buFont typeface="Arial" pitchFamily="34" charset="0"/>
              <a:buChar char="•"/>
            </a:pPr>
            <a:r>
              <a:rPr lang="bs-Latn-BA" sz="1600" dirty="0" smtClean="0"/>
              <a:t>Implementing method draw()</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s-Latn-BA" dirty="0" smtClean="0"/>
              <a:t>What was accomplished?</a:t>
            </a:r>
            <a:endParaRPr lang="bs-Latn-BA" dirty="0"/>
          </a:p>
        </p:txBody>
      </p:sp>
      <p:sp>
        <p:nvSpPr>
          <p:cNvPr id="3" name="Content Placeholder 2"/>
          <p:cNvSpPr>
            <a:spLocks noGrp="1"/>
          </p:cNvSpPr>
          <p:nvPr>
            <p:ph idx="1"/>
          </p:nvPr>
        </p:nvSpPr>
        <p:spPr/>
        <p:txBody>
          <a:bodyPr/>
          <a:lstStyle/>
          <a:p>
            <a:r>
              <a:rPr lang="bs-Latn-BA" dirty="0" smtClean="0"/>
              <a:t>With our team work and working hard on this project, we accomplished to finish the main parts of the project before deadline, and just to make couple of things for better look of the program in the end.</a:t>
            </a:r>
            <a:endParaRPr lang="bs-Latn-BA"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bs-Latn-BA" dirty="0" smtClean="0"/>
              <a:t>Java API/SDK classes and methods</a:t>
            </a:r>
            <a:endParaRPr lang="bs-Latn-BA" dirty="0"/>
          </a:p>
        </p:txBody>
      </p:sp>
      <p:sp>
        <p:nvSpPr>
          <p:cNvPr id="3" name="Content Placeholder 2"/>
          <p:cNvSpPr>
            <a:spLocks noGrp="1"/>
          </p:cNvSpPr>
          <p:nvPr>
            <p:ph idx="1"/>
          </p:nvPr>
        </p:nvSpPr>
        <p:spPr>
          <a:xfrm>
            <a:off x="1435608" y="1447800"/>
            <a:ext cx="7498080" cy="5124472"/>
          </a:xfrm>
        </p:spPr>
        <p:txBody>
          <a:bodyPr>
            <a:normAutofit fontScale="92500" lnSpcReduction="10000"/>
          </a:bodyPr>
          <a:lstStyle/>
          <a:p>
            <a:r>
              <a:rPr lang="bs-Latn-BA" b="1" dirty="0" smtClean="0"/>
              <a:t>Java.awt - </a:t>
            </a:r>
            <a:r>
              <a:rPr lang="en-US" sz="3600" dirty="0" smtClean="0"/>
              <a:t>Contains all of the classes for creating user interfaces and for painting graphics and images.</a:t>
            </a:r>
            <a:endParaRPr lang="bs-Latn-BA" sz="3600" dirty="0" smtClean="0"/>
          </a:p>
          <a:p>
            <a:pPr>
              <a:buNone/>
            </a:pPr>
            <a:r>
              <a:rPr lang="bs-Latn-BA" dirty="0" smtClean="0"/>
              <a:t>Classes we used inside Java.awt package:</a:t>
            </a:r>
          </a:p>
          <a:p>
            <a:r>
              <a:rPr lang="bs-Latn-BA" sz="1700" b="1" dirty="0" smtClean="0"/>
              <a:t>BasicStroke;</a:t>
            </a:r>
          </a:p>
          <a:p>
            <a:r>
              <a:rPr lang="bs-Latn-BA" sz="1700" b="1" dirty="0" smtClean="0"/>
              <a:t>BorderLayout;</a:t>
            </a:r>
          </a:p>
          <a:p>
            <a:r>
              <a:rPr lang="bs-Latn-BA" sz="1700" b="1" dirty="0" smtClean="0"/>
              <a:t>Color;</a:t>
            </a:r>
          </a:p>
          <a:p>
            <a:r>
              <a:rPr lang="bs-Latn-BA" sz="1700" b="1" dirty="0" smtClean="0"/>
              <a:t>Cursor;</a:t>
            </a:r>
          </a:p>
          <a:p>
            <a:r>
              <a:rPr lang="bs-Latn-BA" sz="1700" b="1" dirty="0" smtClean="0"/>
              <a:t>Dimension;</a:t>
            </a:r>
          </a:p>
          <a:p>
            <a:r>
              <a:rPr lang="bs-Latn-BA" sz="1700" b="1" dirty="0" smtClean="0"/>
              <a:t>Graphics2D;</a:t>
            </a:r>
          </a:p>
          <a:p>
            <a:r>
              <a:rPr lang="bs-Latn-BA" sz="1700" b="1" dirty="0" smtClean="0"/>
              <a:t>GridLayout;</a:t>
            </a:r>
          </a:p>
          <a:p>
            <a:r>
              <a:rPr lang="bs-Latn-BA" sz="1700" b="1" dirty="0" smtClean="0"/>
              <a:t>Graphics;</a:t>
            </a:r>
          </a:p>
          <a:p>
            <a:r>
              <a:rPr lang="bs-Latn-BA" sz="1700" b="1" dirty="0" smtClean="0"/>
              <a:t>event.ActionEvent, ActionListener, MouseEvent, MouseListener, MouseMotionAdapter, MouseMotionListener, BufferedImage;</a:t>
            </a:r>
          </a:p>
          <a:p>
            <a:endParaRPr lang="bs-Latn-BA" b="1" dirty="0" smtClean="0"/>
          </a:p>
        </p:txBody>
      </p:sp>
      <p:sp>
        <p:nvSpPr>
          <p:cNvPr id="5" name="TextBox 4"/>
          <p:cNvSpPr txBox="1"/>
          <p:nvPr/>
        </p:nvSpPr>
        <p:spPr>
          <a:xfrm>
            <a:off x="4143372" y="3714752"/>
            <a:ext cx="4643470" cy="1477328"/>
          </a:xfrm>
          <a:prstGeom prst="rect">
            <a:avLst/>
          </a:prstGeom>
          <a:noFill/>
          <a:ln>
            <a:solidFill>
              <a:schemeClr val="tx1"/>
            </a:solidFill>
          </a:ln>
        </p:spPr>
        <p:txBody>
          <a:bodyPr wrap="square" rtlCol="0">
            <a:spAutoFit/>
          </a:bodyPr>
          <a:lstStyle/>
          <a:p>
            <a:pPr>
              <a:buNone/>
            </a:pPr>
            <a:r>
              <a:rPr lang="bs-Latn-BA" dirty="0" smtClean="0"/>
              <a:t>For more info on purposes of each class visit:</a:t>
            </a:r>
          </a:p>
          <a:p>
            <a:pPr>
              <a:buNone/>
            </a:pPr>
            <a:endParaRPr lang="bs-Latn-BA" dirty="0" smtClean="0"/>
          </a:p>
          <a:p>
            <a:pPr>
              <a:buNone/>
            </a:pPr>
            <a:r>
              <a:rPr lang="bs-Latn-BA" dirty="0" smtClean="0"/>
              <a:t>&lt;http://docs.oracle.com/javase/1.4.2/docs/api/java/awt/package-summary.html&gt;</a:t>
            </a:r>
          </a:p>
          <a:p>
            <a:endParaRPr lang="bs-Latn-BA"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bs-Latn-BA" dirty="0" smtClean="0"/>
              <a:t>Java API/SDK classes and methods</a:t>
            </a:r>
            <a:endParaRPr lang="bs-Latn-BA" dirty="0"/>
          </a:p>
        </p:txBody>
      </p:sp>
      <p:sp>
        <p:nvSpPr>
          <p:cNvPr id="3" name="Content Placeholder 2"/>
          <p:cNvSpPr>
            <a:spLocks noGrp="1"/>
          </p:cNvSpPr>
          <p:nvPr>
            <p:ph idx="1"/>
          </p:nvPr>
        </p:nvSpPr>
        <p:spPr/>
        <p:txBody>
          <a:bodyPr>
            <a:normAutofit fontScale="92500" lnSpcReduction="10000"/>
          </a:bodyPr>
          <a:lstStyle/>
          <a:p>
            <a:r>
              <a:rPr lang="bs-Latn-BA" b="1" dirty="0" smtClean="0"/>
              <a:t>Javax.swing - </a:t>
            </a:r>
            <a:r>
              <a:rPr lang="en-US" dirty="0" smtClean="0"/>
              <a:t>Provides a set of "lightweight" (all-Java language) components that, to the maximum degree possible, work the same on all platforms.</a:t>
            </a:r>
            <a:endParaRPr lang="bs-Latn-BA" dirty="0" smtClean="0"/>
          </a:p>
          <a:p>
            <a:pPr>
              <a:buNone/>
            </a:pPr>
            <a:r>
              <a:rPr lang="bs-Latn-BA" dirty="0" smtClean="0"/>
              <a:t>Classes we used inside Javax.swing package:</a:t>
            </a:r>
          </a:p>
          <a:p>
            <a:r>
              <a:rPr lang="bs-Latn-BA" sz="2000" b="1" dirty="0" smtClean="0"/>
              <a:t>Box;</a:t>
            </a:r>
          </a:p>
          <a:p>
            <a:r>
              <a:rPr lang="bs-Latn-BA" sz="2000" b="1" dirty="0" smtClean="0"/>
              <a:t>ButtonGroup;</a:t>
            </a:r>
          </a:p>
          <a:p>
            <a:r>
              <a:rPr lang="bs-Latn-BA" sz="2000" b="1" dirty="0" smtClean="0"/>
              <a:t>JButton;</a:t>
            </a:r>
          </a:p>
          <a:p>
            <a:r>
              <a:rPr lang="bs-Latn-BA" sz="2000" b="1" dirty="0" smtClean="0"/>
              <a:t>JColorChooser;</a:t>
            </a:r>
          </a:p>
          <a:p>
            <a:r>
              <a:rPr lang="bs-Latn-BA" sz="2000" b="1" dirty="0" smtClean="0"/>
              <a:t>JFrame;</a:t>
            </a:r>
          </a:p>
          <a:p>
            <a:r>
              <a:rPr lang="bs-Latn-BA" sz="2000" b="1" dirty="0" smtClean="0"/>
              <a:t>JPanel;</a:t>
            </a:r>
          </a:p>
          <a:p>
            <a:r>
              <a:rPr lang="bs-Latn-BA" sz="2000" b="1" dirty="0" smtClean="0"/>
              <a:t>JRadioButton;</a:t>
            </a:r>
          </a:p>
        </p:txBody>
      </p:sp>
      <p:sp>
        <p:nvSpPr>
          <p:cNvPr id="4" name="TextBox 3"/>
          <p:cNvSpPr txBox="1"/>
          <p:nvPr/>
        </p:nvSpPr>
        <p:spPr>
          <a:xfrm>
            <a:off x="4286248" y="4714884"/>
            <a:ext cx="4643470" cy="1477328"/>
          </a:xfrm>
          <a:prstGeom prst="rect">
            <a:avLst/>
          </a:prstGeom>
          <a:noFill/>
          <a:ln>
            <a:solidFill>
              <a:schemeClr val="tx1"/>
            </a:solidFill>
          </a:ln>
        </p:spPr>
        <p:txBody>
          <a:bodyPr wrap="square" rtlCol="0">
            <a:spAutoFit/>
          </a:bodyPr>
          <a:lstStyle/>
          <a:p>
            <a:pPr>
              <a:buNone/>
            </a:pPr>
            <a:r>
              <a:rPr lang="bs-Latn-BA" dirty="0" smtClean="0"/>
              <a:t>For more info on purposes of each class visit:</a:t>
            </a:r>
          </a:p>
          <a:p>
            <a:pPr>
              <a:buNone/>
            </a:pPr>
            <a:endParaRPr lang="bs-Latn-BA" i="1" dirty="0" smtClean="0"/>
          </a:p>
          <a:p>
            <a:pPr>
              <a:buNone/>
            </a:pPr>
            <a:r>
              <a:rPr lang="bs-Latn-BA" dirty="0" smtClean="0"/>
              <a:t>&lt;http://docs.oracle.com/javase/1.4.2/docs/api/javax/swing/package-summary.html &gt;</a:t>
            </a:r>
          </a:p>
          <a:p>
            <a:endParaRPr lang="bs-Latn-BA"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620688"/>
            <a:ext cx="8229600" cy="1143000"/>
          </a:xfrm>
        </p:spPr>
        <p:txBody>
          <a:bodyPr>
            <a:normAutofit fontScale="90000"/>
          </a:bodyPr>
          <a:lstStyle/>
          <a:p>
            <a:r>
              <a:rPr lang="bs-Latn-BA" dirty="0" smtClean="0"/>
              <a:t>What we have learned during the project</a:t>
            </a:r>
            <a:endParaRPr lang="bs-Latn-BA" dirty="0"/>
          </a:p>
        </p:txBody>
      </p:sp>
      <p:sp>
        <p:nvSpPr>
          <p:cNvPr id="3" name="TextBox 2"/>
          <p:cNvSpPr txBox="1"/>
          <p:nvPr/>
        </p:nvSpPr>
        <p:spPr>
          <a:xfrm>
            <a:off x="1285852" y="2000240"/>
            <a:ext cx="6429420" cy="4678204"/>
          </a:xfrm>
          <a:prstGeom prst="rect">
            <a:avLst/>
          </a:prstGeom>
          <a:noFill/>
          <a:ln>
            <a:solidFill>
              <a:schemeClr val="tx1"/>
            </a:solidFill>
          </a:ln>
        </p:spPr>
        <p:txBody>
          <a:bodyPr wrap="square" rtlCol="0">
            <a:spAutoFit/>
          </a:bodyPr>
          <a:lstStyle/>
          <a:p>
            <a:r>
              <a:rPr lang="en-US" sz="2400" dirty="0" smtClean="0"/>
              <a:t>We have learned following things:</a:t>
            </a:r>
          </a:p>
          <a:p>
            <a:endParaRPr lang="en-US" dirty="0" smtClean="0"/>
          </a:p>
          <a:p>
            <a:pPr lvl="1">
              <a:buFont typeface="Wingdings" pitchFamily="2" charset="2"/>
              <a:buChar char="v"/>
            </a:pPr>
            <a:r>
              <a:rPr lang="en-US" sz="2000" dirty="0" smtClean="0"/>
              <a:t>Team work is more efficient than solo work if properly planned,  organized and executed</a:t>
            </a:r>
          </a:p>
          <a:p>
            <a:pPr>
              <a:buFont typeface="Wingdings" pitchFamily="2" charset="2"/>
              <a:buChar char="v"/>
            </a:pPr>
            <a:endParaRPr lang="en-US" sz="2000" dirty="0" smtClean="0"/>
          </a:p>
          <a:p>
            <a:pPr lvl="1">
              <a:buFont typeface="Wingdings" pitchFamily="2" charset="2"/>
              <a:buChar char="v"/>
            </a:pPr>
            <a:r>
              <a:rPr lang="en-US" sz="2000" dirty="0" smtClean="0"/>
              <a:t>Java especially offers wide range of options of which whom one member can not easily found and explore; team work enables members to focus on different things exploring java</a:t>
            </a:r>
          </a:p>
          <a:p>
            <a:pPr>
              <a:buFont typeface="Wingdings" pitchFamily="2" charset="2"/>
              <a:buChar char="v"/>
            </a:pPr>
            <a:endParaRPr lang="en-US" sz="2000" dirty="0" smtClean="0"/>
          </a:p>
          <a:p>
            <a:pPr lvl="1">
              <a:buFont typeface="Wingdings" pitchFamily="2" charset="2"/>
              <a:buChar char="v"/>
            </a:pPr>
            <a:r>
              <a:rPr lang="en-US" sz="2000" dirty="0" smtClean="0"/>
              <a:t>Large and complex projects are far more time consuming; deadline awareness among team members is crucial</a:t>
            </a:r>
          </a:p>
          <a:p>
            <a:endParaRPr lang="bs-Latn-BA" dirty="0" smtClean="0"/>
          </a:p>
          <a:p>
            <a:endParaRPr lang="bs-Latn-BA"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bs-Latn-BA" dirty="0" smtClean="0"/>
              <a:t>Experience with Java, Eclipse and GitHub</a:t>
            </a:r>
            <a:endParaRPr lang="bs-Latn-BA" dirty="0"/>
          </a:p>
        </p:txBody>
      </p:sp>
      <p:sp>
        <p:nvSpPr>
          <p:cNvPr id="3" name="Content Placeholder 2"/>
          <p:cNvSpPr>
            <a:spLocks noGrp="1"/>
          </p:cNvSpPr>
          <p:nvPr>
            <p:ph idx="1"/>
          </p:nvPr>
        </p:nvSpPr>
        <p:spPr/>
        <p:txBody>
          <a:bodyPr/>
          <a:lstStyle/>
          <a:p>
            <a:r>
              <a:rPr lang="bs-Latn-BA" smtClean="0"/>
              <a:t>Java is a </a:t>
            </a:r>
            <a:r>
              <a:rPr lang="bs-Latn-BA" dirty="0" smtClean="0"/>
              <a:t>very easy programming language, and it has so many already implemented methods that will ease our work</a:t>
            </a:r>
          </a:p>
          <a:p>
            <a:r>
              <a:rPr lang="bs-Latn-BA" dirty="0" smtClean="0"/>
              <a:t>Eclipse is very approachable and easy to work with</a:t>
            </a:r>
          </a:p>
          <a:p>
            <a:r>
              <a:rPr lang="bs-Latn-BA" dirty="0" smtClean="0"/>
              <a:t>GitHub-to complicated, but it was nice thing to see what your collegues had done on project since last time you have pushed it</a:t>
            </a:r>
            <a:endParaRPr lang="bs-Latn-BA"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Explanation</a:t>
            </a:r>
            <a:r>
              <a:rPr lang="bs-Latn-BA" dirty="0" smtClean="0"/>
              <a:t> </a:t>
            </a:r>
            <a:endParaRPr lang="bs-Latn-BA" dirty="0"/>
          </a:p>
        </p:txBody>
      </p:sp>
      <p:sp>
        <p:nvSpPr>
          <p:cNvPr id="3" name="Content Placeholder 2"/>
          <p:cNvSpPr>
            <a:spLocks noGrp="1"/>
          </p:cNvSpPr>
          <p:nvPr>
            <p:ph idx="1"/>
          </p:nvPr>
        </p:nvSpPr>
        <p:spPr/>
        <p:txBody>
          <a:bodyPr/>
          <a:lstStyle/>
          <a:p>
            <a:endParaRPr lang="bs-Latn-BA" dirty="0" smtClean="0"/>
          </a:p>
          <a:p>
            <a:r>
              <a:rPr lang="bs-Latn-BA" dirty="0" smtClean="0"/>
              <a:t>This application has certain buttons on the left side with which you can choose what do you wan to draw</a:t>
            </a:r>
          </a:p>
          <a:p>
            <a:r>
              <a:rPr lang="bs-Latn-BA" dirty="0" smtClean="0"/>
              <a:t>There is a frame for drawing</a:t>
            </a:r>
          </a:p>
          <a:p>
            <a:r>
              <a:rPr lang="bs-Latn-BA" dirty="0" smtClean="0"/>
              <a:t>And there is a color chooser button</a:t>
            </a:r>
            <a:endParaRPr lang="bs-Latn-BA"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s-Latn-BA" dirty="0" smtClean="0"/>
              <a:t>Team</a:t>
            </a:r>
            <a:endParaRPr lang="bs-Latn-BA" dirty="0"/>
          </a:p>
        </p:txBody>
      </p:sp>
      <p:sp>
        <p:nvSpPr>
          <p:cNvPr id="3" name="Content Placeholder 2"/>
          <p:cNvSpPr>
            <a:spLocks noGrp="1"/>
          </p:cNvSpPr>
          <p:nvPr>
            <p:ph idx="1"/>
          </p:nvPr>
        </p:nvSpPr>
        <p:spPr/>
        <p:txBody>
          <a:bodyPr/>
          <a:lstStyle/>
          <a:p>
            <a:pPr>
              <a:buNone/>
            </a:pPr>
            <a:endParaRPr lang="bs-Latn-BA" dirty="0" smtClean="0"/>
          </a:p>
          <a:p>
            <a:r>
              <a:rPr lang="bs-Latn-BA" dirty="0" smtClean="0"/>
              <a:t>Bektaš Dino</a:t>
            </a:r>
          </a:p>
          <a:p>
            <a:r>
              <a:rPr lang="bs-Latn-BA" dirty="0" smtClean="0"/>
              <a:t>Hadžić Dina</a:t>
            </a:r>
          </a:p>
          <a:p>
            <a:r>
              <a:rPr lang="bs-Latn-BA" dirty="0" smtClean="0"/>
              <a:t>Hajdarević Amela</a:t>
            </a:r>
          </a:p>
          <a:p>
            <a:pPr>
              <a:buNone/>
            </a:pPr>
            <a:endParaRPr lang="bs-Latn-BA"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aint1.jpg"/>
          <p:cNvPicPr>
            <a:picLocks noChangeAspect="1"/>
          </p:cNvPicPr>
          <p:nvPr/>
        </p:nvPicPr>
        <p:blipFill>
          <a:blip r:embed="rId2" cstate="print"/>
          <a:stretch>
            <a:fillRect/>
          </a:stretch>
        </p:blipFill>
        <p:spPr>
          <a:xfrm>
            <a:off x="0" y="0"/>
            <a:ext cx="9144000" cy="6858000"/>
          </a:xfrm>
          <a:prstGeom prst="rect">
            <a:avLst/>
          </a:prstGeom>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bs-Latn-BA" dirty="0" smtClean="0"/>
              <a:t>Demo</a:t>
            </a:r>
            <a:endParaRPr lang="bs-Latn-BA" dirty="0"/>
          </a:p>
        </p:txBody>
      </p:sp>
      <p:sp>
        <p:nvSpPr>
          <p:cNvPr id="5" name="Text Placeholder 4"/>
          <p:cNvSpPr>
            <a:spLocks noGrp="1"/>
          </p:cNvSpPr>
          <p:nvPr>
            <p:ph type="body" idx="1"/>
          </p:nvPr>
        </p:nvSpPr>
        <p:spPr/>
        <p:txBody>
          <a:bodyPr/>
          <a:lstStyle/>
          <a:p>
            <a:r>
              <a:rPr lang="bs-Latn-BA" dirty="0" smtClean="0"/>
              <a:t>Paint application</a:t>
            </a:r>
            <a:endParaRPr lang="bs-Latn-BA"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s-Latn-BA" dirty="0" smtClean="0"/>
              <a:t>Color Button</a:t>
            </a:r>
            <a:endParaRPr lang="bs-Latn-BA" dirty="0"/>
          </a:p>
        </p:txBody>
      </p:sp>
      <p:sp>
        <p:nvSpPr>
          <p:cNvPr id="3" name="Content Placeholder 2"/>
          <p:cNvSpPr>
            <a:spLocks noGrp="1"/>
          </p:cNvSpPr>
          <p:nvPr>
            <p:ph idx="1"/>
          </p:nvPr>
        </p:nvSpPr>
        <p:spPr/>
        <p:txBody>
          <a:bodyPr>
            <a:normAutofit/>
          </a:bodyPr>
          <a:lstStyle/>
          <a:p>
            <a:endParaRPr lang="bs-Latn-BA" dirty="0" smtClean="0"/>
          </a:p>
          <a:p>
            <a:r>
              <a:rPr lang="bs-Latn-BA" dirty="0" smtClean="0"/>
              <a:t>On the next slide you will see a picture how you can choose colors for your drawings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aint2.jpg"/>
          <p:cNvPicPr>
            <a:picLocks noChangeAspect="1"/>
          </p:cNvPicPr>
          <p:nvPr/>
        </p:nvPicPr>
        <p:blipFill>
          <a:blip r:embed="rId2" cstate="print"/>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s-Latn-BA" dirty="0" smtClean="0"/>
              <a:t>Color Button (cont.)	</a:t>
            </a:r>
            <a:endParaRPr lang="bs-Latn-BA" dirty="0"/>
          </a:p>
        </p:txBody>
      </p:sp>
      <p:sp>
        <p:nvSpPr>
          <p:cNvPr id="3" name="Content Placeholder 2"/>
          <p:cNvSpPr>
            <a:spLocks noGrp="1"/>
          </p:cNvSpPr>
          <p:nvPr>
            <p:ph idx="1"/>
          </p:nvPr>
        </p:nvSpPr>
        <p:spPr/>
        <p:txBody>
          <a:bodyPr>
            <a:normAutofit fontScale="85000" lnSpcReduction="10000"/>
          </a:bodyPr>
          <a:lstStyle/>
          <a:p>
            <a:r>
              <a:rPr lang="bs-Latn-BA" dirty="0" smtClean="0"/>
              <a:t>This is part of the code for this particular part:</a:t>
            </a:r>
          </a:p>
          <a:p>
            <a:pPr>
              <a:buNone/>
            </a:pPr>
            <a:endParaRPr lang="bs-Latn-BA" sz="2800" b="1" dirty="0" smtClean="0"/>
          </a:p>
          <a:p>
            <a:pPr>
              <a:buNone/>
            </a:pPr>
            <a:r>
              <a:rPr lang="bs-Latn-BA" sz="2800" b="1" dirty="0" smtClean="0"/>
              <a:t>public void actionPerformed(ActionEvent e) {</a:t>
            </a:r>
          </a:p>
          <a:p>
            <a:pPr lvl="2">
              <a:buNone/>
            </a:pPr>
            <a:endParaRPr lang="bs-Latn-BA" sz="2800" b="1" dirty="0" smtClean="0"/>
          </a:p>
          <a:p>
            <a:pPr lvl="2">
              <a:buNone/>
            </a:pPr>
            <a:r>
              <a:rPr lang="bs-Latn-BA" sz="2800" b="1" dirty="0" smtClean="0"/>
              <a:t>if(e.getActionCommand().equals("Color")) {</a:t>
            </a:r>
          </a:p>
          <a:p>
            <a:pPr>
              <a:buNone/>
            </a:pPr>
            <a:r>
              <a:rPr lang="bs-Latn-BA" sz="2800" dirty="0" smtClean="0"/>
              <a:t>	</a:t>
            </a:r>
            <a:r>
              <a:rPr lang="en-US" sz="2800" dirty="0" smtClean="0"/>
              <a:t>Color </a:t>
            </a:r>
            <a:r>
              <a:rPr lang="en-US" sz="2800" dirty="0" err="1" smtClean="0"/>
              <a:t>bgColor</a:t>
            </a:r>
            <a:r>
              <a:rPr lang="en-US" sz="2800" dirty="0" smtClean="0"/>
              <a:t> = </a:t>
            </a:r>
            <a:r>
              <a:rPr lang="en-US" sz="2800" dirty="0" err="1" smtClean="0"/>
              <a:t>JColorChooser.</a:t>
            </a:r>
            <a:r>
              <a:rPr lang="en-US" sz="2800" i="1" dirty="0" err="1" smtClean="0"/>
              <a:t>showDialog</a:t>
            </a:r>
            <a:r>
              <a:rPr lang="en-US" sz="2800" i="1" dirty="0" smtClean="0"/>
              <a:t>(</a:t>
            </a:r>
            <a:r>
              <a:rPr lang="en-US" sz="2800" b="1" i="1" dirty="0" smtClean="0"/>
              <a:t>this, </a:t>
            </a:r>
            <a:r>
              <a:rPr lang="bs-Latn-BA" sz="2800" b="1" i="1" dirty="0" smtClean="0"/>
              <a:t>	</a:t>
            </a:r>
            <a:r>
              <a:rPr lang="en-US" sz="2800" b="1" i="1" dirty="0" smtClean="0"/>
              <a:t>"Pick your </a:t>
            </a:r>
            <a:r>
              <a:rPr lang="en-US" sz="2800" b="1" i="1" dirty="0" err="1" smtClean="0"/>
              <a:t>colour</a:t>
            </a:r>
            <a:r>
              <a:rPr lang="en-US" sz="2800" b="1" i="1" dirty="0" smtClean="0"/>
              <a:t>",</a:t>
            </a:r>
            <a:r>
              <a:rPr lang="bs-Latn-BA" sz="2400" dirty="0" smtClean="0"/>
              <a:t>getBackground());</a:t>
            </a:r>
          </a:p>
          <a:p>
            <a:pPr>
              <a:buNone/>
            </a:pPr>
            <a:r>
              <a:rPr lang="bs-Latn-BA" sz="2800" b="1" dirty="0" smtClean="0"/>
              <a:t>	</a:t>
            </a:r>
          </a:p>
          <a:p>
            <a:pPr>
              <a:buNone/>
            </a:pPr>
            <a:r>
              <a:rPr lang="bs-Latn-BA" sz="2800" b="1" dirty="0" smtClean="0"/>
              <a:t>	if (bgColor != null)</a:t>
            </a:r>
          </a:p>
          <a:p>
            <a:pPr>
              <a:buNone/>
            </a:pPr>
            <a:r>
              <a:rPr lang="bs-Latn-BA" sz="2800" dirty="0" smtClean="0"/>
              <a:t>		gc.setColor(bgColor);</a:t>
            </a:r>
          </a:p>
          <a:p>
            <a:pPr>
              <a:buNone/>
            </a:pPr>
            <a:r>
              <a:rPr lang="bs-Latn-BA" sz="2800" dirty="0" smtClean="0"/>
              <a:t>		}</a:t>
            </a:r>
          </a:p>
          <a:p>
            <a:endParaRPr lang="bs-Latn-BA"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s-Latn-BA" dirty="0" smtClean="0"/>
              <a:t>Color Button (cont.)	</a:t>
            </a:r>
            <a:endParaRPr lang="bs-Latn-BA" dirty="0"/>
          </a:p>
        </p:txBody>
      </p:sp>
      <p:sp>
        <p:nvSpPr>
          <p:cNvPr id="3" name="Content Placeholder 2"/>
          <p:cNvSpPr>
            <a:spLocks noGrp="1"/>
          </p:cNvSpPr>
          <p:nvPr>
            <p:ph idx="1"/>
          </p:nvPr>
        </p:nvSpPr>
        <p:spPr/>
        <p:txBody>
          <a:bodyPr>
            <a:normAutofit/>
          </a:bodyPr>
          <a:lstStyle/>
          <a:p>
            <a:r>
              <a:rPr lang="bs-Latn-BA" dirty="0" smtClean="0"/>
              <a:t>And with this part of the code we created a method that we can call for every object so that we can change colors</a:t>
            </a:r>
          </a:p>
          <a:p>
            <a:pPr lvl="3">
              <a:buNone/>
            </a:pPr>
            <a:endParaRPr lang="bs-Latn-BA" sz="2400" b="1" dirty="0" smtClean="0"/>
          </a:p>
          <a:p>
            <a:pPr lvl="3">
              <a:buNone/>
            </a:pPr>
            <a:r>
              <a:rPr lang="bs-Latn-BA" sz="2400" b="1" dirty="0" smtClean="0"/>
              <a:t>public </a:t>
            </a:r>
            <a:r>
              <a:rPr lang="bs-Latn-BA" sz="2400" b="1" dirty="0"/>
              <a:t>Color getColor() {</a:t>
            </a:r>
          </a:p>
          <a:p>
            <a:pPr lvl="3">
              <a:buNone/>
            </a:pPr>
            <a:r>
              <a:rPr lang="bs-Latn-BA" sz="2400" dirty="0"/>
              <a:t>Color c = gc.getColor();</a:t>
            </a:r>
          </a:p>
          <a:p>
            <a:pPr lvl="3">
              <a:buNone/>
            </a:pPr>
            <a:r>
              <a:rPr lang="bs-Latn-BA" sz="2400" dirty="0"/>
              <a:t>gc.setColor(c);</a:t>
            </a:r>
          </a:p>
          <a:p>
            <a:pPr lvl="3">
              <a:buNone/>
            </a:pPr>
            <a:r>
              <a:rPr lang="bs-Latn-BA" sz="2400" b="1" dirty="0"/>
              <a:t>return c;</a:t>
            </a:r>
          </a:p>
          <a:p>
            <a:pPr lvl="3">
              <a:buNone/>
            </a:pPr>
            <a:r>
              <a:rPr lang="bs-Latn-BA" sz="2400" dirty="0" smtClean="0"/>
              <a:t>}</a:t>
            </a:r>
            <a:endParaRPr lang="bs-Latn-BA" sz="24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191</TotalTime>
  <Words>1084</Words>
  <Application>Microsoft Office PowerPoint</Application>
  <PresentationFormat>On-screen Show (4:3)</PresentationFormat>
  <Paragraphs>209</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Solstice</vt:lpstr>
      <vt:lpstr>Project Paint Application</vt:lpstr>
      <vt:lpstr>Short description of the project</vt:lpstr>
      <vt:lpstr>Explanation </vt:lpstr>
      <vt:lpstr>Slide 4</vt:lpstr>
      <vt:lpstr>Demo</vt:lpstr>
      <vt:lpstr>Color Button</vt:lpstr>
      <vt:lpstr>Slide 7</vt:lpstr>
      <vt:lpstr>Color Button (cont.) </vt:lpstr>
      <vt:lpstr>Color Button (cont.) </vt:lpstr>
      <vt:lpstr>Clear Button</vt:lpstr>
      <vt:lpstr>Clear Button Code</vt:lpstr>
      <vt:lpstr>Pen Button</vt:lpstr>
      <vt:lpstr>Slide 13</vt:lpstr>
      <vt:lpstr>Pen Button Code</vt:lpstr>
      <vt:lpstr>Line Button</vt:lpstr>
      <vt:lpstr>Slide 16</vt:lpstr>
      <vt:lpstr>Line Button Code</vt:lpstr>
      <vt:lpstr>Empty And Filled Oval Buttons</vt:lpstr>
      <vt:lpstr>Slide 19</vt:lpstr>
      <vt:lpstr>Slide 20</vt:lpstr>
      <vt:lpstr>Empty Rectangle and Filled Rectangle Buttons</vt:lpstr>
      <vt:lpstr>Slide 22</vt:lpstr>
      <vt:lpstr>Slide 23</vt:lpstr>
      <vt:lpstr>Project Organization</vt:lpstr>
      <vt:lpstr>What was accomplished?</vt:lpstr>
      <vt:lpstr>Java API/SDK classes and methods</vt:lpstr>
      <vt:lpstr>Java API/SDK classes and methods</vt:lpstr>
      <vt:lpstr>What we have learned during the project</vt:lpstr>
      <vt:lpstr>Experience with Java, Eclipse and GitHub</vt:lpstr>
      <vt:lpstr>Team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Paint Application</dc:title>
  <dc:creator>Amela ^^</dc:creator>
  <cp:lastModifiedBy>User</cp:lastModifiedBy>
  <cp:revision>28</cp:revision>
  <dcterms:created xsi:type="dcterms:W3CDTF">2012-06-12T19:51:24Z</dcterms:created>
  <dcterms:modified xsi:type="dcterms:W3CDTF">2012-06-13T07:51:24Z</dcterms:modified>
</cp:coreProperties>
</file>