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80" r:id="rId2"/>
    <p:sldId id="281" r:id="rId3"/>
    <p:sldId id="282" r:id="rId4"/>
    <p:sldId id="283" r:id="rId5"/>
    <p:sldId id="288" r:id="rId6"/>
    <p:sldId id="289" r:id="rId7"/>
    <p:sldId id="290" r:id="rId8"/>
    <p:sldId id="278" r:id="rId9"/>
    <p:sldId id="261" r:id="rId10"/>
    <p:sldId id="266" r:id="rId11"/>
    <p:sldId id="267" r:id="rId12"/>
    <p:sldId id="262" r:id="rId13"/>
    <p:sldId id="263" r:id="rId14"/>
    <p:sldId id="264" r:id="rId15"/>
    <p:sldId id="265" r:id="rId16"/>
    <p:sldId id="256" r:id="rId17"/>
    <p:sldId id="257" r:id="rId18"/>
    <p:sldId id="258" r:id="rId19"/>
    <p:sldId id="269" r:id="rId20"/>
    <p:sldId id="277" r:id="rId21"/>
    <p:sldId id="268" r:id="rId22"/>
    <p:sldId id="275" r:id="rId23"/>
    <p:sldId id="272" r:id="rId24"/>
    <p:sldId id="276" r:id="rId25"/>
    <p:sldId id="273" r:id="rId26"/>
    <p:sldId id="279" r:id="rId27"/>
    <p:sldId id="274"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4" autoAdjust="0"/>
    <p:restoredTop sz="80271" autoAdjust="0"/>
  </p:normalViewPr>
  <p:slideViewPr>
    <p:cSldViewPr snapToGrid="0">
      <p:cViewPr varScale="1">
        <p:scale>
          <a:sx n="91" d="100"/>
          <a:sy n="91" d="100"/>
        </p:scale>
        <p:origin x="14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5f88d52b8e9ffa26/Documents/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Method</a:t>
            </a:r>
            <a:r>
              <a:rPr lang="en-US" baseline="0"/>
              <a:t> 1</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Accuracy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Sheet1!$A$2:$A$6</c:f>
              <c:numCache>
                <c:formatCode>General</c:formatCode>
                <c:ptCount val="5"/>
                <c:pt idx="0">
                  <c:v>1</c:v>
                </c:pt>
                <c:pt idx="1">
                  <c:v>2</c:v>
                </c:pt>
                <c:pt idx="2">
                  <c:v>4</c:v>
                </c:pt>
                <c:pt idx="3">
                  <c:v>6</c:v>
                </c:pt>
                <c:pt idx="4">
                  <c:v>8</c:v>
                </c:pt>
              </c:numCache>
            </c:numRef>
          </c:xVal>
          <c:yVal>
            <c:numRef>
              <c:f>Sheet1!$B$2:$B$6</c:f>
              <c:numCache>
                <c:formatCode>General</c:formatCode>
                <c:ptCount val="5"/>
                <c:pt idx="0">
                  <c:v>15.128205128205099</c:v>
                </c:pt>
                <c:pt idx="1">
                  <c:v>17.4086865515436</c:v>
                </c:pt>
                <c:pt idx="2">
                  <c:v>32.1942110177404</c:v>
                </c:pt>
                <c:pt idx="3">
                  <c:v>38.3107088989441</c:v>
                </c:pt>
                <c:pt idx="4">
                  <c:v>42.503401360544203</c:v>
                </c:pt>
              </c:numCache>
            </c:numRef>
          </c:yVal>
          <c:smooth val="0"/>
          <c:extLst>
            <c:ext xmlns:c16="http://schemas.microsoft.com/office/drawing/2014/chart" uri="{C3380CC4-5D6E-409C-BE32-E72D297353CC}">
              <c16:uniqueId val="{00000000-511C-4A6E-8A46-C7EFC1A25987}"/>
            </c:ext>
          </c:extLst>
        </c:ser>
        <c:dLbls>
          <c:showLegendKey val="0"/>
          <c:showVal val="0"/>
          <c:showCatName val="0"/>
          <c:showSerName val="0"/>
          <c:showPercent val="0"/>
          <c:showBubbleSize val="0"/>
        </c:dLbls>
        <c:axId val="1540704431"/>
        <c:axId val="1643590895"/>
      </c:scatterChart>
      <c:valAx>
        <c:axId val="154070443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Delta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3590895"/>
        <c:crosses val="autoZero"/>
        <c:crossBetween val="midCat"/>
      </c:valAx>
      <c:valAx>
        <c:axId val="16435908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Accuracy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0704431"/>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Method 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542190840819274"/>
          <c:y val="7.0184712314955919E-2"/>
          <c:w val="0.74919872677907862"/>
          <c:h val="0.75583791241196896"/>
        </c:manualLayout>
      </c:layout>
      <c:lineChart>
        <c:grouping val="standard"/>
        <c:varyColors val="0"/>
        <c:ser>
          <c:idx val="0"/>
          <c:order val="0"/>
          <c:tx>
            <c:strRef>
              <c:f>Sheet1!$M$24</c:f>
              <c:strCache>
                <c:ptCount val="1"/>
                <c:pt idx="0">
                  <c:v>precision</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Sheet1!$L$25:$L$30</c:f>
              <c:numCache>
                <c:formatCode>General</c:formatCode>
                <c:ptCount val="6"/>
                <c:pt idx="0">
                  <c:v>0</c:v>
                </c:pt>
                <c:pt idx="1">
                  <c:v>2</c:v>
                </c:pt>
                <c:pt idx="2">
                  <c:v>4</c:v>
                </c:pt>
                <c:pt idx="3">
                  <c:v>6</c:v>
                </c:pt>
                <c:pt idx="4">
                  <c:v>8</c:v>
                </c:pt>
                <c:pt idx="5">
                  <c:v>10</c:v>
                </c:pt>
              </c:numCache>
            </c:numRef>
          </c:cat>
          <c:val>
            <c:numRef>
              <c:f>Sheet1!$M$25:$M$30</c:f>
              <c:numCache>
                <c:formatCode>General</c:formatCode>
                <c:ptCount val="6"/>
                <c:pt idx="0">
                  <c:v>0.146341463414634</c:v>
                </c:pt>
                <c:pt idx="1">
                  <c:v>0.26829268292682901</c:v>
                </c:pt>
                <c:pt idx="2">
                  <c:v>0.32520325203251998</c:v>
                </c:pt>
                <c:pt idx="3">
                  <c:v>0.35975609756097499</c:v>
                </c:pt>
                <c:pt idx="4">
                  <c:v>0.39024390243902402</c:v>
                </c:pt>
                <c:pt idx="5">
                  <c:v>0.41056910569105598</c:v>
                </c:pt>
              </c:numCache>
            </c:numRef>
          </c:val>
          <c:smooth val="0"/>
          <c:extLst>
            <c:ext xmlns:c16="http://schemas.microsoft.com/office/drawing/2014/chart" uri="{C3380CC4-5D6E-409C-BE32-E72D297353CC}">
              <c16:uniqueId val="{00000000-B485-4614-BB3F-C3CD43097A17}"/>
            </c:ext>
          </c:extLst>
        </c:ser>
        <c:ser>
          <c:idx val="1"/>
          <c:order val="1"/>
          <c:tx>
            <c:strRef>
              <c:f>Sheet1!$N$24</c:f>
              <c:strCache>
                <c:ptCount val="1"/>
                <c:pt idx="0">
                  <c:v>Recall</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Sheet1!$L$25:$L$30</c:f>
              <c:numCache>
                <c:formatCode>General</c:formatCode>
                <c:ptCount val="6"/>
                <c:pt idx="0">
                  <c:v>0</c:v>
                </c:pt>
                <c:pt idx="1">
                  <c:v>2</c:v>
                </c:pt>
                <c:pt idx="2">
                  <c:v>4</c:v>
                </c:pt>
                <c:pt idx="3">
                  <c:v>6</c:v>
                </c:pt>
                <c:pt idx="4">
                  <c:v>8</c:v>
                </c:pt>
                <c:pt idx="5">
                  <c:v>10</c:v>
                </c:pt>
              </c:numCache>
            </c:numRef>
          </c:cat>
          <c:val>
            <c:numRef>
              <c:f>Sheet1!$N$25:$N$30</c:f>
              <c:numCache>
                <c:formatCode>General</c:formatCode>
                <c:ptCount val="6"/>
                <c:pt idx="0">
                  <c:v>4.1379310344827502E-2</c:v>
                </c:pt>
                <c:pt idx="1">
                  <c:v>7.7738515901059999E-2</c:v>
                </c:pt>
                <c:pt idx="2">
                  <c:v>9.7087378640776698E-2</c:v>
                </c:pt>
                <c:pt idx="3">
                  <c:v>0.110902255639097</c:v>
                </c:pt>
                <c:pt idx="4">
                  <c:v>0.122887864823348</c:v>
                </c:pt>
                <c:pt idx="5">
                  <c:v>0.13151041666666599</c:v>
                </c:pt>
              </c:numCache>
            </c:numRef>
          </c:val>
          <c:smooth val="0"/>
          <c:extLst>
            <c:ext xmlns:c16="http://schemas.microsoft.com/office/drawing/2014/chart" uri="{C3380CC4-5D6E-409C-BE32-E72D297353CC}">
              <c16:uniqueId val="{00000001-B485-4614-BB3F-C3CD43097A17}"/>
            </c:ext>
          </c:extLst>
        </c:ser>
        <c:ser>
          <c:idx val="2"/>
          <c:order val="2"/>
          <c:tx>
            <c:strRef>
              <c:f>Sheet1!$O$24</c:f>
              <c:strCache>
                <c:ptCount val="1"/>
                <c:pt idx="0">
                  <c:v>specificity</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Sheet1!$L$25:$L$30</c:f>
              <c:numCache>
                <c:formatCode>General</c:formatCode>
                <c:ptCount val="6"/>
                <c:pt idx="0">
                  <c:v>0</c:v>
                </c:pt>
                <c:pt idx="1">
                  <c:v>2</c:v>
                </c:pt>
                <c:pt idx="2">
                  <c:v>4</c:v>
                </c:pt>
                <c:pt idx="3">
                  <c:v>6</c:v>
                </c:pt>
                <c:pt idx="4">
                  <c:v>8</c:v>
                </c:pt>
                <c:pt idx="5">
                  <c:v>10</c:v>
                </c:pt>
              </c:numCache>
            </c:numRef>
          </c:cat>
          <c:val>
            <c:numRef>
              <c:f>Sheet1!$O$25:$O$30</c:f>
              <c:numCache>
                <c:formatCode>General</c:formatCode>
                <c:ptCount val="6"/>
                <c:pt idx="0">
                  <c:v>0.89825581395348797</c:v>
                </c:pt>
                <c:pt idx="1">
                  <c:v>0.91150442477876104</c:v>
                </c:pt>
                <c:pt idx="2">
                  <c:v>0.91782178217821697</c:v>
                </c:pt>
                <c:pt idx="3">
                  <c:v>0.92170022371364602</c:v>
                </c:pt>
                <c:pt idx="4">
                  <c:v>0.92514970059880197</c:v>
                </c:pt>
                <c:pt idx="5">
                  <c:v>0.92746373186593301</c:v>
                </c:pt>
              </c:numCache>
            </c:numRef>
          </c:val>
          <c:smooth val="0"/>
          <c:extLst>
            <c:ext xmlns:c16="http://schemas.microsoft.com/office/drawing/2014/chart" uri="{C3380CC4-5D6E-409C-BE32-E72D297353CC}">
              <c16:uniqueId val="{00000002-B485-4614-BB3F-C3CD43097A17}"/>
            </c:ext>
          </c:extLst>
        </c:ser>
        <c:dLbls>
          <c:showLegendKey val="0"/>
          <c:showVal val="0"/>
          <c:showCatName val="0"/>
          <c:showSerName val="0"/>
          <c:showPercent val="0"/>
          <c:showBubbleSize val="0"/>
        </c:dLbls>
        <c:marker val="1"/>
        <c:smooth val="0"/>
        <c:axId val="1647030559"/>
        <c:axId val="1643631247"/>
      </c:lineChart>
      <c:catAx>
        <c:axId val="16470305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Epsilon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3631247"/>
        <c:crosses val="autoZero"/>
        <c:auto val="1"/>
        <c:lblAlgn val="ctr"/>
        <c:lblOffset val="100"/>
        <c:noMultiLvlLbl val="0"/>
      </c:catAx>
      <c:valAx>
        <c:axId val="16436312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70305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86F80-5891-4453-A229-C4908EED4DD6}" type="datetimeFigureOut">
              <a:rPr lang="en-US" smtClean="0"/>
              <a:t>4/23/20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180104-09EB-468A-8F53-9E0EB163CDE6}" type="slidenum">
              <a:rPr lang="en-US" smtClean="0"/>
              <a:t>‹#›</a:t>
            </a:fld>
            <a:endParaRPr lang="en-US"/>
          </a:p>
        </p:txBody>
      </p:sp>
    </p:spTree>
    <p:extLst>
      <p:ext uri="{BB962C8B-B14F-4D97-AF65-F5344CB8AC3E}">
        <p14:creationId xmlns:p14="http://schemas.microsoft.com/office/powerpoint/2010/main" val="2326352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Graph_isomorphism_problem"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en.wikipedia.org/wiki/Subgraph_isomorphism_problem" TargetMode="External"/><Relationship Id="rId4" Type="http://schemas.openxmlformats.org/officeDocument/2006/relationships/hyperlink" Target="https://en.wikipedia.org/wiki/Graph_matching#cite_note-endikaCh2-1"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180104-09EB-468A-8F53-9E0EB163CDE6}" type="slidenum">
              <a:rPr lang="en-US" smtClean="0"/>
              <a:t>8</a:t>
            </a:fld>
            <a:endParaRPr lang="en-US"/>
          </a:p>
        </p:txBody>
      </p:sp>
    </p:spTree>
    <p:extLst>
      <p:ext uri="{BB962C8B-B14F-4D97-AF65-F5344CB8AC3E}">
        <p14:creationId xmlns:p14="http://schemas.microsoft.com/office/powerpoint/2010/main" val="2618220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Nextstrain</a:t>
            </a:r>
            <a:r>
              <a:rPr lang="en-US" sz="1200" b="0" i="0" kern="1200" dirty="0">
                <a:solidFill>
                  <a:schemeClr val="tx1"/>
                </a:solidFill>
                <a:effectLst/>
                <a:latin typeface="+mn-lt"/>
                <a:ea typeface="+mn-ea"/>
                <a:cs typeface="+mn-cs"/>
              </a:rPr>
              <a:t> is an open-source project to harness the scientific and public health potential of pathogen genome data</a:t>
            </a:r>
          </a:p>
          <a:p>
            <a:r>
              <a:rPr lang="en-US" sz="1200" b="0" i="0" kern="1200" dirty="0">
                <a:solidFill>
                  <a:schemeClr val="tx1"/>
                </a:solidFill>
                <a:effectLst/>
                <a:latin typeface="+mn-lt"/>
                <a:ea typeface="+mn-ea"/>
                <a:cs typeface="+mn-cs"/>
              </a:rPr>
              <a:t>Provides  powerful analytic and visualization tools for genome sequences</a:t>
            </a:r>
          </a:p>
          <a:p>
            <a:endParaRPr lang="en-US" dirty="0"/>
          </a:p>
          <a:p>
            <a:r>
              <a:rPr lang="en-US" dirty="0"/>
              <a:t>Converted to csv containing three columns</a:t>
            </a:r>
          </a:p>
          <a:p>
            <a:r>
              <a:rPr lang="en-US" dirty="0"/>
              <a:t>Manual data vs </a:t>
            </a:r>
            <a:r>
              <a:rPr lang="en-US" dirty="0" err="1"/>
              <a:t>gisaid</a:t>
            </a:r>
            <a:r>
              <a:rPr lang="en-US" dirty="0"/>
              <a:t> data</a:t>
            </a:r>
          </a:p>
          <a:p>
            <a:r>
              <a:rPr lang="en-US" dirty="0"/>
              <a:t>Compare both the graphs. And try to validate </a:t>
            </a:r>
          </a:p>
        </p:txBody>
      </p:sp>
      <p:sp>
        <p:nvSpPr>
          <p:cNvPr id="4" name="Slide Number Placeholder 3"/>
          <p:cNvSpPr>
            <a:spLocks noGrp="1"/>
          </p:cNvSpPr>
          <p:nvPr>
            <p:ph type="sldNum" sz="quarter" idx="5"/>
          </p:nvPr>
        </p:nvSpPr>
        <p:spPr/>
        <p:txBody>
          <a:bodyPr/>
          <a:lstStyle/>
          <a:p>
            <a:fld id="{68180104-09EB-468A-8F53-9E0EB163CDE6}" type="slidenum">
              <a:rPr lang="en-US" smtClean="0"/>
              <a:t>15</a:t>
            </a:fld>
            <a:endParaRPr lang="en-US"/>
          </a:p>
        </p:txBody>
      </p:sp>
    </p:spTree>
    <p:extLst>
      <p:ext uri="{BB962C8B-B14F-4D97-AF65-F5344CB8AC3E}">
        <p14:creationId xmlns:p14="http://schemas.microsoft.com/office/powerpoint/2010/main" val="812170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case of </a:t>
            </a:r>
            <a:r>
              <a:rPr lang="en-US" sz="1200" b="1" i="0" kern="1200" dirty="0">
                <a:solidFill>
                  <a:schemeClr val="tx1"/>
                </a:solidFill>
                <a:effectLst/>
                <a:latin typeface="+mn-lt"/>
                <a:ea typeface="+mn-ea"/>
                <a:cs typeface="+mn-cs"/>
              </a:rPr>
              <a:t>exact graph matching</a:t>
            </a:r>
            <a:r>
              <a:rPr lang="en-US" sz="1200" b="0" i="0" kern="1200" dirty="0">
                <a:solidFill>
                  <a:schemeClr val="tx1"/>
                </a:solidFill>
                <a:effectLst/>
                <a:latin typeface="+mn-lt"/>
                <a:ea typeface="+mn-ea"/>
                <a:cs typeface="+mn-cs"/>
              </a:rPr>
              <a:t> is known as the </a:t>
            </a:r>
            <a:r>
              <a:rPr lang="en-US" sz="1200" b="0" i="0" u="none" strike="noStrike" kern="1200" dirty="0">
                <a:solidFill>
                  <a:schemeClr val="tx1"/>
                </a:solidFill>
                <a:effectLst/>
                <a:latin typeface="+mn-lt"/>
                <a:ea typeface="+mn-ea"/>
                <a:cs typeface="+mn-cs"/>
                <a:hlinkClick r:id="rId3" tooltip="Graph isomorphism problem"/>
              </a:rPr>
              <a:t>graph isomorphism problem</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4"/>
              </a:rPr>
              <a:t>[1]</a:t>
            </a:r>
            <a:r>
              <a:rPr lang="en-US" sz="1200" b="0" i="0" kern="1200" dirty="0">
                <a:solidFill>
                  <a:schemeClr val="tx1"/>
                </a:solidFill>
                <a:effectLst/>
                <a:latin typeface="+mn-lt"/>
                <a:ea typeface="+mn-ea"/>
                <a:cs typeface="+mn-cs"/>
              </a:rPr>
              <a:t> The problem of exact matching of a graph to a part of another graph is called </a:t>
            </a:r>
            <a:r>
              <a:rPr lang="en-US" sz="1200" b="0" i="0" u="none" strike="noStrike" kern="1200" dirty="0">
                <a:solidFill>
                  <a:schemeClr val="tx1"/>
                </a:solidFill>
                <a:effectLst/>
                <a:latin typeface="+mn-lt"/>
                <a:ea typeface="+mn-ea"/>
                <a:cs typeface="+mn-cs"/>
                <a:hlinkClick r:id="rId5" tooltip="Subgraph isomorphism problem"/>
              </a:rPr>
              <a:t>subgraph isomorphism problem</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68180104-09EB-468A-8F53-9E0EB163CDE6}" type="slidenum">
              <a:rPr lang="en-US" smtClean="0"/>
              <a:t>16</a:t>
            </a:fld>
            <a:endParaRPr lang="en-US"/>
          </a:p>
        </p:txBody>
      </p:sp>
    </p:spTree>
    <p:extLst>
      <p:ext uri="{BB962C8B-B14F-4D97-AF65-F5344CB8AC3E}">
        <p14:creationId xmlns:p14="http://schemas.microsoft.com/office/powerpoint/2010/main" val="1431856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edge e originating from I and targeting to j can be denoted as </a:t>
            </a:r>
            <a:r>
              <a:rPr lang="en-US" dirty="0" err="1"/>
              <a:t>ij</a:t>
            </a:r>
            <a:r>
              <a:rPr lang="en-US" dirty="0"/>
              <a:t>.</a:t>
            </a:r>
          </a:p>
          <a:p>
            <a:endParaRPr lang="en-US" dirty="0"/>
          </a:p>
          <a:p>
            <a:r>
              <a:rPr lang="en-US" dirty="0"/>
              <a:t>Cost: </a:t>
            </a:r>
          </a:p>
        </p:txBody>
      </p:sp>
      <p:sp>
        <p:nvSpPr>
          <p:cNvPr id="4" name="Slide Number Placeholder 3"/>
          <p:cNvSpPr>
            <a:spLocks noGrp="1"/>
          </p:cNvSpPr>
          <p:nvPr>
            <p:ph type="sldNum" sz="quarter" idx="5"/>
          </p:nvPr>
        </p:nvSpPr>
        <p:spPr/>
        <p:txBody>
          <a:bodyPr/>
          <a:lstStyle/>
          <a:p>
            <a:fld id="{68180104-09EB-468A-8F53-9E0EB163CDE6}" type="slidenum">
              <a:rPr lang="en-US" smtClean="0"/>
              <a:t>17</a:t>
            </a:fld>
            <a:endParaRPr lang="en-US"/>
          </a:p>
        </p:txBody>
      </p:sp>
    </p:spTree>
    <p:extLst>
      <p:ext uri="{BB962C8B-B14F-4D97-AF65-F5344CB8AC3E}">
        <p14:creationId xmlns:p14="http://schemas.microsoft.com/office/powerpoint/2010/main" val="2877796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Objective: the global cost for matching S to a subgraph of G, which is the sum of the costs for matching vertices and edges, should be minimized</a:t>
            </a:r>
          </a:p>
          <a:p>
            <a:pPr marL="228600" indent="-228600">
              <a:buAutoNum type="arabicPeriod"/>
            </a:pPr>
            <a:r>
              <a:rPr lang="en-US" dirty="0"/>
              <a:t>Every vertex of S must be matched to a unique vertex of G</a:t>
            </a:r>
          </a:p>
          <a:p>
            <a:pPr marL="228600" indent="-228600">
              <a:buAutoNum type="arabicPeriod"/>
            </a:pPr>
            <a:r>
              <a:rPr lang="en-US" dirty="0"/>
              <a:t>Every edge of S must be matched to a unique edge of G</a:t>
            </a:r>
          </a:p>
          <a:p>
            <a:pPr marL="228600" indent="-228600">
              <a:buAutoNum type="arabicPeriod"/>
            </a:pPr>
            <a:r>
              <a:rPr lang="en-US" dirty="0"/>
              <a:t>Every vertex in G must be matched to at most one vertex of S</a:t>
            </a:r>
          </a:p>
          <a:p>
            <a:pPr marL="228600" indent="-228600">
              <a:buAutoNum type="arabicPeriod"/>
            </a:pPr>
            <a:r>
              <a:rPr lang="en-US" dirty="0"/>
              <a:t>If two vertices are matched together, an edge originating the vertex of S must be matched with an edge originating the vertex of G</a:t>
            </a:r>
          </a:p>
          <a:p>
            <a:pPr marL="228600" indent="-228600">
              <a:buAutoNum type="arabicPeriod"/>
            </a:pPr>
            <a:r>
              <a:rPr lang="en-US" dirty="0"/>
              <a:t>If two vertices are matched together, an edge targeting the vertex of S must be matched with an edge targeting the vertex of G: </a:t>
            </a:r>
          </a:p>
        </p:txBody>
      </p:sp>
      <p:sp>
        <p:nvSpPr>
          <p:cNvPr id="4" name="Slide Number Placeholder 3"/>
          <p:cNvSpPr>
            <a:spLocks noGrp="1"/>
          </p:cNvSpPr>
          <p:nvPr>
            <p:ph type="sldNum" sz="quarter" idx="5"/>
          </p:nvPr>
        </p:nvSpPr>
        <p:spPr/>
        <p:txBody>
          <a:bodyPr/>
          <a:lstStyle/>
          <a:p>
            <a:fld id="{68180104-09EB-468A-8F53-9E0EB163CDE6}" type="slidenum">
              <a:rPr lang="en-US" smtClean="0"/>
              <a:t>18</a:t>
            </a:fld>
            <a:endParaRPr lang="en-US"/>
          </a:p>
        </p:txBody>
      </p:sp>
    </p:spTree>
    <p:extLst>
      <p:ext uri="{BB962C8B-B14F-4D97-AF65-F5344CB8AC3E}">
        <p14:creationId xmlns:p14="http://schemas.microsoft.com/office/powerpoint/2010/main" val="2816061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imagine that one wants to compare the European air transportation networks of the airlines A</a:t>
            </a:r>
          </a:p>
          <a:p>
            <a:r>
              <a:rPr lang="en-US" dirty="0"/>
              <a:t>and B. The node sets (i.e., the European airports) are the same, thus a KNC method can be applied to quantify to</a:t>
            </a:r>
          </a:p>
          <a:p>
            <a:r>
              <a:rPr lang="en-US" dirty="0"/>
              <a:t>what extent the two sets of edges are similar, i.e., to what extent the two airlines offer the same set of flights</a:t>
            </a:r>
          </a:p>
        </p:txBody>
      </p:sp>
      <p:sp>
        <p:nvSpPr>
          <p:cNvPr id="4" name="Slide Number Placeholder 3"/>
          <p:cNvSpPr>
            <a:spLocks noGrp="1"/>
          </p:cNvSpPr>
          <p:nvPr>
            <p:ph type="sldNum" sz="quarter" idx="5"/>
          </p:nvPr>
        </p:nvSpPr>
        <p:spPr/>
        <p:txBody>
          <a:bodyPr/>
          <a:lstStyle/>
          <a:p>
            <a:fld id="{68180104-09EB-468A-8F53-9E0EB163CDE6}" type="slidenum">
              <a:rPr lang="en-US" smtClean="0"/>
              <a:t>19</a:t>
            </a:fld>
            <a:endParaRPr lang="en-US"/>
          </a:p>
        </p:txBody>
      </p:sp>
    </p:spTree>
    <p:extLst>
      <p:ext uri="{BB962C8B-B14F-4D97-AF65-F5344CB8AC3E}">
        <p14:creationId xmlns:p14="http://schemas.microsoft.com/office/powerpoint/2010/main" val="1518992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180104-09EB-468A-8F53-9E0EB163CDE6}" type="slidenum">
              <a:rPr lang="en-US" smtClean="0"/>
              <a:t>20</a:t>
            </a:fld>
            <a:endParaRPr lang="en-US"/>
          </a:p>
        </p:txBody>
      </p:sp>
    </p:spTree>
    <p:extLst>
      <p:ext uri="{BB962C8B-B14F-4D97-AF65-F5344CB8AC3E}">
        <p14:creationId xmlns:p14="http://schemas.microsoft.com/office/powerpoint/2010/main" val="1450920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180104-09EB-468A-8F53-9E0EB163CDE6}" type="slidenum">
              <a:rPr lang="en-US" smtClean="0"/>
              <a:t>26</a:t>
            </a:fld>
            <a:endParaRPr lang="en-US"/>
          </a:p>
        </p:txBody>
      </p:sp>
    </p:spTree>
    <p:extLst>
      <p:ext uri="{BB962C8B-B14F-4D97-AF65-F5344CB8AC3E}">
        <p14:creationId xmlns:p14="http://schemas.microsoft.com/office/powerpoint/2010/main" val="3532887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C1E7-EDCB-493A-B1A6-6373B6307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4997F6-CB56-4ABA-8BC2-70AAB8CE99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D35166-C15B-4D59-A7B8-BB7BF5970148}"/>
              </a:ext>
            </a:extLst>
          </p:cNvPr>
          <p:cNvSpPr>
            <a:spLocks noGrp="1"/>
          </p:cNvSpPr>
          <p:nvPr>
            <p:ph type="dt" sz="half" idx="10"/>
          </p:nvPr>
        </p:nvSpPr>
        <p:spPr/>
        <p:txBody>
          <a:bodyPr/>
          <a:lstStyle/>
          <a:p>
            <a:fld id="{A7E2FD3C-8963-4234-87D9-28C2A89AD715}" type="datetimeFigureOut">
              <a:rPr lang="en-US" smtClean="0"/>
              <a:t>4/23/20</a:t>
            </a:fld>
            <a:endParaRPr lang="en-US"/>
          </a:p>
        </p:txBody>
      </p:sp>
      <p:sp>
        <p:nvSpPr>
          <p:cNvPr id="5" name="Footer Placeholder 4">
            <a:extLst>
              <a:ext uri="{FF2B5EF4-FFF2-40B4-BE49-F238E27FC236}">
                <a16:creationId xmlns:a16="http://schemas.microsoft.com/office/drawing/2014/main" id="{6049153E-91B2-4566-959A-AE53BB678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A8AF6-16B2-490A-A12C-0FF9881903D5}"/>
              </a:ext>
            </a:extLst>
          </p:cNvPr>
          <p:cNvSpPr>
            <a:spLocks noGrp="1"/>
          </p:cNvSpPr>
          <p:nvPr>
            <p:ph type="sldNum" sz="quarter" idx="12"/>
          </p:nvPr>
        </p:nvSpPr>
        <p:spPr/>
        <p:txBody>
          <a:bodyPr/>
          <a:lstStyle/>
          <a:p>
            <a:fld id="{1B61BCED-81EA-41EF-A9AD-8B584A8025B5}" type="slidenum">
              <a:rPr lang="en-US" smtClean="0"/>
              <a:t>‹#›</a:t>
            </a:fld>
            <a:endParaRPr lang="en-US"/>
          </a:p>
        </p:txBody>
      </p:sp>
    </p:spTree>
    <p:extLst>
      <p:ext uri="{BB962C8B-B14F-4D97-AF65-F5344CB8AC3E}">
        <p14:creationId xmlns:p14="http://schemas.microsoft.com/office/powerpoint/2010/main" val="327410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31E6A-3086-41FB-B51E-33CE906103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726E51-6323-45E9-9DFA-D898CF74AE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99644-E606-47CD-B351-B6856770DAC8}"/>
              </a:ext>
            </a:extLst>
          </p:cNvPr>
          <p:cNvSpPr>
            <a:spLocks noGrp="1"/>
          </p:cNvSpPr>
          <p:nvPr>
            <p:ph type="dt" sz="half" idx="10"/>
          </p:nvPr>
        </p:nvSpPr>
        <p:spPr/>
        <p:txBody>
          <a:bodyPr/>
          <a:lstStyle/>
          <a:p>
            <a:fld id="{A7E2FD3C-8963-4234-87D9-28C2A89AD715}" type="datetimeFigureOut">
              <a:rPr lang="en-US" smtClean="0"/>
              <a:t>4/23/20</a:t>
            </a:fld>
            <a:endParaRPr lang="en-US"/>
          </a:p>
        </p:txBody>
      </p:sp>
      <p:sp>
        <p:nvSpPr>
          <p:cNvPr id="5" name="Footer Placeholder 4">
            <a:extLst>
              <a:ext uri="{FF2B5EF4-FFF2-40B4-BE49-F238E27FC236}">
                <a16:creationId xmlns:a16="http://schemas.microsoft.com/office/drawing/2014/main" id="{45C799FD-6881-4C1B-94F5-B0462BE2A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635DA-1FF4-4C18-BF50-9F833B50945B}"/>
              </a:ext>
            </a:extLst>
          </p:cNvPr>
          <p:cNvSpPr>
            <a:spLocks noGrp="1"/>
          </p:cNvSpPr>
          <p:nvPr>
            <p:ph type="sldNum" sz="quarter" idx="12"/>
          </p:nvPr>
        </p:nvSpPr>
        <p:spPr/>
        <p:txBody>
          <a:bodyPr/>
          <a:lstStyle/>
          <a:p>
            <a:fld id="{1B61BCED-81EA-41EF-A9AD-8B584A8025B5}" type="slidenum">
              <a:rPr lang="en-US" smtClean="0"/>
              <a:t>‹#›</a:t>
            </a:fld>
            <a:endParaRPr lang="en-US"/>
          </a:p>
        </p:txBody>
      </p:sp>
    </p:spTree>
    <p:extLst>
      <p:ext uri="{BB962C8B-B14F-4D97-AF65-F5344CB8AC3E}">
        <p14:creationId xmlns:p14="http://schemas.microsoft.com/office/powerpoint/2010/main" val="2050644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FAA70F-9E1F-4A42-9530-959879057F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2418D1-0A6B-4D4F-8AD6-40D0C32C2F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94620-17E1-464E-A4FF-4B30AA273A33}"/>
              </a:ext>
            </a:extLst>
          </p:cNvPr>
          <p:cNvSpPr>
            <a:spLocks noGrp="1"/>
          </p:cNvSpPr>
          <p:nvPr>
            <p:ph type="dt" sz="half" idx="10"/>
          </p:nvPr>
        </p:nvSpPr>
        <p:spPr/>
        <p:txBody>
          <a:bodyPr/>
          <a:lstStyle/>
          <a:p>
            <a:fld id="{A7E2FD3C-8963-4234-87D9-28C2A89AD715}" type="datetimeFigureOut">
              <a:rPr lang="en-US" smtClean="0"/>
              <a:t>4/23/20</a:t>
            </a:fld>
            <a:endParaRPr lang="en-US"/>
          </a:p>
        </p:txBody>
      </p:sp>
      <p:sp>
        <p:nvSpPr>
          <p:cNvPr id="5" name="Footer Placeholder 4">
            <a:extLst>
              <a:ext uri="{FF2B5EF4-FFF2-40B4-BE49-F238E27FC236}">
                <a16:creationId xmlns:a16="http://schemas.microsoft.com/office/drawing/2014/main" id="{8957CE8C-D2C3-4613-8A63-3DFAF4F52D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633F5-11B3-4FA8-A39E-C07A99DD6D48}"/>
              </a:ext>
            </a:extLst>
          </p:cNvPr>
          <p:cNvSpPr>
            <a:spLocks noGrp="1"/>
          </p:cNvSpPr>
          <p:nvPr>
            <p:ph type="sldNum" sz="quarter" idx="12"/>
          </p:nvPr>
        </p:nvSpPr>
        <p:spPr/>
        <p:txBody>
          <a:bodyPr/>
          <a:lstStyle/>
          <a:p>
            <a:fld id="{1B61BCED-81EA-41EF-A9AD-8B584A8025B5}" type="slidenum">
              <a:rPr lang="en-US" smtClean="0"/>
              <a:t>‹#›</a:t>
            </a:fld>
            <a:endParaRPr lang="en-US"/>
          </a:p>
        </p:txBody>
      </p:sp>
    </p:spTree>
    <p:extLst>
      <p:ext uri="{BB962C8B-B14F-4D97-AF65-F5344CB8AC3E}">
        <p14:creationId xmlns:p14="http://schemas.microsoft.com/office/powerpoint/2010/main" val="383084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896F-C397-4637-8EB7-CC2B1D6EDF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607465-5462-4A2A-90F7-E3AF93BBA9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3CF99-1D86-4A4F-AE05-38FCBF1C4DEB}"/>
              </a:ext>
            </a:extLst>
          </p:cNvPr>
          <p:cNvSpPr>
            <a:spLocks noGrp="1"/>
          </p:cNvSpPr>
          <p:nvPr>
            <p:ph type="dt" sz="half" idx="10"/>
          </p:nvPr>
        </p:nvSpPr>
        <p:spPr/>
        <p:txBody>
          <a:bodyPr/>
          <a:lstStyle/>
          <a:p>
            <a:fld id="{A7E2FD3C-8963-4234-87D9-28C2A89AD715}" type="datetimeFigureOut">
              <a:rPr lang="en-US" smtClean="0"/>
              <a:t>4/23/20</a:t>
            </a:fld>
            <a:endParaRPr lang="en-US"/>
          </a:p>
        </p:txBody>
      </p:sp>
      <p:sp>
        <p:nvSpPr>
          <p:cNvPr id="5" name="Footer Placeholder 4">
            <a:extLst>
              <a:ext uri="{FF2B5EF4-FFF2-40B4-BE49-F238E27FC236}">
                <a16:creationId xmlns:a16="http://schemas.microsoft.com/office/drawing/2014/main" id="{1EDA5F10-8F26-444F-BF24-0A9C8DAEC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56BFB-CD52-4E19-9C96-C2A949ECBBB3}"/>
              </a:ext>
            </a:extLst>
          </p:cNvPr>
          <p:cNvSpPr>
            <a:spLocks noGrp="1"/>
          </p:cNvSpPr>
          <p:nvPr>
            <p:ph type="sldNum" sz="quarter" idx="12"/>
          </p:nvPr>
        </p:nvSpPr>
        <p:spPr/>
        <p:txBody>
          <a:bodyPr/>
          <a:lstStyle/>
          <a:p>
            <a:fld id="{1B61BCED-81EA-41EF-A9AD-8B584A8025B5}" type="slidenum">
              <a:rPr lang="en-US" smtClean="0"/>
              <a:t>‹#›</a:t>
            </a:fld>
            <a:endParaRPr lang="en-US"/>
          </a:p>
        </p:txBody>
      </p:sp>
    </p:spTree>
    <p:extLst>
      <p:ext uri="{BB962C8B-B14F-4D97-AF65-F5344CB8AC3E}">
        <p14:creationId xmlns:p14="http://schemas.microsoft.com/office/powerpoint/2010/main" val="2479243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2E340-00E0-46E7-9419-C3BD8D839B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2B420F-47A3-4F6F-82A1-F25BA8F81E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25D975-5160-46B1-8A97-01AF6BBB03E4}"/>
              </a:ext>
            </a:extLst>
          </p:cNvPr>
          <p:cNvSpPr>
            <a:spLocks noGrp="1"/>
          </p:cNvSpPr>
          <p:nvPr>
            <p:ph type="dt" sz="half" idx="10"/>
          </p:nvPr>
        </p:nvSpPr>
        <p:spPr/>
        <p:txBody>
          <a:bodyPr/>
          <a:lstStyle/>
          <a:p>
            <a:fld id="{A7E2FD3C-8963-4234-87D9-28C2A89AD715}" type="datetimeFigureOut">
              <a:rPr lang="en-US" smtClean="0"/>
              <a:t>4/23/20</a:t>
            </a:fld>
            <a:endParaRPr lang="en-US"/>
          </a:p>
        </p:txBody>
      </p:sp>
      <p:sp>
        <p:nvSpPr>
          <p:cNvPr id="5" name="Footer Placeholder 4">
            <a:extLst>
              <a:ext uri="{FF2B5EF4-FFF2-40B4-BE49-F238E27FC236}">
                <a16:creationId xmlns:a16="http://schemas.microsoft.com/office/drawing/2014/main" id="{DF80442B-C4E1-4AF9-862C-804664C84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88E52-2B22-4D6E-ABD8-2DDC31CB64DE}"/>
              </a:ext>
            </a:extLst>
          </p:cNvPr>
          <p:cNvSpPr>
            <a:spLocks noGrp="1"/>
          </p:cNvSpPr>
          <p:nvPr>
            <p:ph type="sldNum" sz="quarter" idx="12"/>
          </p:nvPr>
        </p:nvSpPr>
        <p:spPr/>
        <p:txBody>
          <a:bodyPr/>
          <a:lstStyle/>
          <a:p>
            <a:fld id="{1B61BCED-81EA-41EF-A9AD-8B584A8025B5}" type="slidenum">
              <a:rPr lang="en-US" smtClean="0"/>
              <a:t>‹#›</a:t>
            </a:fld>
            <a:endParaRPr lang="en-US"/>
          </a:p>
        </p:txBody>
      </p:sp>
    </p:spTree>
    <p:extLst>
      <p:ext uri="{BB962C8B-B14F-4D97-AF65-F5344CB8AC3E}">
        <p14:creationId xmlns:p14="http://schemas.microsoft.com/office/powerpoint/2010/main" val="18939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AA3DD-6782-474B-B0B3-67C3130122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48C343-87F4-482C-82BF-C857059312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F01B5B-4F03-4E14-B9F9-88C35A69CB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118EA6-8519-407C-BC10-BBE1B2774266}"/>
              </a:ext>
            </a:extLst>
          </p:cNvPr>
          <p:cNvSpPr>
            <a:spLocks noGrp="1"/>
          </p:cNvSpPr>
          <p:nvPr>
            <p:ph type="dt" sz="half" idx="10"/>
          </p:nvPr>
        </p:nvSpPr>
        <p:spPr/>
        <p:txBody>
          <a:bodyPr/>
          <a:lstStyle/>
          <a:p>
            <a:fld id="{A7E2FD3C-8963-4234-87D9-28C2A89AD715}" type="datetimeFigureOut">
              <a:rPr lang="en-US" smtClean="0"/>
              <a:t>4/23/20</a:t>
            </a:fld>
            <a:endParaRPr lang="en-US"/>
          </a:p>
        </p:txBody>
      </p:sp>
      <p:sp>
        <p:nvSpPr>
          <p:cNvPr id="6" name="Footer Placeholder 5">
            <a:extLst>
              <a:ext uri="{FF2B5EF4-FFF2-40B4-BE49-F238E27FC236}">
                <a16:creationId xmlns:a16="http://schemas.microsoft.com/office/drawing/2014/main" id="{5C7C62A5-D906-47A7-9C4D-62ED42DBE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E3FAF-3EFD-4857-BFAA-E7D5EC46D0FC}"/>
              </a:ext>
            </a:extLst>
          </p:cNvPr>
          <p:cNvSpPr>
            <a:spLocks noGrp="1"/>
          </p:cNvSpPr>
          <p:nvPr>
            <p:ph type="sldNum" sz="quarter" idx="12"/>
          </p:nvPr>
        </p:nvSpPr>
        <p:spPr/>
        <p:txBody>
          <a:bodyPr/>
          <a:lstStyle/>
          <a:p>
            <a:fld id="{1B61BCED-81EA-41EF-A9AD-8B584A8025B5}" type="slidenum">
              <a:rPr lang="en-US" smtClean="0"/>
              <a:t>‹#›</a:t>
            </a:fld>
            <a:endParaRPr lang="en-US"/>
          </a:p>
        </p:txBody>
      </p:sp>
    </p:spTree>
    <p:extLst>
      <p:ext uri="{BB962C8B-B14F-4D97-AF65-F5344CB8AC3E}">
        <p14:creationId xmlns:p14="http://schemas.microsoft.com/office/powerpoint/2010/main" val="313343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2E68E-0C15-461A-88F6-3730F44584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8B3C42-FFAC-4898-AD0E-59ADE514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CA7502-852A-4876-96F3-B31E64CFA1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53DF0F-0873-4506-8BE7-9CAF596C8A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F26EA9-89AE-4CA9-B46F-FC88220302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497BC8-E25A-4B39-9A34-1695F76E701A}"/>
              </a:ext>
            </a:extLst>
          </p:cNvPr>
          <p:cNvSpPr>
            <a:spLocks noGrp="1"/>
          </p:cNvSpPr>
          <p:nvPr>
            <p:ph type="dt" sz="half" idx="10"/>
          </p:nvPr>
        </p:nvSpPr>
        <p:spPr/>
        <p:txBody>
          <a:bodyPr/>
          <a:lstStyle/>
          <a:p>
            <a:fld id="{A7E2FD3C-8963-4234-87D9-28C2A89AD715}" type="datetimeFigureOut">
              <a:rPr lang="en-US" smtClean="0"/>
              <a:t>4/23/20</a:t>
            </a:fld>
            <a:endParaRPr lang="en-US"/>
          </a:p>
        </p:txBody>
      </p:sp>
      <p:sp>
        <p:nvSpPr>
          <p:cNvPr id="8" name="Footer Placeholder 7">
            <a:extLst>
              <a:ext uri="{FF2B5EF4-FFF2-40B4-BE49-F238E27FC236}">
                <a16:creationId xmlns:a16="http://schemas.microsoft.com/office/drawing/2014/main" id="{80ECE63C-A37D-47D0-9C8E-4904A11EF5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EDC3F7-A026-49CA-9292-5834DF25626A}"/>
              </a:ext>
            </a:extLst>
          </p:cNvPr>
          <p:cNvSpPr>
            <a:spLocks noGrp="1"/>
          </p:cNvSpPr>
          <p:nvPr>
            <p:ph type="sldNum" sz="quarter" idx="12"/>
          </p:nvPr>
        </p:nvSpPr>
        <p:spPr/>
        <p:txBody>
          <a:bodyPr/>
          <a:lstStyle/>
          <a:p>
            <a:fld id="{1B61BCED-81EA-41EF-A9AD-8B584A8025B5}" type="slidenum">
              <a:rPr lang="en-US" smtClean="0"/>
              <a:t>‹#›</a:t>
            </a:fld>
            <a:endParaRPr lang="en-US"/>
          </a:p>
        </p:txBody>
      </p:sp>
    </p:spTree>
    <p:extLst>
      <p:ext uri="{BB962C8B-B14F-4D97-AF65-F5344CB8AC3E}">
        <p14:creationId xmlns:p14="http://schemas.microsoft.com/office/powerpoint/2010/main" val="1872006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B9E6-D300-40ED-907D-D2800746C7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E647B7-5535-4177-96C7-7F7FDAA4C768}"/>
              </a:ext>
            </a:extLst>
          </p:cNvPr>
          <p:cNvSpPr>
            <a:spLocks noGrp="1"/>
          </p:cNvSpPr>
          <p:nvPr>
            <p:ph type="dt" sz="half" idx="10"/>
          </p:nvPr>
        </p:nvSpPr>
        <p:spPr/>
        <p:txBody>
          <a:bodyPr/>
          <a:lstStyle/>
          <a:p>
            <a:fld id="{A7E2FD3C-8963-4234-87D9-28C2A89AD715}" type="datetimeFigureOut">
              <a:rPr lang="en-US" smtClean="0"/>
              <a:t>4/23/20</a:t>
            </a:fld>
            <a:endParaRPr lang="en-US"/>
          </a:p>
        </p:txBody>
      </p:sp>
      <p:sp>
        <p:nvSpPr>
          <p:cNvPr id="4" name="Footer Placeholder 3">
            <a:extLst>
              <a:ext uri="{FF2B5EF4-FFF2-40B4-BE49-F238E27FC236}">
                <a16:creationId xmlns:a16="http://schemas.microsoft.com/office/drawing/2014/main" id="{7EBA2553-D1BD-4B70-ADAC-A47022B96D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4FD5AD-2F61-40F4-81CE-8ED08B4E8C4F}"/>
              </a:ext>
            </a:extLst>
          </p:cNvPr>
          <p:cNvSpPr>
            <a:spLocks noGrp="1"/>
          </p:cNvSpPr>
          <p:nvPr>
            <p:ph type="sldNum" sz="quarter" idx="12"/>
          </p:nvPr>
        </p:nvSpPr>
        <p:spPr/>
        <p:txBody>
          <a:bodyPr/>
          <a:lstStyle/>
          <a:p>
            <a:fld id="{1B61BCED-81EA-41EF-A9AD-8B584A8025B5}" type="slidenum">
              <a:rPr lang="en-US" smtClean="0"/>
              <a:t>‹#›</a:t>
            </a:fld>
            <a:endParaRPr lang="en-US"/>
          </a:p>
        </p:txBody>
      </p:sp>
    </p:spTree>
    <p:extLst>
      <p:ext uri="{BB962C8B-B14F-4D97-AF65-F5344CB8AC3E}">
        <p14:creationId xmlns:p14="http://schemas.microsoft.com/office/powerpoint/2010/main" val="2878420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8F05F7-292C-489A-B3B8-9C87A6B71E83}"/>
              </a:ext>
            </a:extLst>
          </p:cNvPr>
          <p:cNvSpPr>
            <a:spLocks noGrp="1"/>
          </p:cNvSpPr>
          <p:nvPr>
            <p:ph type="dt" sz="half" idx="10"/>
          </p:nvPr>
        </p:nvSpPr>
        <p:spPr/>
        <p:txBody>
          <a:bodyPr/>
          <a:lstStyle/>
          <a:p>
            <a:fld id="{A7E2FD3C-8963-4234-87D9-28C2A89AD715}" type="datetimeFigureOut">
              <a:rPr lang="en-US" smtClean="0"/>
              <a:t>4/23/20</a:t>
            </a:fld>
            <a:endParaRPr lang="en-US"/>
          </a:p>
        </p:txBody>
      </p:sp>
      <p:sp>
        <p:nvSpPr>
          <p:cNvPr id="3" name="Footer Placeholder 2">
            <a:extLst>
              <a:ext uri="{FF2B5EF4-FFF2-40B4-BE49-F238E27FC236}">
                <a16:creationId xmlns:a16="http://schemas.microsoft.com/office/drawing/2014/main" id="{1CFB0E0D-03C6-4E2E-9081-4E59EA96E4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79C957-7D21-4094-BCC5-FDACF602C984}"/>
              </a:ext>
            </a:extLst>
          </p:cNvPr>
          <p:cNvSpPr>
            <a:spLocks noGrp="1"/>
          </p:cNvSpPr>
          <p:nvPr>
            <p:ph type="sldNum" sz="quarter" idx="12"/>
          </p:nvPr>
        </p:nvSpPr>
        <p:spPr/>
        <p:txBody>
          <a:bodyPr/>
          <a:lstStyle/>
          <a:p>
            <a:fld id="{1B61BCED-81EA-41EF-A9AD-8B584A8025B5}" type="slidenum">
              <a:rPr lang="en-US" smtClean="0"/>
              <a:t>‹#›</a:t>
            </a:fld>
            <a:endParaRPr lang="en-US"/>
          </a:p>
        </p:txBody>
      </p:sp>
    </p:spTree>
    <p:extLst>
      <p:ext uri="{BB962C8B-B14F-4D97-AF65-F5344CB8AC3E}">
        <p14:creationId xmlns:p14="http://schemas.microsoft.com/office/powerpoint/2010/main" val="3654957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3BB1D-9304-4F7D-9224-A8AEF2E89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015E58-B417-4779-9FCD-B5F7EEF4B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27BD35-3BB7-45D0-99B0-2CD1A8B40F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4F6CFC-A44E-46F2-95AD-19FC9E82C78D}"/>
              </a:ext>
            </a:extLst>
          </p:cNvPr>
          <p:cNvSpPr>
            <a:spLocks noGrp="1"/>
          </p:cNvSpPr>
          <p:nvPr>
            <p:ph type="dt" sz="half" idx="10"/>
          </p:nvPr>
        </p:nvSpPr>
        <p:spPr/>
        <p:txBody>
          <a:bodyPr/>
          <a:lstStyle/>
          <a:p>
            <a:fld id="{A7E2FD3C-8963-4234-87D9-28C2A89AD715}" type="datetimeFigureOut">
              <a:rPr lang="en-US" smtClean="0"/>
              <a:t>4/23/20</a:t>
            </a:fld>
            <a:endParaRPr lang="en-US"/>
          </a:p>
        </p:txBody>
      </p:sp>
      <p:sp>
        <p:nvSpPr>
          <p:cNvPr id="6" name="Footer Placeholder 5">
            <a:extLst>
              <a:ext uri="{FF2B5EF4-FFF2-40B4-BE49-F238E27FC236}">
                <a16:creationId xmlns:a16="http://schemas.microsoft.com/office/drawing/2014/main" id="{13148044-8F69-453C-B227-79EE68240E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5A3EF-1B10-4469-A4BD-13EDC513A4AB}"/>
              </a:ext>
            </a:extLst>
          </p:cNvPr>
          <p:cNvSpPr>
            <a:spLocks noGrp="1"/>
          </p:cNvSpPr>
          <p:nvPr>
            <p:ph type="sldNum" sz="quarter" idx="12"/>
          </p:nvPr>
        </p:nvSpPr>
        <p:spPr/>
        <p:txBody>
          <a:bodyPr/>
          <a:lstStyle/>
          <a:p>
            <a:fld id="{1B61BCED-81EA-41EF-A9AD-8B584A8025B5}" type="slidenum">
              <a:rPr lang="en-US" smtClean="0"/>
              <a:t>‹#›</a:t>
            </a:fld>
            <a:endParaRPr lang="en-US"/>
          </a:p>
        </p:txBody>
      </p:sp>
    </p:spTree>
    <p:extLst>
      <p:ext uri="{BB962C8B-B14F-4D97-AF65-F5344CB8AC3E}">
        <p14:creationId xmlns:p14="http://schemas.microsoft.com/office/powerpoint/2010/main" val="1856688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50718-382F-4ED8-9CD4-9DBC781701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B4D0F6-EB8B-4B08-A5A1-417E15065E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0C19B6-FED9-4DDA-A73B-B8C61D8CF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7702C6-CF67-46B6-8B0F-60E037473EF6}"/>
              </a:ext>
            </a:extLst>
          </p:cNvPr>
          <p:cNvSpPr>
            <a:spLocks noGrp="1"/>
          </p:cNvSpPr>
          <p:nvPr>
            <p:ph type="dt" sz="half" idx="10"/>
          </p:nvPr>
        </p:nvSpPr>
        <p:spPr/>
        <p:txBody>
          <a:bodyPr/>
          <a:lstStyle/>
          <a:p>
            <a:fld id="{A7E2FD3C-8963-4234-87D9-28C2A89AD715}" type="datetimeFigureOut">
              <a:rPr lang="en-US" smtClean="0"/>
              <a:t>4/23/20</a:t>
            </a:fld>
            <a:endParaRPr lang="en-US"/>
          </a:p>
        </p:txBody>
      </p:sp>
      <p:sp>
        <p:nvSpPr>
          <p:cNvPr id="6" name="Footer Placeholder 5">
            <a:extLst>
              <a:ext uri="{FF2B5EF4-FFF2-40B4-BE49-F238E27FC236}">
                <a16:creationId xmlns:a16="http://schemas.microsoft.com/office/drawing/2014/main" id="{9972B863-AD80-487D-A402-0F8306DF38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CDA60-898D-4EC0-AE9C-7E656375632A}"/>
              </a:ext>
            </a:extLst>
          </p:cNvPr>
          <p:cNvSpPr>
            <a:spLocks noGrp="1"/>
          </p:cNvSpPr>
          <p:nvPr>
            <p:ph type="sldNum" sz="quarter" idx="12"/>
          </p:nvPr>
        </p:nvSpPr>
        <p:spPr/>
        <p:txBody>
          <a:bodyPr/>
          <a:lstStyle/>
          <a:p>
            <a:fld id="{1B61BCED-81EA-41EF-A9AD-8B584A8025B5}" type="slidenum">
              <a:rPr lang="en-US" smtClean="0"/>
              <a:t>‹#›</a:t>
            </a:fld>
            <a:endParaRPr lang="en-US"/>
          </a:p>
        </p:txBody>
      </p:sp>
    </p:spTree>
    <p:extLst>
      <p:ext uri="{BB962C8B-B14F-4D97-AF65-F5344CB8AC3E}">
        <p14:creationId xmlns:p14="http://schemas.microsoft.com/office/powerpoint/2010/main" val="489380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447762-0A1D-4A30-B42F-AF5D707912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E287FE-20AC-4AEC-AA14-4570E1CC6B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3EB65-D48F-4EAE-A33E-3660FBE579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2FD3C-8963-4234-87D9-28C2A89AD715}" type="datetimeFigureOut">
              <a:rPr lang="en-US" smtClean="0"/>
              <a:t>4/23/20</a:t>
            </a:fld>
            <a:endParaRPr lang="en-US"/>
          </a:p>
        </p:txBody>
      </p:sp>
      <p:sp>
        <p:nvSpPr>
          <p:cNvPr id="5" name="Footer Placeholder 4">
            <a:extLst>
              <a:ext uri="{FF2B5EF4-FFF2-40B4-BE49-F238E27FC236}">
                <a16:creationId xmlns:a16="http://schemas.microsoft.com/office/drawing/2014/main" id="{D84C5D41-8FC4-4BE5-8675-F3B1B5D226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664CDA-4BC3-4405-AA07-A1FE8D9D66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61BCED-81EA-41EF-A9AD-8B584A8025B5}" type="slidenum">
              <a:rPr lang="en-US" smtClean="0"/>
              <a:t>‹#›</a:t>
            </a:fld>
            <a:endParaRPr lang="en-US"/>
          </a:p>
        </p:txBody>
      </p:sp>
    </p:spTree>
    <p:extLst>
      <p:ext uri="{BB962C8B-B14F-4D97-AF65-F5344CB8AC3E}">
        <p14:creationId xmlns:p14="http://schemas.microsoft.com/office/powerpoint/2010/main" val="525827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Square_matrix"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en.wikipedia.org/wiki/Neighbourhood_(graph_theory)" TargetMode="External"/><Relationship Id="rId4" Type="http://schemas.openxmlformats.org/officeDocument/2006/relationships/hyperlink" Target="https://en.wikipedia.org/wiki/Graph_(discrete_mathematic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jasl1/Covid-19-transmission-network"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Coronavirus_disease_2019" TargetMode="External"/><Relationship Id="rId7" Type="http://schemas.openxmlformats.org/officeDocument/2006/relationships/image" Target="../media/image1.jpeg"/><Relationship Id="rId2" Type="http://schemas.openxmlformats.org/officeDocument/2006/relationships/hyperlink" Target="https://www.sciencedirect.com/science/article/pii/S0896841120300469" TargetMode="External"/><Relationship Id="rId1" Type="http://schemas.openxmlformats.org/officeDocument/2006/relationships/slideLayout" Target="../slideLayouts/slideLayout2.xml"/><Relationship Id="rId6" Type="http://schemas.openxmlformats.org/officeDocument/2006/relationships/hyperlink" Target="https://www.npr.org/sections/goatsandsoda/2020/03/30/822491838/coronavirus-world-map-tracking-the-spread-of-the-outbreak" TargetMode="External"/><Relationship Id="rId5" Type="http://schemas.openxmlformats.org/officeDocument/2006/relationships/hyperlink" Target="https://en.wikipedia.org/wiki/2019%E2%80%9320_coronavirus_pandemic_by_country_and_territory" TargetMode="External"/><Relationship Id="rId4" Type="http://schemas.openxmlformats.org/officeDocument/2006/relationships/hyperlink" Target="https://abcnews.go.com/Health/timeline-coronavirus-started/story?id=69435165"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isaid.org/epiflu-applications/next-hcov-19-app/"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56AE-A91D-4281-B941-5607AB54B34D}"/>
              </a:ext>
            </a:extLst>
          </p:cNvPr>
          <p:cNvSpPr>
            <a:spLocks noGrp="1"/>
          </p:cNvSpPr>
          <p:nvPr>
            <p:ph type="title"/>
          </p:nvPr>
        </p:nvSpPr>
        <p:spPr>
          <a:xfrm>
            <a:off x="615768" y="2357002"/>
            <a:ext cx="10947570" cy="2590027"/>
          </a:xfrm>
        </p:spPr>
        <p:txBody>
          <a:bodyPr vert="horz" lIns="91440" tIns="45720" rIns="91440" bIns="45720" rtlCol="0" anchor="t">
            <a:normAutofit/>
          </a:bodyPr>
          <a:lstStyle/>
          <a:p>
            <a:pPr algn="ctr"/>
            <a:r>
              <a:rPr lang="en-US" b="1" dirty="0">
                <a:latin typeface="Arial" panose="020B0604020202020204" pitchFamily="34" charset="0"/>
                <a:cs typeface="Arial" panose="020B0604020202020204" pitchFamily="34" charset="0"/>
              </a:rPr>
              <a:t>COVID-19 Transmission Network: Verification  and Validation of Transmission Stories</a:t>
            </a:r>
            <a:endParaRPr lang="en-US" b="1" kern="1200"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3DF0372-C1F4-433F-B091-0D6A23513A88}"/>
              </a:ext>
            </a:extLst>
          </p:cNvPr>
          <p:cNvSpPr>
            <a:spLocks noGrp="1"/>
          </p:cNvSpPr>
          <p:nvPr>
            <p:ph idx="1"/>
          </p:nvPr>
        </p:nvSpPr>
        <p:spPr>
          <a:xfrm>
            <a:off x="387913" y="824210"/>
            <a:ext cx="11067024" cy="868706"/>
          </a:xfrm>
        </p:spPr>
        <p:txBody>
          <a:bodyPr vert="horz" lIns="91440" tIns="45720" rIns="91440" bIns="45720" rtlCol="0" anchor="b">
            <a:noAutofit/>
          </a:bodyPr>
          <a:lstStyle/>
          <a:p>
            <a:pPr marL="0" indent="0">
              <a:buNone/>
            </a:pPr>
            <a:r>
              <a:rPr lang="en-US" sz="4000" b="1" dirty="0"/>
              <a:t>CSC8550 Advanced Algorithms Project Presentation</a:t>
            </a:r>
            <a:endParaRPr lang="en-US" sz="4000" kern="1200" dirty="0">
              <a:solidFill>
                <a:schemeClr val="tx1"/>
              </a:solidFill>
              <a:latin typeface="+mn-lt"/>
              <a:ea typeface="+mn-ea"/>
              <a:cs typeface="+mn-cs"/>
            </a:endParaRPr>
          </a:p>
        </p:txBody>
      </p:sp>
      <p:sp>
        <p:nvSpPr>
          <p:cNvPr id="5" name="Rectangle 4">
            <a:extLst>
              <a:ext uri="{FF2B5EF4-FFF2-40B4-BE49-F238E27FC236}">
                <a16:creationId xmlns:a16="http://schemas.microsoft.com/office/drawing/2014/main" id="{CD800BF9-6E78-C843-9E2B-BF0B7F5AFB83}"/>
              </a:ext>
            </a:extLst>
          </p:cNvPr>
          <p:cNvSpPr txBox="1">
            <a:spLocks noChangeArrowheads="1"/>
          </p:cNvSpPr>
          <p:nvPr/>
        </p:nvSpPr>
        <p:spPr>
          <a:xfrm>
            <a:off x="961879" y="5990069"/>
            <a:ext cx="9349739" cy="6009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a:t>Zafar Iqbal, </a:t>
            </a:r>
            <a:r>
              <a:rPr lang="en-US" sz="3600" b="1" dirty="0" err="1"/>
              <a:t>Javad</a:t>
            </a:r>
            <a:r>
              <a:rPr lang="en-US" sz="3600" b="1" dirty="0"/>
              <a:t> </a:t>
            </a:r>
            <a:r>
              <a:rPr lang="en-US" sz="3600" b="1" dirty="0" err="1"/>
              <a:t>Rafiei</a:t>
            </a:r>
            <a:r>
              <a:rPr lang="en-US" sz="3600" b="1" dirty="0"/>
              <a:t>, &amp; Mokter Hossain</a:t>
            </a:r>
            <a:endParaRPr lang="en-US" sz="3600" dirty="0">
              <a:solidFill>
                <a:srgbClr val="000099"/>
              </a:solidFill>
              <a:latin typeface="Arial" charset="0"/>
            </a:endParaRPr>
          </a:p>
        </p:txBody>
      </p:sp>
      <p:pic>
        <p:nvPicPr>
          <p:cNvPr id="6" name="Picture 2" descr="Related image">
            <a:extLst>
              <a:ext uri="{FF2B5EF4-FFF2-40B4-BE49-F238E27FC236}">
                <a16:creationId xmlns:a16="http://schemas.microsoft.com/office/drawing/2014/main" id="{F1E6F7AE-34A4-E449-ABFE-15F10801FC5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786341" y="5723082"/>
            <a:ext cx="1134918" cy="1134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885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8F5D0-DBCC-4D75-9D40-FB61FAD26C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68E147-D5FD-4282-A6EF-74F22CCF5054}"/>
              </a:ext>
            </a:extLst>
          </p:cNvPr>
          <p:cNvSpPr>
            <a:spLocks noGrp="1"/>
          </p:cNvSpPr>
          <p:nvPr>
            <p:ph idx="1"/>
          </p:nvPr>
        </p:nvSpPr>
        <p:spPr/>
        <p:txBody>
          <a:bodyPr/>
          <a:lstStyle/>
          <a:p>
            <a:pPr algn="just"/>
            <a:r>
              <a:rPr lang="en-US" dirty="0"/>
              <a:t>Coronaviruses have a genome made of RNA. </a:t>
            </a:r>
          </a:p>
          <a:p>
            <a:pPr lvl="1" algn="just"/>
            <a:r>
              <a:rPr lang="en-US" dirty="0"/>
              <a:t>Viruses with RNA genomes have an essential gene called the RNA-dependent RNA polymerase (</a:t>
            </a:r>
            <a:r>
              <a:rPr lang="en-US" dirty="0" err="1"/>
              <a:t>RdRp</a:t>
            </a:r>
            <a:r>
              <a:rPr lang="en-US" dirty="0"/>
              <a:t>), which is highly conserved, meaning that there are few changes in the gene from one RNA virus to another. This makes the gene useful for measuring the evolutionary distance and relatedness of one RNA virus to another.</a:t>
            </a:r>
          </a:p>
          <a:p>
            <a:pPr algn="just"/>
            <a:endParaRPr lang="en-US" dirty="0"/>
          </a:p>
          <a:p>
            <a:pPr algn="just"/>
            <a:r>
              <a:rPr lang="en-US" dirty="0"/>
              <a:t>RNA viruses have high mutation rates that result in several slightly different versions of the viral genome being made each time the viral genome is replicated.</a:t>
            </a:r>
          </a:p>
        </p:txBody>
      </p:sp>
    </p:spTree>
    <p:extLst>
      <p:ext uri="{BB962C8B-B14F-4D97-AF65-F5344CB8AC3E}">
        <p14:creationId xmlns:p14="http://schemas.microsoft.com/office/powerpoint/2010/main" val="3326386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878F-4D06-42A5-A86E-F6CEF2FA54A3}"/>
              </a:ext>
            </a:extLst>
          </p:cNvPr>
          <p:cNvSpPr>
            <a:spLocks noGrp="1"/>
          </p:cNvSpPr>
          <p:nvPr>
            <p:ph type="title"/>
          </p:nvPr>
        </p:nvSpPr>
        <p:spPr>
          <a:xfrm>
            <a:off x="838200" y="640079"/>
            <a:ext cx="4681742" cy="1840613"/>
          </a:xfrm>
        </p:spPr>
        <p:txBody>
          <a:bodyPr anchor="b">
            <a:normAutofit/>
          </a:bodyPr>
          <a:lstStyle/>
          <a:p>
            <a:r>
              <a:rPr lang="en-US" sz="4000" dirty="0"/>
              <a:t>Virus mutation</a:t>
            </a:r>
          </a:p>
        </p:txBody>
      </p:sp>
      <p:sp>
        <p:nvSpPr>
          <p:cNvPr id="3" name="Content Placeholder 2">
            <a:extLst>
              <a:ext uri="{FF2B5EF4-FFF2-40B4-BE49-F238E27FC236}">
                <a16:creationId xmlns:a16="http://schemas.microsoft.com/office/drawing/2014/main" id="{94F44967-ADA1-41DB-B691-140B7621E02C}"/>
              </a:ext>
            </a:extLst>
          </p:cNvPr>
          <p:cNvSpPr>
            <a:spLocks noGrp="1"/>
          </p:cNvSpPr>
          <p:nvPr>
            <p:ph idx="1"/>
          </p:nvPr>
        </p:nvSpPr>
        <p:spPr>
          <a:xfrm>
            <a:off x="838200" y="2686323"/>
            <a:ext cx="4681742" cy="3531598"/>
          </a:xfrm>
        </p:spPr>
        <p:txBody>
          <a:bodyPr>
            <a:normAutofit/>
          </a:bodyPr>
          <a:lstStyle/>
          <a:p>
            <a:r>
              <a:rPr lang="en-US" sz="2000" dirty="0"/>
              <a:t>A virus spreads by rapidly replicating many times within its host.</a:t>
            </a:r>
          </a:p>
          <a:p>
            <a:r>
              <a:rPr lang="en-US" sz="2000" dirty="0"/>
              <a:t>Transmission to a new hosts also occurs by the replication</a:t>
            </a:r>
          </a:p>
          <a:p>
            <a:r>
              <a:rPr lang="en-US" sz="2000" dirty="0"/>
              <a:t>The rapid replication results in copying mistakes.</a:t>
            </a:r>
          </a:p>
          <a:p>
            <a:r>
              <a:rPr lang="en-US" sz="2000" dirty="0"/>
              <a:t>Miner changes in their genetic code. (mutations)</a:t>
            </a:r>
          </a:p>
          <a:p>
            <a:r>
              <a:rPr lang="en-US" sz="2000" dirty="0"/>
              <a:t>Coronavirus mutates almost twice a month.</a:t>
            </a:r>
          </a:p>
        </p:txBody>
      </p:sp>
      <p:pic>
        <p:nvPicPr>
          <p:cNvPr id="4" name="Picture 3">
            <a:extLst>
              <a:ext uri="{FF2B5EF4-FFF2-40B4-BE49-F238E27FC236}">
                <a16:creationId xmlns:a16="http://schemas.microsoft.com/office/drawing/2014/main" id="{E73EDB96-F09D-4AEC-90A5-CAFEC87E91C1}"/>
              </a:ext>
            </a:extLst>
          </p:cNvPr>
          <p:cNvPicPr>
            <a:picLocks noChangeAspect="1"/>
          </p:cNvPicPr>
          <p:nvPr/>
        </p:nvPicPr>
        <p:blipFill>
          <a:blip r:embed="rId2"/>
          <a:stretch>
            <a:fillRect/>
          </a:stretch>
        </p:blipFill>
        <p:spPr>
          <a:xfrm>
            <a:off x="5954503" y="640080"/>
            <a:ext cx="5359955" cy="5577840"/>
          </a:xfrm>
          <a:prstGeom prst="rect">
            <a:avLst/>
          </a:prstGeom>
        </p:spPr>
      </p:pic>
    </p:spTree>
    <p:extLst>
      <p:ext uri="{BB962C8B-B14F-4D97-AF65-F5344CB8AC3E}">
        <p14:creationId xmlns:p14="http://schemas.microsoft.com/office/powerpoint/2010/main" val="77735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6A6D-614D-4A8F-8A2B-41AC220C22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899F45-D395-497D-A61A-C00DA2583632}"/>
              </a:ext>
            </a:extLst>
          </p:cNvPr>
          <p:cNvSpPr>
            <a:spLocks noGrp="1"/>
          </p:cNvSpPr>
          <p:nvPr>
            <p:ph idx="1"/>
          </p:nvPr>
        </p:nvSpPr>
        <p:spPr/>
        <p:txBody>
          <a:bodyPr>
            <a:normAutofit/>
          </a:bodyPr>
          <a:lstStyle/>
          <a:p>
            <a:pPr marL="0" indent="0" algn="just">
              <a:buNone/>
            </a:pPr>
            <a:endParaRPr lang="en-US" dirty="0"/>
          </a:p>
          <a:p>
            <a:pPr marL="0" indent="0" algn="just">
              <a:buNone/>
            </a:pPr>
            <a:r>
              <a:rPr lang="en-US" dirty="0"/>
              <a:t>Scientists studying mutations in coronavirus have decoded more than 10,000 different genomes of the deadly pathogen.</a:t>
            </a:r>
          </a:p>
          <a:p>
            <a:pPr marL="0" indent="0" algn="just">
              <a:buNone/>
            </a:pPr>
            <a:endParaRPr lang="en-US" dirty="0"/>
          </a:p>
          <a:p>
            <a:pPr marL="0" indent="0" algn="just">
              <a:buNone/>
            </a:pPr>
            <a:r>
              <a:rPr lang="en-US" dirty="0"/>
              <a:t>Creates a comprehensive map that will be crucial to controlling the pandemic and developing medicines to treat it.</a:t>
            </a:r>
          </a:p>
        </p:txBody>
      </p:sp>
    </p:spTree>
    <p:extLst>
      <p:ext uri="{BB962C8B-B14F-4D97-AF65-F5344CB8AC3E}">
        <p14:creationId xmlns:p14="http://schemas.microsoft.com/office/powerpoint/2010/main" val="113746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CACFD-3929-4810-A8D8-4CD7CF8647FC}"/>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GISAID</a:t>
            </a:r>
            <a:br>
              <a:rPr lang="en-US" sz="3700"/>
            </a:br>
            <a:r>
              <a:rPr lang="en-US" sz="3700"/>
              <a:t>Dataset</a:t>
            </a:r>
          </a:p>
        </p:txBody>
      </p:sp>
      <p:pic>
        <p:nvPicPr>
          <p:cNvPr id="4" name="Content Placeholder 3">
            <a:extLst>
              <a:ext uri="{FF2B5EF4-FFF2-40B4-BE49-F238E27FC236}">
                <a16:creationId xmlns:a16="http://schemas.microsoft.com/office/drawing/2014/main" id="{8B0AF3E0-C69A-4459-8923-5D9CB95110ED}"/>
              </a:ext>
            </a:extLst>
          </p:cNvPr>
          <p:cNvPicPr>
            <a:picLocks noGrp="1" noChangeAspect="1"/>
          </p:cNvPicPr>
          <p:nvPr>
            <p:ph idx="1"/>
          </p:nvPr>
        </p:nvPicPr>
        <p:blipFill rotWithShape="1">
          <a:blip r:embed="rId2"/>
          <a:srcRect r="1462" b="-2"/>
          <a:stretch/>
        </p:blipFill>
        <p:spPr>
          <a:xfrm>
            <a:off x="545238" y="858525"/>
            <a:ext cx="7608304" cy="5211906"/>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19810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2BC53-63D0-4416-B5E1-8B153D171BD8}"/>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dirty="0"/>
              <a:t>Genome sequence</a:t>
            </a:r>
          </a:p>
        </p:txBody>
      </p:sp>
      <p:pic>
        <p:nvPicPr>
          <p:cNvPr id="4" name="Content Placeholder 3">
            <a:extLst>
              <a:ext uri="{FF2B5EF4-FFF2-40B4-BE49-F238E27FC236}">
                <a16:creationId xmlns:a16="http://schemas.microsoft.com/office/drawing/2014/main" id="{5679AFBC-A0DC-49A9-AA79-3D493ADA9968}"/>
              </a:ext>
            </a:extLst>
          </p:cNvPr>
          <p:cNvPicPr>
            <a:picLocks noGrp="1" noChangeAspect="1"/>
          </p:cNvPicPr>
          <p:nvPr>
            <p:ph idx="1"/>
          </p:nvPr>
        </p:nvPicPr>
        <p:blipFill rotWithShape="1">
          <a:blip r:embed="rId2"/>
          <a:srcRect t="1057" r="3" b="7001"/>
          <a:stretch/>
        </p:blipFill>
        <p:spPr>
          <a:xfrm>
            <a:off x="545238" y="858525"/>
            <a:ext cx="7608304" cy="5211906"/>
          </a:xfrm>
          <a:prstGeom prst="rect">
            <a:avLst/>
          </a:prstGeom>
        </p:spPr>
      </p:pic>
    </p:spTree>
    <p:extLst>
      <p:ext uri="{BB962C8B-B14F-4D97-AF65-F5344CB8AC3E}">
        <p14:creationId xmlns:p14="http://schemas.microsoft.com/office/powerpoint/2010/main" val="4011983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1982F-59FD-42D7-9D7A-CF149883690E}"/>
              </a:ext>
            </a:extLst>
          </p:cNvPr>
          <p:cNvSpPr>
            <a:spLocks noGrp="1"/>
          </p:cNvSpPr>
          <p:nvPr>
            <p:ph type="title"/>
          </p:nvPr>
        </p:nvSpPr>
        <p:spPr>
          <a:xfrm>
            <a:off x="4965430" y="629266"/>
            <a:ext cx="6586491" cy="1676603"/>
          </a:xfrm>
        </p:spPr>
        <p:txBody>
          <a:bodyPr>
            <a:normAutofit/>
          </a:bodyPr>
          <a:lstStyle/>
          <a:p>
            <a:r>
              <a:rPr lang="en-US"/>
              <a:t>Nextstrain’s Augur</a:t>
            </a:r>
          </a:p>
        </p:txBody>
      </p:sp>
      <p:pic>
        <p:nvPicPr>
          <p:cNvPr id="6" name="Picture 5" descr="A close up of text on a white background&#10;&#10;Description automatically generated">
            <a:extLst>
              <a:ext uri="{FF2B5EF4-FFF2-40B4-BE49-F238E27FC236}">
                <a16:creationId xmlns:a16="http://schemas.microsoft.com/office/drawing/2014/main" id="{D109C3E7-A09F-4936-8FF8-70689C2EAC6A}"/>
              </a:ext>
            </a:extLst>
          </p:cNvPr>
          <p:cNvPicPr>
            <a:picLocks noChangeAspect="1"/>
          </p:cNvPicPr>
          <p:nvPr/>
        </p:nvPicPr>
        <p:blipFill rotWithShape="1">
          <a:blip r:embed="rId3"/>
          <a:srcRect l="4798"/>
          <a:stretch/>
        </p:blipFill>
        <p:spPr>
          <a:xfrm>
            <a:off x="20" y="10"/>
            <a:ext cx="4635571" cy="6857990"/>
          </a:xfrm>
          <a:prstGeom prst="rect">
            <a:avLst/>
          </a:prstGeom>
          <a:effectLst/>
        </p:spPr>
      </p:pic>
      <p:sp>
        <p:nvSpPr>
          <p:cNvPr id="3" name="Content Placeholder 2">
            <a:extLst>
              <a:ext uri="{FF2B5EF4-FFF2-40B4-BE49-F238E27FC236}">
                <a16:creationId xmlns:a16="http://schemas.microsoft.com/office/drawing/2014/main" id="{D96389F9-D26E-4B80-AE3E-DF2766D90797}"/>
              </a:ext>
            </a:extLst>
          </p:cNvPr>
          <p:cNvSpPr>
            <a:spLocks noGrp="1"/>
          </p:cNvSpPr>
          <p:nvPr>
            <p:ph idx="1"/>
          </p:nvPr>
        </p:nvSpPr>
        <p:spPr>
          <a:xfrm>
            <a:off x="4965431" y="2438400"/>
            <a:ext cx="6586489" cy="3785419"/>
          </a:xfrm>
        </p:spPr>
        <p:txBody>
          <a:bodyPr>
            <a:normAutofit/>
          </a:bodyPr>
          <a:lstStyle/>
          <a:p>
            <a:r>
              <a:rPr lang="en-US" sz="2200"/>
              <a:t>Bioinformatics' toolkit used to analyze different pathogens (viruses).</a:t>
            </a:r>
          </a:p>
          <a:p>
            <a:r>
              <a:rPr lang="en-US" sz="2200"/>
              <a:t>The data undergoes different steps:</a:t>
            </a:r>
          </a:p>
          <a:p>
            <a:pPr lvl="1"/>
            <a:r>
              <a:rPr lang="en-US" sz="2200"/>
              <a:t>Filter the sequences</a:t>
            </a:r>
          </a:p>
          <a:p>
            <a:pPr lvl="1"/>
            <a:r>
              <a:rPr lang="en-US" sz="2200"/>
              <a:t>Align the sequences</a:t>
            </a:r>
          </a:p>
          <a:p>
            <a:pPr lvl="1"/>
            <a:r>
              <a:rPr lang="en-US" sz="2200"/>
              <a:t>Construct the phylogeny (tree)</a:t>
            </a:r>
          </a:p>
          <a:p>
            <a:pPr lvl="1"/>
            <a:r>
              <a:rPr lang="en-US" sz="2200"/>
              <a:t>Get a Time-Resolved Tree</a:t>
            </a:r>
          </a:p>
          <a:p>
            <a:pPr lvl="1"/>
            <a:r>
              <a:rPr lang="en-US" sz="2200"/>
              <a:t>Identify Amino-Acid Mutations</a:t>
            </a:r>
          </a:p>
          <a:p>
            <a:pPr lvl="1"/>
            <a:r>
              <a:rPr lang="en-US" sz="2200"/>
              <a:t>Json file containing hierarchal information about transmission.</a:t>
            </a:r>
          </a:p>
          <a:p>
            <a:pPr lvl="1"/>
            <a:endParaRPr lang="en-US" sz="2200"/>
          </a:p>
        </p:txBody>
      </p:sp>
    </p:spTree>
    <p:extLst>
      <p:ext uri="{BB962C8B-B14F-4D97-AF65-F5344CB8AC3E}">
        <p14:creationId xmlns:p14="http://schemas.microsoft.com/office/powerpoint/2010/main" val="1547166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50C2F-2972-400E-A0E2-38ADBDCEF88D}"/>
              </a:ext>
            </a:extLst>
          </p:cNvPr>
          <p:cNvSpPr>
            <a:spLocks noGrp="1"/>
          </p:cNvSpPr>
          <p:nvPr>
            <p:ph type="ctrTitle"/>
          </p:nvPr>
        </p:nvSpPr>
        <p:spPr/>
        <p:txBody>
          <a:bodyPr>
            <a:normAutofit fontScale="90000"/>
          </a:bodyPr>
          <a:lstStyle/>
          <a:p>
            <a:r>
              <a:rPr lang="en-US" dirty="0"/>
              <a:t>Sub-graph isomorphism problem</a:t>
            </a:r>
            <a:br>
              <a:rPr lang="en-US" dirty="0"/>
            </a:br>
            <a:endParaRPr lang="en-US" dirty="0"/>
          </a:p>
        </p:txBody>
      </p:sp>
      <p:sp>
        <p:nvSpPr>
          <p:cNvPr id="3" name="Subtitle 2">
            <a:extLst>
              <a:ext uri="{FF2B5EF4-FFF2-40B4-BE49-F238E27FC236}">
                <a16:creationId xmlns:a16="http://schemas.microsoft.com/office/drawing/2014/main" id="{79C60CFB-ADA2-4DB5-B6FB-DA35EA96D88F}"/>
              </a:ext>
            </a:extLst>
          </p:cNvPr>
          <p:cNvSpPr>
            <a:spLocks noGrp="1"/>
          </p:cNvSpPr>
          <p:nvPr>
            <p:ph type="subTitle" idx="1"/>
          </p:nvPr>
        </p:nvSpPr>
        <p:spPr>
          <a:xfrm>
            <a:off x="1524000" y="3602037"/>
            <a:ext cx="9637986" cy="2777741"/>
          </a:xfrm>
        </p:spPr>
        <p:txBody>
          <a:bodyPr>
            <a:normAutofit/>
          </a:bodyPr>
          <a:lstStyle/>
          <a:p>
            <a:pPr algn="just"/>
            <a:r>
              <a:rPr lang="en-US" dirty="0"/>
              <a:t>The </a:t>
            </a:r>
            <a:r>
              <a:rPr lang="en-US" dirty="0">
                <a:effectLst/>
              </a:rPr>
              <a:t>subgraph isomorphism problem is a computational task in which two </a:t>
            </a:r>
            <a:r>
              <a:rPr lang="en-US" dirty="0"/>
              <a:t>graphs </a:t>
            </a:r>
            <a:r>
              <a:rPr lang="en-US" i="1" dirty="0"/>
              <a:t>G</a:t>
            </a:r>
            <a:r>
              <a:rPr lang="en-US" dirty="0"/>
              <a:t> and </a:t>
            </a:r>
            <a:r>
              <a:rPr lang="en-US" i="1" dirty="0"/>
              <a:t>H</a:t>
            </a:r>
            <a:r>
              <a:rPr lang="en-US" dirty="0"/>
              <a:t> are given as input, and one must determine whether </a:t>
            </a:r>
            <a:r>
              <a:rPr lang="en-US" i="1" dirty="0"/>
              <a:t>G</a:t>
            </a:r>
            <a:r>
              <a:rPr lang="en-US" dirty="0"/>
              <a:t> contains a subgraph that is isomorphic to </a:t>
            </a:r>
            <a:r>
              <a:rPr lang="en-US" i="1" dirty="0"/>
              <a:t>H</a:t>
            </a:r>
            <a:r>
              <a:rPr lang="en-US" dirty="0"/>
              <a:t>. </a:t>
            </a:r>
          </a:p>
          <a:p>
            <a:pPr algn="just"/>
            <a:endParaRPr lang="en-US" dirty="0"/>
          </a:p>
          <a:p>
            <a:pPr algn="just"/>
            <a:r>
              <a:rPr lang="en-US" dirty="0"/>
              <a:t>Isomorphism is an exact graph matching: if used as a distance for comparison, it gives a binary outcome.</a:t>
            </a:r>
          </a:p>
          <a:p>
            <a:pPr algn="just"/>
            <a:endParaRPr lang="en-US" dirty="0"/>
          </a:p>
        </p:txBody>
      </p:sp>
    </p:spTree>
    <p:extLst>
      <p:ext uri="{BB962C8B-B14F-4D97-AF65-F5344CB8AC3E}">
        <p14:creationId xmlns:p14="http://schemas.microsoft.com/office/powerpoint/2010/main" val="3607465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852B2-E4A6-45F2-8179-DB128A09D98B}"/>
              </a:ext>
            </a:extLst>
          </p:cNvPr>
          <p:cNvSpPr>
            <a:spLocks noGrp="1"/>
          </p:cNvSpPr>
          <p:nvPr>
            <p:ph type="title"/>
          </p:nvPr>
        </p:nvSpPr>
        <p:spPr/>
        <p:txBody>
          <a:bodyPr/>
          <a:lstStyle/>
          <a:p>
            <a:r>
              <a:rPr lang="en-US" dirty="0"/>
              <a:t>Problem formulation (ILP)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6AEFD5-B2AE-4943-B48D-3F0C5956BDD2}"/>
                  </a:ext>
                </a:extLst>
              </p:cNvPr>
              <p:cNvSpPr>
                <a:spLocks noGrp="1"/>
              </p:cNvSpPr>
              <p:nvPr>
                <p:ph idx="1"/>
              </p:nvPr>
            </p:nvSpPr>
            <p:spPr/>
            <p:txBody>
              <a:bodyPr>
                <a:normAutofit fontScale="85000" lnSpcReduction="20000"/>
              </a:bodyPr>
              <a:lstStyle/>
              <a:p>
                <a:pPr marL="0" indent="0">
                  <a:buNone/>
                </a:pPr>
                <a:r>
                  <a:rPr lang="en-US" b="1" i="1" dirty="0"/>
                  <a:t>Given:</a:t>
                </a:r>
              </a:p>
              <a:p>
                <a:pPr marL="0" indent="0">
                  <a:buNone/>
                </a:pPr>
                <a:endParaRPr lang="en-US" i="1" dirty="0"/>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𝑆</m:t>
                      </m:r>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𝑠</m:t>
                              </m:r>
                            </m:sub>
                          </m:sSub>
                        </m:e>
                      </m:d>
                      <m:r>
                        <a:rPr lang="en-US" b="0" i="1" smtClean="0">
                          <a:latin typeface="Cambria Math" panose="02040503050406030204" pitchFamily="18" charset="0"/>
                        </a:rPr>
                        <m:t>,    </m:t>
                      </m:r>
                      <m:r>
                        <a:rPr lang="en-US" i="1">
                          <a:latin typeface="Cambria Math" panose="02040503050406030204" pitchFamily="18" charset="0"/>
                        </a:rPr>
                        <m:t>𝐺</m:t>
                      </m:r>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𝐺</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𝐺</m:t>
                              </m:r>
                            </m:sub>
                          </m:sSub>
                        </m:e>
                      </m:d>
                    </m:oMath>
                  </m:oMathPara>
                </a14:m>
                <a:endParaRPr lang="en-US" dirty="0"/>
              </a:p>
              <a:p>
                <a:pPr marL="0" indent="0">
                  <a:buNone/>
                </a:pPr>
                <a:endParaRPr lang="en-US" dirty="0"/>
              </a:p>
              <a:p>
                <a:pPr marL="0" indent="0">
                  <a:buNone/>
                </a:pPr>
                <a:r>
                  <a:rPr lang="en-US" b="1" dirty="0"/>
                  <a:t>Variables:</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a:latin typeface="Cambria Math" panose="02040503050406030204" pitchFamily="18" charset="0"/>
                          </a:rPr>
                          <m:t>,</m:t>
                        </m:r>
                        <m:r>
                          <a:rPr lang="en-US" i="1">
                            <a:latin typeface="Cambria Math" panose="02040503050406030204" pitchFamily="18" charset="0"/>
                          </a:rPr>
                          <m:t>𝑘</m:t>
                        </m:r>
                      </m:sub>
                    </m:sSub>
                    <m:r>
                      <a:rPr lang="en-US">
                        <a:latin typeface="Cambria Math" panose="02040503050406030204" pitchFamily="18" charset="0"/>
                      </a:rPr>
                      <m:t>∈</m:t>
                    </m:r>
                    <m:d>
                      <m:dPr>
                        <m:begChr m:val="{"/>
                        <m:endChr m:val="}"/>
                        <m:ctrlPr>
                          <a:rPr lang="en-US" i="1">
                            <a:latin typeface="Cambria Math" panose="02040503050406030204" pitchFamily="18" charset="0"/>
                          </a:rPr>
                        </m:ctrlPr>
                      </m:dPr>
                      <m:e>
                        <m:r>
                          <a:rPr lang="en-US">
                            <a:latin typeface="Cambria Math" panose="02040503050406030204" pitchFamily="18" charset="0"/>
                          </a:rPr>
                          <m:t>0,1</m:t>
                        </m:r>
                      </m:e>
                    </m:d>
                    <m:r>
                      <a:rPr lang="en-US">
                        <a:latin typeface="Cambria Math" panose="02040503050406030204" pitchFamily="18" charset="0"/>
                      </a:rPr>
                      <m:t>             ∀ⅈ∈</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m:t>
                        </m:r>
                      </m:sub>
                    </m:sSub>
                    <m:r>
                      <a:rPr lang="en-US">
                        <a:latin typeface="Cambria Math" panose="02040503050406030204" pitchFamily="18" charset="0"/>
                      </a:rPr>
                      <m:t>,</m:t>
                    </m:r>
                    <m:r>
                      <a:rPr lang="en-US" i="1">
                        <a:latin typeface="Cambria Math" panose="02040503050406030204" pitchFamily="18" charset="0"/>
                      </a:rPr>
                      <m:t>𝑘</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𝜍</m:t>
                        </m:r>
                      </m:sub>
                    </m:sSub>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𝑖𝑗</m:t>
                        </m:r>
                        <m:r>
                          <a:rPr lang="en-US">
                            <a:latin typeface="Cambria Math" panose="02040503050406030204" pitchFamily="18" charset="0"/>
                          </a:rPr>
                          <m:t>,</m:t>
                        </m:r>
                        <m:r>
                          <a:rPr lang="en-US" i="1">
                            <a:latin typeface="Cambria Math" panose="02040503050406030204" pitchFamily="18" charset="0"/>
                          </a:rPr>
                          <m:t>𝑘𝑙</m:t>
                        </m:r>
                      </m:sub>
                    </m:sSub>
                    <m:r>
                      <a:rPr lang="en-US">
                        <a:latin typeface="Cambria Math" panose="02040503050406030204" pitchFamily="18" charset="0"/>
                      </a:rPr>
                      <m:t>∈</m:t>
                    </m:r>
                    <m:d>
                      <m:dPr>
                        <m:begChr m:val="{"/>
                        <m:endChr m:val="}"/>
                        <m:ctrlPr>
                          <a:rPr lang="en-US" i="1">
                            <a:latin typeface="Cambria Math" panose="02040503050406030204" pitchFamily="18" charset="0"/>
                          </a:rPr>
                        </m:ctrlPr>
                      </m:dPr>
                      <m:e>
                        <m:r>
                          <a:rPr lang="en-US">
                            <a:latin typeface="Cambria Math" panose="02040503050406030204" pitchFamily="18" charset="0"/>
                          </a:rPr>
                          <m:t>0,1</m:t>
                        </m:r>
                      </m:e>
                    </m:d>
                    <m:r>
                      <a:rPr lang="en-US">
                        <a:latin typeface="Cambria Math" panose="02040503050406030204" pitchFamily="18" charset="0"/>
                      </a:rPr>
                      <m:t>             ∀ⅈ</m:t>
                    </m:r>
                    <m:r>
                      <m:rPr>
                        <m:sty m:val="p"/>
                      </m:rPr>
                      <a:rPr lang="en-US">
                        <a:latin typeface="Cambria Math" panose="02040503050406030204" pitchFamily="18" charset="0"/>
                      </a:rPr>
                      <m:t>j</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𝑠</m:t>
                        </m:r>
                      </m:sub>
                    </m:sSub>
                    <m:r>
                      <a:rPr lang="en-US">
                        <a:latin typeface="Cambria Math" panose="02040503050406030204" pitchFamily="18" charset="0"/>
                      </a:rPr>
                      <m:t>,∀</m:t>
                    </m:r>
                    <m:r>
                      <a:rPr lang="en-US" i="1">
                        <a:latin typeface="Cambria Math" panose="02040503050406030204" pitchFamily="18" charset="0"/>
                      </a:rPr>
                      <m:t>𝑘</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𝜍</m:t>
                        </m:r>
                      </m:sub>
                    </m:sSub>
                  </m:oMath>
                </a14:m>
                <a:endParaRPr lang="en-US" dirty="0"/>
              </a:p>
              <a:p>
                <a14:m>
                  <m:oMath xmlns:m="http://schemas.openxmlformats.org/officeDocument/2006/math">
                    <m:r>
                      <a:rPr lang="en-US" i="1">
                        <a:latin typeface="Cambria Math" panose="02040503050406030204" pitchFamily="18" charset="0"/>
                      </a:rPr>
                      <m:t>𝑐</m:t>
                    </m:r>
                    <m:r>
                      <a:rPr lang="en-US">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a:latin typeface="Cambria Math" panose="02040503050406030204" pitchFamily="18" charset="0"/>
                              </a:rPr>
                              <m:t>0,1</m:t>
                            </m:r>
                          </m:e>
                        </m:d>
                      </m:e>
                      <m:sup>
                        <m:r>
                          <a:rPr lang="en-US" i="1">
                            <a:latin typeface="Cambria Math" panose="02040503050406030204" pitchFamily="18" charset="0"/>
                          </a:rPr>
                          <m:t>𝑛</m:t>
                        </m:r>
                      </m:sup>
                    </m:sSup>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𝑣</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m:t>
                        </m:r>
                      </m:sub>
                    </m:sSub>
                    <m:r>
                      <a:rPr lang="en-US" i="1">
                        <a:latin typeface="Cambria Math" panose="02040503050406030204" pitchFamily="18" charset="0"/>
                      </a:rPr>
                      <m:t> </m:t>
                    </m:r>
                    <m:r>
                      <a:rPr lang="en-US" i="1">
                        <a:latin typeface="Cambria Math" panose="02040503050406030204" pitchFamily="18" charset="0"/>
                      </a:rPr>
                      <m:t>𝑋</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𝜍</m:t>
                        </m:r>
                      </m:sub>
                    </m:sSub>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a:latin typeface="Cambria Math" panose="02040503050406030204" pitchFamily="18" charset="0"/>
                          </a:rPr>
                          <m:t>+</m:t>
                        </m:r>
                      </m:sup>
                    </m:sSup>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𝐸</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𝐺</m:t>
                        </m:r>
                      </m:sub>
                    </m:sSub>
                    <m:r>
                      <a:rPr lang="en-US" i="1">
                        <a:latin typeface="Cambria Math" panose="02040503050406030204" pitchFamily="18" charset="0"/>
                      </a:rPr>
                      <m:t> </m:t>
                    </m:r>
                    <m:r>
                      <a:rPr lang="en-US" i="1">
                        <a:latin typeface="Cambria Math" panose="02040503050406030204" pitchFamily="18" charset="0"/>
                      </a:rPr>
                      <m:t>𝑋</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𝜍</m:t>
                        </m:r>
                      </m:sub>
                    </m:sSub>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a:latin typeface="Cambria Math" panose="02040503050406030204" pitchFamily="18" charset="0"/>
                          </a:rPr>
                          <m:t>+</m:t>
                        </m:r>
                      </m:sup>
                    </m:sSup>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96AEFD5-B2AE-4943-B48D-3F0C5956BDD2}"/>
                  </a:ext>
                </a:extLst>
              </p:cNvPr>
              <p:cNvSpPr>
                <a:spLocks noGrp="1" noRot="1" noChangeAspect="1" noMove="1" noResize="1" noEditPoints="1" noAdjustHandles="1" noChangeArrowheads="1" noChangeShapeType="1" noTextEdit="1"/>
              </p:cNvSpPr>
              <p:nvPr>
                <p:ph idx="1"/>
              </p:nvPr>
            </p:nvSpPr>
            <p:spPr>
              <a:blipFill>
                <a:blip r:embed="rId3"/>
                <a:stretch>
                  <a:fillRect l="-928" t="-322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7BEDDC7-199F-46EF-B35C-EF838D91261B}"/>
              </a:ext>
            </a:extLst>
          </p:cNvPr>
          <p:cNvPicPr/>
          <p:nvPr/>
        </p:nvPicPr>
        <p:blipFill>
          <a:blip r:embed="rId4"/>
          <a:stretch>
            <a:fillRect/>
          </a:stretch>
        </p:blipFill>
        <p:spPr>
          <a:xfrm>
            <a:off x="8133373" y="3121847"/>
            <a:ext cx="2733675" cy="2619375"/>
          </a:xfrm>
          <a:prstGeom prst="rect">
            <a:avLst/>
          </a:prstGeom>
        </p:spPr>
      </p:pic>
    </p:spTree>
    <p:extLst>
      <p:ext uri="{BB962C8B-B14F-4D97-AF65-F5344CB8AC3E}">
        <p14:creationId xmlns:p14="http://schemas.microsoft.com/office/powerpoint/2010/main" val="3614681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1981-53D6-4D20-9A70-A077802704EC}"/>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7DFA36-DC20-4B69-85CD-5192BD1398A0}"/>
                  </a:ext>
                </a:extLst>
              </p:cNvPr>
              <p:cNvSpPr>
                <a:spLocks noGrp="1"/>
              </p:cNvSpPr>
              <p:nvPr>
                <p:ph idx="1"/>
              </p:nvPr>
            </p:nvSpPr>
            <p:spPr/>
            <p:txBody>
              <a:bodyPr>
                <a:normAutofit fontScale="85000" lnSpcReduction="10000"/>
              </a:bodyPr>
              <a:lstStyle/>
              <a:p>
                <a:pPr marL="0" indent="0">
                  <a:buNone/>
                </a:pPr>
                <a:r>
                  <a:rPr lang="en-US" b="1" dirty="0"/>
                  <a:t>Objective</a:t>
                </a:r>
                <a:r>
                  <a:rPr lang="en-US" dirty="0"/>
                  <a:t>:</a:t>
                </a:r>
              </a:p>
              <a:p>
                <a14:m>
                  <m:oMath xmlns:m="http://schemas.openxmlformats.org/officeDocument/2006/math">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𝑦</m:t>
                        </m:r>
                      </m:lim>
                    </m:limLow>
                    <m:r>
                      <a:rPr lang="en-US" i="1">
                        <a:latin typeface="Cambria Math" panose="02040503050406030204" pitchFamily="18" charset="0"/>
                      </a:rPr>
                      <m:t>(</m:t>
                    </m:r>
                    <m:nary>
                      <m:naryPr>
                        <m:chr m:val="∑"/>
                        <m:limLoc m:val="undOvr"/>
                        <m:grow m:val="on"/>
                        <m:supHide m:val="on"/>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m:t>
                            </m:r>
                          </m:sub>
                        </m:sSub>
                      </m:sub>
                      <m:sup/>
                      <m:e>
                        <m:nary>
                          <m:naryPr>
                            <m:chr m:val="∑"/>
                            <m:limLoc m:val="undOvr"/>
                            <m:grow m:val="on"/>
                            <m:supHide m:val="on"/>
                            <m:ctrlPr>
                              <a:rPr lang="en-US" i="1">
                                <a:latin typeface="Cambria Math" panose="02040503050406030204" pitchFamily="18" charset="0"/>
                              </a:rPr>
                            </m:ctrlPr>
                          </m:naryPr>
                          <m:sub>
                            <m:r>
                              <a:rPr lang="en-US" i="1">
                                <a:latin typeface="Cambria Math" panose="02040503050406030204" pitchFamily="18" charset="0"/>
                              </a:rPr>
                              <m:t>𝑘</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𝐺</m:t>
                                </m:r>
                              </m:sub>
                            </m:sSub>
                          </m:sub>
                          <m:sup/>
                          <m:e>
                            <m:sSub>
                              <m:sSubPr>
                                <m:ctrlPr>
                                  <a:rPr lang="en-US" i="1">
                                    <a:latin typeface="Cambria Math" panose="02040503050406030204" pitchFamily="18" charset="0"/>
                                  </a:rPr>
                                </m:ctrlPr>
                              </m:sSubPr>
                              <m:e>
                                <m:r>
                                  <a:rPr lang="en-US" i="1">
                                    <a:latin typeface="Cambria Math" panose="02040503050406030204" pitchFamily="18" charset="0"/>
                                  </a:rPr>
                                  <m:t>𝑐</m:t>
                                </m:r>
                              </m:e>
                              <m:sub>
                                <m:r>
                                  <m:rPr>
                                    <m:sty m:val="p"/>
                                  </m:rPr>
                                  <a:rPr lang="en-US">
                                    <a:latin typeface="Cambria Math" panose="02040503050406030204" pitchFamily="18" charset="0"/>
                                  </a:rPr>
                                  <m:t>v</m:t>
                                </m:r>
                                <m:r>
                                  <a:rPr lang="en-US">
                                    <a:latin typeface="Cambria Math" panose="02040503050406030204" pitchFamily="18" charset="0"/>
                                  </a:rPr>
                                  <m:t>(</m:t>
                                </m:r>
                                <m:r>
                                  <m:rPr>
                                    <m:sty m:val="p"/>
                                  </m:rPr>
                                  <a:rPr lang="en-US">
                                    <a:latin typeface="Cambria Math" panose="02040503050406030204" pitchFamily="18" charset="0"/>
                                  </a:rPr>
                                  <m:t>i</m:t>
                                </m:r>
                                <m:r>
                                  <a:rPr lang="en-US">
                                    <a:latin typeface="Cambria Math" panose="02040503050406030204" pitchFamily="18" charset="0"/>
                                  </a:rPr>
                                  <m:t>,</m:t>
                                </m:r>
                                <m:r>
                                  <m:rPr>
                                    <m:sty m:val="p"/>
                                  </m:rPr>
                                  <a:rPr lang="en-US">
                                    <a:latin typeface="Cambria Math" panose="02040503050406030204" pitchFamily="18" charset="0"/>
                                  </a:rPr>
                                  <m:t>k</m:t>
                                </m:r>
                                <m:r>
                                  <a:rPr lang="en-US">
                                    <a:latin typeface="Cambria Math" panose="02040503050406030204" pitchFamily="18" charset="0"/>
                                  </a:rPr>
                                  <m:t>)</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m:rPr>
                                    <m:sty m:val="p"/>
                                  </m:rPr>
                                  <a:rPr lang="en-US">
                                    <a:latin typeface="Cambria Math" panose="02040503050406030204" pitchFamily="18" charset="0"/>
                                  </a:rPr>
                                  <m:t>ik</m:t>
                                </m:r>
                              </m:sub>
                            </m:sSub>
                          </m:e>
                        </m:nary>
                      </m:e>
                    </m:nary>
                    <m:r>
                      <a:rPr lang="en-US" i="1">
                        <a:latin typeface="Cambria Math" panose="02040503050406030204" pitchFamily="18" charset="0"/>
                      </a:rPr>
                      <m:t>+</m:t>
                    </m:r>
                    <m:nary>
                      <m:naryPr>
                        <m:chr m:val="∑"/>
                        <m:limLoc m:val="undOvr"/>
                        <m:grow m:val="on"/>
                        <m:supHide m:val="on"/>
                        <m:ctrlPr>
                          <a:rPr lang="en-US" i="1">
                            <a:latin typeface="Cambria Math" panose="02040503050406030204" pitchFamily="18" charset="0"/>
                          </a:rPr>
                        </m:ctrlPr>
                      </m:naryPr>
                      <m:sub>
                        <m:r>
                          <a:rPr lang="en-US" i="1">
                            <a:latin typeface="Cambria Math" panose="02040503050406030204" pitchFamily="18" charset="0"/>
                          </a:rPr>
                          <m:t>𝑖𝑗</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𝑠</m:t>
                            </m:r>
                          </m:sub>
                        </m:sSub>
                      </m:sub>
                      <m:sup/>
                      <m:e>
                        <m:nary>
                          <m:naryPr>
                            <m:chr m:val="∑"/>
                            <m:limLoc m:val="undOvr"/>
                            <m:grow m:val="on"/>
                            <m:supHide m:val="on"/>
                            <m:ctrlPr>
                              <a:rPr lang="en-US" i="1">
                                <a:latin typeface="Cambria Math" panose="02040503050406030204" pitchFamily="18" charset="0"/>
                              </a:rPr>
                            </m:ctrlPr>
                          </m:naryPr>
                          <m:sub>
                            <m:r>
                              <a:rPr lang="en-US" i="1">
                                <a:latin typeface="Cambria Math" panose="02040503050406030204" pitchFamily="18" charset="0"/>
                              </a:rPr>
                              <m:t>𝑘𝑙</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𝐺</m:t>
                                </m:r>
                              </m:sub>
                            </m:sSub>
                          </m:sub>
                          <m:sup/>
                          <m:e>
                            <m:sSub>
                              <m:sSubPr>
                                <m:ctrlPr>
                                  <a:rPr lang="en-US" i="1">
                                    <a:latin typeface="Cambria Math" panose="02040503050406030204" pitchFamily="18" charset="0"/>
                                  </a:rPr>
                                </m:ctrlPr>
                              </m:sSubPr>
                              <m:e>
                                <m:r>
                                  <a:rPr lang="en-US" i="1">
                                    <a:latin typeface="Cambria Math" panose="02040503050406030204" pitchFamily="18" charset="0"/>
                                  </a:rPr>
                                  <m:t>𝑐</m:t>
                                </m:r>
                              </m:e>
                              <m:sub>
                                <m:r>
                                  <m:rPr>
                                    <m:sty m:val="p"/>
                                  </m:rPr>
                                  <a:rPr lang="en-US">
                                    <a:latin typeface="Cambria Math" panose="02040503050406030204" pitchFamily="18" charset="0"/>
                                  </a:rPr>
                                  <m:t>E</m:t>
                                </m:r>
                                <m:r>
                                  <a:rPr lang="en-US">
                                    <a:latin typeface="Cambria Math" panose="02040503050406030204" pitchFamily="18" charset="0"/>
                                  </a:rPr>
                                  <m:t>(</m:t>
                                </m:r>
                                <m:r>
                                  <m:rPr>
                                    <m:sty m:val="p"/>
                                  </m:rPr>
                                  <a:rPr lang="en-US">
                                    <a:latin typeface="Cambria Math" panose="02040503050406030204" pitchFamily="18" charset="0"/>
                                  </a:rPr>
                                  <m:t>ij</m:t>
                                </m:r>
                                <m:r>
                                  <a:rPr lang="en-US">
                                    <a:latin typeface="Cambria Math" panose="02040503050406030204" pitchFamily="18" charset="0"/>
                                  </a:rPr>
                                  <m:t>,</m:t>
                                </m:r>
                                <m:r>
                                  <m:rPr>
                                    <m:sty m:val="p"/>
                                  </m:rPr>
                                  <a:rPr lang="en-US">
                                    <a:latin typeface="Cambria Math" panose="02040503050406030204" pitchFamily="18" charset="0"/>
                                  </a:rPr>
                                  <m:t>kl</m:t>
                                </m:r>
                                <m:r>
                                  <a:rPr lang="en-US">
                                    <a:latin typeface="Cambria Math" panose="02040503050406030204" pitchFamily="18" charset="0"/>
                                  </a:rPr>
                                  <m:t>)</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m:rPr>
                                    <m:sty m:val="p"/>
                                  </m:rPr>
                                  <a:rPr lang="en-US">
                                    <a:latin typeface="Cambria Math" panose="02040503050406030204" pitchFamily="18" charset="0"/>
                                  </a:rPr>
                                  <m:t>ij</m:t>
                                </m:r>
                                <m:r>
                                  <a:rPr lang="en-US">
                                    <a:latin typeface="Cambria Math" panose="02040503050406030204" pitchFamily="18" charset="0"/>
                                  </a:rPr>
                                  <m:t>, </m:t>
                                </m:r>
                                <m:r>
                                  <m:rPr>
                                    <m:sty m:val="p"/>
                                  </m:rPr>
                                  <a:rPr lang="en-US">
                                    <a:latin typeface="Cambria Math" panose="02040503050406030204" pitchFamily="18" charset="0"/>
                                  </a:rPr>
                                  <m:t>kl</m:t>
                                </m:r>
                              </m:sub>
                            </m:sSub>
                          </m:e>
                        </m:nary>
                      </m:e>
                    </m:nary>
                    <m:r>
                      <a:rPr lang="en-US" i="1" smtClean="0">
                        <a:latin typeface="Cambria Math" panose="02040503050406030204" pitchFamily="18" charset="0"/>
                      </a:rPr>
                      <m:t>)</m:t>
                    </m:r>
                  </m:oMath>
                </a14:m>
                <a:endParaRPr lang="en-US" dirty="0"/>
              </a:p>
              <a:p>
                <a:pPr marL="0" indent="0">
                  <a:buNone/>
                </a:pPr>
                <a:r>
                  <a:rPr lang="en-US" b="1" dirty="0"/>
                  <a:t>Constraints:</a:t>
                </a:r>
              </a:p>
              <a:p>
                <a14:m>
                  <m:oMath xmlns:m="http://schemas.openxmlformats.org/officeDocument/2006/math">
                    <m:nary>
                      <m:naryPr>
                        <m:chr m:val="∑"/>
                        <m:limLoc m:val="undOvr"/>
                        <m:grow m:val="on"/>
                        <m:supHide m:val="on"/>
                        <m:ctrlPr>
                          <a:rPr lang="en-US" i="1">
                            <a:latin typeface="Cambria Math" panose="02040503050406030204" pitchFamily="18" charset="0"/>
                          </a:rPr>
                        </m:ctrlPr>
                      </m:naryPr>
                      <m:sub>
                        <m:r>
                          <a:rPr lang="en-US" i="1">
                            <a:latin typeface="Cambria Math" panose="02040503050406030204" pitchFamily="18" charset="0"/>
                          </a:rPr>
                          <m:t>𝑘</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𝐺</m:t>
                            </m:r>
                          </m:sub>
                        </m:sSub>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m:rPr>
                                <m:sty m:val="p"/>
                              </m:rPr>
                              <a:rPr lang="en-US">
                                <a:latin typeface="Cambria Math" panose="02040503050406030204" pitchFamily="18" charset="0"/>
                              </a:rPr>
                              <m:t>i</m:t>
                            </m:r>
                            <m:r>
                              <a:rPr lang="en-US" b="0" i="1" smtClean="0">
                                <a:latin typeface="Cambria Math" panose="02040503050406030204" pitchFamily="18" charset="0"/>
                              </a:rPr>
                              <m:t>,</m:t>
                            </m:r>
                            <m:r>
                              <a:rPr lang="en-US" i="1">
                                <a:latin typeface="Cambria Math" panose="02040503050406030204" pitchFamily="18" charset="0"/>
                              </a:rPr>
                              <m:t>𝑘</m:t>
                            </m:r>
                          </m:sub>
                        </m:sSub>
                      </m:e>
                    </m:nary>
                    <m:r>
                      <a:rPr lang="en-US">
                        <a:latin typeface="Cambria Math" panose="02040503050406030204" pitchFamily="18" charset="0"/>
                      </a:rPr>
                      <m:t>=1         </m:t>
                    </m:r>
                    <m:sSub>
                      <m:sSubPr>
                        <m:ctrlPr>
                          <a:rPr lang="en-US" i="1">
                            <a:latin typeface="Cambria Math" panose="02040503050406030204" pitchFamily="18" charset="0"/>
                          </a:rPr>
                        </m:ctrlPr>
                      </m:sSubPr>
                      <m:e>
                        <m:r>
                          <a:rPr lang="en-US">
                            <a:latin typeface="Cambria Math" panose="02040503050406030204" pitchFamily="18" charset="0"/>
                          </a:rPr>
                          <m:t>∀</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m:t>
                        </m:r>
                      </m:sub>
                    </m:sSub>
                    <m:r>
                      <a:rPr lang="en-US" b="0" i="1" smtClean="0">
                        <a:latin typeface="Cambria Math" panose="02040503050406030204" pitchFamily="18" charset="0"/>
                      </a:rPr>
                      <m:t>               </m:t>
                    </m:r>
                    <m:nary>
                      <m:naryPr>
                        <m:chr m:val="∑"/>
                        <m:limLoc m:val="undOvr"/>
                        <m:grow m:val="on"/>
                        <m:supHide m:val="on"/>
                        <m:ctrlPr>
                          <a:rPr lang="en-US" i="1">
                            <a:latin typeface="Cambria Math" panose="02040503050406030204" pitchFamily="18" charset="0"/>
                          </a:rPr>
                        </m:ctrlPr>
                      </m:naryPr>
                      <m:sub>
                        <m:r>
                          <a:rPr lang="en-US" i="1">
                            <a:latin typeface="Cambria Math" panose="02040503050406030204" pitchFamily="18" charset="0"/>
                          </a:rPr>
                          <m:t>𝑘</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𝐺</m:t>
                            </m:r>
                          </m:sub>
                        </m:sSub>
                      </m:sub>
                      <m:sup/>
                      <m:e>
                        <m:sSub>
                          <m:sSubPr>
                            <m:ctrlPr>
                              <a:rPr lang="en-US" i="1">
                                <a:latin typeface="Cambria Math" panose="02040503050406030204" pitchFamily="18" charset="0"/>
                              </a:rPr>
                            </m:ctrlPr>
                          </m:sSubPr>
                          <m:e>
                            <m:r>
                              <a:rPr lang="en-US" i="1">
                                <a:latin typeface="Cambria Math" panose="02040503050406030204" pitchFamily="18" charset="0"/>
                              </a:rPr>
                              <m:t>𝑦</m:t>
                            </m:r>
                          </m:e>
                          <m:sub>
                            <m:r>
                              <m:rPr>
                                <m:sty m:val="p"/>
                              </m:rPr>
                              <a:rPr lang="en-US">
                                <a:latin typeface="Cambria Math" panose="02040503050406030204" pitchFamily="18" charset="0"/>
                              </a:rPr>
                              <m:t>i</m:t>
                            </m:r>
                            <m:r>
                              <a:rPr lang="en-US" b="0" i="1" smtClean="0">
                                <a:latin typeface="Cambria Math" panose="02040503050406030204" pitchFamily="18" charset="0"/>
                              </a:rPr>
                              <m:t>𝑗</m:t>
                            </m:r>
                            <m:r>
                              <a:rPr lang="en-US" b="0" i="1" smtClean="0">
                                <a:latin typeface="Cambria Math" panose="02040503050406030204" pitchFamily="18" charset="0"/>
                              </a:rPr>
                              <m:t>,</m:t>
                            </m:r>
                            <m:r>
                              <a:rPr lang="en-US" i="1">
                                <a:latin typeface="Cambria Math" panose="02040503050406030204" pitchFamily="18" charset="0"/>
                              </a:rPr>
                              <m:t>𝑘</m:t>
                            </m:r>
                            <m:r>
                              <a:rPr lang="en-US" b="0" i="1" smtClean="0">
                                <a:latin typeface="Cambria Math" panose="02040503050406030204" pitchFamily="18" charset="0"/>
                              </a:rPr>
                              <m:t>𝑙</m:t>
                            </m:r>
                          </m:sub>
                        </m:sSub>
                      </m:e>
                    </m:nary>
                    <m:r>
                      <a:rPr lang="en-US">
                        <a:latin typeface="Cambria Math" panose="02040503050406030204" pitchFamily="18" charset="0"/>
                      </a:rPr>
                      <m:t>=1         </m:t>
                    </m:r>
                    <m:sSub>
                      <m:sSubPr>
                        <m:ctrlPr>
                          <a:rPr lang="en-US" i="1">
                            <a:latin typeface="Cambria Math" panose="02040503050406030204" pitchFamily="18" charset="0"/>
                          </a:rPr>
                        </m:ctrlPr>
                      </m:sSubPr>
                      <m:e>
                        <m:r>
                          <a:rPr lang="en-US">
                            <a:latin typeface="Cambria Math" panose="02040503050406030204" pitchFamily="18" charset="0"/>
                          </a:rPr>
                          <m:t>∀</m:t>
                        </m:r>
                      </m:e>
                      <m:sub>
                        <m:r>
                          <a:rPr lang="en-US" i="1">
                            <a:latin typeface="Cambria Math" panose="02040503050406030204" pitchFamily="18" charset="0"/>
                          </a:rPr>
                          <m:t>𝑖𝐽</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𝑠</m:t>
                        </m:r>
                      </m:sub>
                    </m:sSub>
                  </m:oMath>
                </a14:m>
                <a:endParaRPr lang="en-US" dirty="0"/>
              </a:p>
              <a:p>
                <a14:m>
                  <m:oMath xmlns:m="http://schemas.openxmlformats.org/officeDocument/2006/math">
                    <m:nary>
                      <m:naryPr>
                        <m:chr m:val="∑"/>
                        <m:limLoc m:val="undOvr"/>
                        <m:grow m:val="on"/>
                        <m:supHide m:val="on"/>
                        <m:ctrlPr>
                          <a:rPr lang="en-US" i="1">
                            <a:latin typeface="Cambria Math" panose="02040503050406030204" pitchFamily="18" charset="0"/>
                          </a:rPr>
                        </m:ctrlPr>
                      </m:naryPr>
                      <m:sub>
                        <m:r>
                          <a:rPr lang="en-US" i="1">
                            <a:latin typeface="Cambria Math" panose="02040503050406030204" pitchFamily="18" charset="0"/>
                          </a:rPr>
                          <m:t>𝑘</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𝐺</m:t>
                            </m:r>
                          </m:sub>
                        </m:sSub>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m:rPr>
                                <m:sty m:val="p"/>
                              </m:rPr>
                              <a:rPr lang="en-US">
                                <a:latin typeface="Cambria Math" panose="02040503050406030204" pitchFamily="18" charset="0"/>
                              </a:rPr>
                              <m:t>i</m:t>
                            </m:r>
                            <m:r>
                              <a:rPr lang="en-US" b="0" i="1" smtClean="0">
                                <a:latin typeface="Cambria Math" panose="02040503050406030204" pitchFamily="18" charset="0"/>
                              </a:rPr>
                              <m:t>,</m:t>
                            </m:r>
                            <m:r>
                              <a:rPr lang="en-US" i="1">
                                <a:latin typeface="Cambria Math" panose="02040503050406030204" pitchFamily="18" charset="0"/>
                              </a:rPr>
                              <m:t>𝑘</m:t>
                            </m:r>
                          </m:sub>
                        </m:sSub>
                      </m:e>
                    </m:nary>
                    <m:r>
                      <a:rPr lang="en-US">
                        <a:latin typeface="Cambria Math" panose="02040503050406030204" pitchFamily="18" charset="0"/>
                      </a:rPr>
                      <m:t>≤1         </m:t>
                    </m:r>
                    <m:sSub>
                      <m:sSubPr>
                        <m:ctrlPr>
                          <a:rPr lang="en-US" i="1">
                            <a:latin typeface="Cambria Math" panose="02040503050406030204" pitchFamily="18" charset="0"/>
                          </a:rPr>
                        </m:ctrlPr>
                      </m:sSubPr>
                      <m:e>
                        <m:r>
                          <a:rPr lang="en-US">
                            <a:latin typeface="Cambria Math" panose="02040503050406030204" pitchFamily="18" charset="0"/>
                          </a:rPr>
                          <m:t>∀</m:t>
                        </m:r>
                      </m:e>
                      <m:sub>
                        <m:r>
                          <a:rPr lang="en-US" i="1">
                            <a:latin typeface="Cambria Math" panose="02040503050406030204" pitchFamily="18" charset="0"/>
                          </a:rPr>
                          <m:t>𝐾</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𝐺</m:t>
                        </m:r>
                      </m:sub>
                    </m:sSub>
                    <m:r>
                      <a:rPr lang="en-US" b="0" i="1" smtClean="0">
                        <a:latin typeface="Cambria Math" panose="02040503050406030204" pitchFamily="18" charset="0"/>
                      </a:rPr>
                      <m:t>             </m:t>
                    </m:r>
                    <m:nary>
                      <m:naryPr>
                        <m:chr m:val="∑"/>
                        <m:limLoc m:val="undOvr"/>
                        <m:grow m:val="on"/>
                        <m:supHide m:val="on"/>
                        <m:ctrlPr>
                          <a:rPr lang="en-US" i="1">
                            <a:latin typeface="Cambria Math" panose="02040503050406030204" pitchFamily="18" charset="0"/>
                          </a:rPr>
                        </m:ctrlPr>
                      </m:naryPr>
                      <m:sub>
                        <m:r>
                          <a:rPr lang="en-US" i="1">
                            <a:latin typeface="Cambria Math" panose="02040503050406030204" pitchFamily="18" charset="0"/>
                          </a:rPr>
                          <m:t>𝑘𝑙</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𝐺</m:t>
                            </m:r>
                          </m:sub>
                        </m:sSub>
                      </m:sub>
                      <m:sup/>
                      <m:e>
                        <m:sSub>
                          <m:sSubPr>
                            <m:ctrlPr>
                              <a:rPr lang="en-US" i="1">
                                <a:latin typeface="Cambria Math" panose="02040503050406030204" pitchFamily="18" charset="0"/>
                              </a:rPr>
                            </m:ctrlPr>
                          </m:sSubPr>
                          <m:e>
                            <m:r>
                              <a:rPr lang="en-US" i="1">
                                <a:latin typeface="Cambria Math" panose="02040503050406030204" pitchFamily="18" charset="0"/>
                              </a:rPr>
                              <m:t>𝑦</m:t>
                            </m:r>
                          </m:e>
                          <m:sub>
                            <m:r>
                              <m:rPr>
                                <m:sty m:val="p"/>
                              </m:rPr>
                              <a:rPr lang="en-US">
                                <a:latin typeface="Cambria Math" panose="02040503050406030204" pitchFamily="18" charset="0"/>
                              </a:rPr>
                              <m:t>ij</m:t>
                            </m:r>
                            <m:r>
                              <a:rPr lang="en-US" b="0" i="1" smtClean="0">
                                <a:latin typeface="Cambria Math" panose="02040503050406030204" pitchFamily="18" charset="0"/>
                              </a:rPr>
                              <m:t>,</m:t>
                            </m:r>
                            <m:r>
                              <a:rPr lang="en-US" i="1">
                                <a:latin typeface="Cambria Math" panose="02040503050406030204" pitchFamily="18" charset="0"/>
                              </a:rPr>
                              <m:t>𝑘𝑙</m:t>
                            </m:r>
                          </m:sub>
                        </m:sSub>
                      </m:e>
                    </m:nary>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m:rPr>
                            <m:sty m:val="p"/>
                          </m:rPr>
                          <a:rPr lang="en-US">
                            <a:latin typeface="Cambria Math" panose="02040503050406030204" pitchFamily="18" charset="0"/>
                          </a:rPr>
                          <m:t>i</m:t>
                        </m:r>
                        <m:r>
                          <a:rPr lang="en-US" b="0" i="1" smtClean="0">
                            <a:latin typeface="Cambria Math" panose="02040503050406030204" pitchFamily="18" charset="0"/>
                          </a:rPr>
                          <m:t>,</m:t>
                        </m:r>
                        <m:r>
                          <a:rPr lang="en-US" i="1">
                            <a:latin typeface="Cambria Math" panose="02040503050406030204" pitchFamily="18" charset="0"/>
                          </a:rPr>
                          <m:t>𝑘</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m:t>
                        </m:r>
                      </m:e>
                      <m:sub>
                        <m:r>
                          <a:rPr lang="en-US" i="1">
                            <a:latin typeface="Cambria Math" panose="02040503050406030204" pitchFamily="18" charset="0"/>
                          </a:rPr>
                          <m:t>𝐾</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𝐺</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m:t>
                        </m:r>
                      </m:e>
                      <m:sub>
                        <m:r>
                          <a:rPr lang="en-US" i="1">
                            <a:latin typeface="Cambria Math" panose="02040503050406030204" pitchFamily="18" charset="0"/>
                          </a:rPr>
                          <m:t>𝑖𝐽</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𝑠</m:t>
                        </m:r>
                      </m:sub>
                    </m:sSub>
                  </m:oMath>
                </a14:m>
                <a:endParaRPr lang="en-US" dirty="0"/>
              </a:p>
              <a:p>
                <a:r>
                  <a:rPr lang="en-US" dirty="0"/>
                  <a:t> </a:t>
                </a:r>
                <a14:m>
                  <m:oMath xmlns:m="http://schemas.openxmlformats.org/officeDocument/2006/math">
                    <m:nary>
                      <m:naryPr>
                        <m:chr m:val="∑"/>
                        <m:limLoc m:val="undOvr"/>
                        <m:grow m:val="on"/>
                        <m:supHide m:val="on"/>
                        <m:ctrlPr>
                          <a:rPr lang="en-US" i="1">
                            <a:latin typeface="Cambria Math" panose="02040503050406030204" pitchFamily="18" charset="0"/>
                          </a:rPr>
                        </m:ctrlPr>
                      </m:naryPr>
                      <m:sub>
                        <m:r>
                          <a:rPr lang="en-US" i="1">
                            <a:latin typeface="Cambria Math" panose="02040503050406030204" pitchFamily="18" charset="0"/>
                          </a:rPr>
                          <m:t>𝑘𝑙</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𝐺</m:t>
                            </m:r>
                          </m:sub>
                        </m:sSub>
                      </m:sub>
                      <m:sup/>
                      <m:e>
                        <m:sSub>
                          <m:sSubPr>
                            <m:ctrlPr>
                              <a:rPr lang="en-US" i="1">
                                <a:latin typeface="Cambria Math" panose="02040503050406030204" pitchFamily="18" charset="0"/>
                              </a:rPr>
                            </m:ctrlPr>
                          </m:sSubPr>
                          <m:e>
                            <m:r>
                              <a:rPr lang="en-US" i="1">
                                <a:latin typeface="Cambria Math" panose="02040503050406030204" pitchFamily="18" charset="0"/>
                              </a:rPr>
                              <m:t>𝑦</m:t>
                            </m:r>
                          </m:e>
                          <m:sub>
                            <m:r>
                              <m:rPr>
                                <m:sty m:val="p"/>
                              </m:rPr>
                              <a:rPr lang="en-US">
                                <a:latin typeface="Cambria Math" panose="02040503050406030204" pitchFamily="18" charset="0"/>
                              </a:rPr>
                              <m:t>ij</m:t>
                            </m:r>
                            <m:r>
                              <a:rPr lang="en-US" b="0" i="1" smtClean="0">
                                <a:latin typeface="Cambria Math" panose="02040503050406030204" pitchFamily="18" charset="0"/>
                              </a:rPr>
                              <m:t>,</m:t>
                            </m:r>
                            <m:r>
                              <a:rPr lang="en-US" i="1">
                                <a:latin typeface="Cambria Math" panose="02040503050406030204" pitchFamily="18" charset="0"/>
                              </a:rPr>
                              <m:t>𝑘𝑙</m:t>
                            </m:r>
                          </m:sub>
                        </m:sSub>
                      </m:e>
                    </m:nary>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m:rPr>
                            <m:sty m:val="p"/>
                          </m:rPr>
                          <a:rPr lang="en-US">
                            <a:latin typeface="Cambria Math" panose="02040503050406030204" pitchFamily="18" charset="0"/>
                          </a:rPr>
                          <m:t>j</m:t>
                        </m:r>
                        <m:r>
                          <a:rPr lang="en-US">
                            <a:latin typeface="Cambria Math" panose="02040503050406030204" pitchFamily="18" charset="0"/>
                          </a:rPr>
                          <m:t>,</m:t>
                        </m:r>
                        <m:r>
                          <a:rPr lang="en-US" i="1">
                            <a:latin typeface="Cambria Math" panose="02040503050406030204" pitchFamily="18" charset="0"/>
                          </a:rPr>
                          <m:t>𝑙</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m:t>
                        </m:r>
                      </m:e>
                      <m:sub>
                        <m:r>
                          <a:rPr lang="en-US" i="1">
                            <a:latin typeface="Cambria Math" panose="02040503050406030204" pitchFamily="18" charset="0"/>
                          </a:rPr>
                          <m:t>𝑙</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𝐺</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m:t>
                        </m:r>
                      </m:e>
                      <m:sub>
                        <m:r>
                          <a:rPr lang="en-US" i="1">
                            <a:latin typeface="Cambria Math" panose="02040503050406030204" pitchFamily="18" charset="0"/>
                          </a:rPr>
                          <m:t>𝑖𝐽</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𝑠</m:t>
                        </m:r>
                      </m:sub>
                    </m:sSub>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3B7DFA36-DC20-4B69-85CD-5192BD1398A0}"/>
                  </a:ext>
                </a:extLst>
              </p:cNvPr>
              <p:cNvSpPr>
                <a:spLocks noGrp="1" noRot="1" noChangeAspect="1" noMove="1" noResize="1" noEditPoints="1" noAdjustHandles="1" noChangeArrowheads="1" noChangeShapeType="1" noTextEdit="1"/>
              </p:cNvSpPr>
              <p:nvPr>
                <p:ph idx="1"/>
              </p:nvPr>
            </p:nvSpPr>
            <p:spPr>
              <a:blipFill>
                <a:blip r:embed="rId3"/>
                <a:stretch>
                  <a:fillRect l="-928" t="-2661"/>
                </a:stretch>
              </a:blipFill>
            </p:spPr>
            <p:txBody>
              <a:bodyPr/>
              <a:lstStyle/>
              <a:p>
                <a:r>
                  <a:rPr lang="en-US">
                    <a:noFill/>
                  </a:rPr>
                  <a:t> </a:t>
                </a:r>
              </a:p>
            </p:txBody>
          </p:sp>
        </mc:Fallback>
      </mc:AlternateContent>
    </p:spTree>
    <p:extLst>
      <p:ext uri="{BB962C8B-B14F-4D97-AF65-F5344CB8AC3E}">
        <p14:creationId xmlns:p14="http://schemas.microsoft.com/office/powerpoint/2010/main" val="462791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2B86E-195B-42E7-9170-73C4FB215B2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E0E7EF8-6522-4397-A5C3-0AAEBF35E4BF}"/>
              </a:ext>
            </a:extLst>
          </p:cNvPr>
          <p:cNvSpPr>
            <a:spLocks noGrp="1"/>
          </p:cNvSpPr>
          <p:nvPr>
            <p:ph idx="1"/>
          </p:nvPr>
        </p:nvSpPr>
        <p:spPr/>
        <p:txBody>
          <a:bodyPr/>
          <a:lstStyle/>
          <a:p>
            <a:r>
              <a:rPr lang="en-US" b="1" dirty="0"/>
              <a:t>Known Node-Correspondence (KNC)</a:t>
            </a:r>
            <a:r>
              <a:rPr lang="en-US" dirty="0"/>
              <a:t>–the two networks have the same node set (or </a:t>
            </a:r>
            <a:r>
              <a:rPr lang="en-US" dirty="0" err="1"/>
              <a:t>atleast</a:t>
            </a:r>
            <a:r>
              <a:rPr lang="en-US" dirty="0"/>
              <a:t> a common subset), and the pairwise correspondence between nodes is known. Thus, typically, only graphs of the same size and coming from the same application domain can be compared. </a:t>
            </a:r>
          </a:p>
          <a:p>
            <a:endParaRPr lang="en-US" dirty="0"/>
          </a:p>
          <a:p>
            <a:r>
              <a:rPr lang="en-US" b="1" dirty="0"/>
              <a:t>Unknown Node-Correspondence (UNC)</a:t>
            </a:r>
            <a:r>
              <a:rPr lang="en-US" dirty="0"/>
              <a:t>–ideally any pair of graphs (even with different sizes, densities, or coming from different application fields) can be compared:</a:t>
            </a:r>
          </a:p>
        </p:txBody>
      </p:sp>
    </p:spTree>
    <p:extLst>
      <p:ext uri="{BB962C8B-B14F-4D97-AF65-F5344CB8AC3E}">
        <p14:creationId xmlns:p14="http://schemas.microsoft.com/office/powerpoint/2010/main" val="3963241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56AE-A91D-4281-B941-5607AB54B34D}"/>
              </a:ext>
            </a:extLst>
          </p:cNvPr>
          <p:cNvSpPr>
            <a:spLocks noGrp="1"/>
          </p:cNvSpPr>
          <p:nvPr>
            <p:ph type="title"/>
          </p:nvPr>
        </p:nvSpPr>
        <p:spPr>
          <a:xfrm>
            <a:off x="347472" y="105712"/>
            <a:ext cx="11727180" cy="728306"/>
          </a:xfrm>
        </p:spPr>
        <p:txBody>
          <a:bodyPr>
            <a:normAutofit/>
          </a:bodyPr>
          <a:lstStyle/>
          <a:p>
            <a:pPr algn="ctr"/>
            <a:r>
              <a:rPr lang="en-US" sz="4000" b="1" dirty="0">
                <a:latin typeface="Arial" panose="020B0604020202020204" pitchFamily="34" charset="0"/>
                <a:cs typeface="Arial" panose="020B0604020202020204" pitchFamily="34" charset="0"/>
              </a:rPr>
              <a:t>COVID-19 Transmission Network</a:t>
            </a:r>
          </a:p>
        </p:txBody>
      </p:sp>
      <p:pic>
        <p:nvPicPr>
          <p:cNvPr id="6" name="Picture 2" descr="Related image">
            <a:extLst>
              <a:ext uri="{FF2B5EF4-FFF2-40B4-BE49-F238E27FC236}">
                <a16:creationId xmlns:a16="http://schemas.microsoft.com/office/drawing/2014/main" id="{F1E6F7AE-34A4-E449-ABFE-15F10801FC5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786341" y="5723082"/>
            <a:ext cx="1134918" cy="113491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CB2CB837-5465-3E49-8C9A-E2EAA8F30298}"/>
              </a:ext>
            </a:extLst>
          </p:cNvPr>
          <p:cNvSpPr txBox="1">
            <a:spLocks noChangeArrowheads="1"/>
          </p:cNvSpPr>
          <p:nvPr/>
        </p:nvSpPr>
        <p:spPr>
          <a:xfrm>
            <a:off x="347472" y="1081922"/>
            <a:ext cx="5102352" cy="568023"/>
          </a:xfrm>
          <a:prstGeom prst="rect">
            <a:avLst/>
          </a:prstGeo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z="3200" b="1" dirty="0">
                <a:solidFill>
                  <a:srgbClr val="00B050"/>
                </a:solidFill>
                <a:latin typeface="Helvetica" pitchFamily="2" charset="0"/>
              </a:rPr>
              <a:t>Presentation Outline:</a:t>
            </a:r>
          </a:p>
        </p:txBody>
      </p:sp>
      <p:sp>
        <p:nvSpPr>
          <p:cNvPr id="9" name="Rectangle 3">
            <a:extLst>
              <a:ext uri="{FF2B5EF4-FFF2-40B4-BE49-F238E27FC236}">
                <a16:creationId xmlns:a16="http://schemas.microsoft.com/office/drawing/2014/main" id="{7A858203-0FAF-0A4A-9DCD-621F819876FC}"/>
              </a:ext>
            </a:extLst>
          </p:cNvPr>
          <p:cNvSpPr txBox="1">
            <a:spLocks noChangeArrowheads="1"/>
          </p:cNvSpPr>
          <p:nvPr/>
        </p:nvSpPr>
        <p:spPr>
          <a:xfrm>
            <a:off x="839372" y="1649945"/>
            <a:ext cx="7467600" cy="4392692"/>
          </a:xfrm>
          <a:prstGeom prst="rect">
            <a:avLst/>
          </a:prstGeo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pPr marL="342900" indent="-342900" algn="l">
              <a:spcAft>
                <a:spcPts val="600"/>
              </a:spcAft>
              <a:buClr>
                <a:srgbClr val="FF0000"/>
              </a:buClr>
              <a:buFont typeface="Wingdings" pitchFamily="2" charset="2"/>
              <a:buChar char="Ø"/>
            </a:pPr>
            <a:r>
              <a:rPr lang="en-US" sz="2400" b="1" dirty="0">
                <a:solidFill>
                  <a:schemeClr val="tx1"/>
                </a:solidFill>
                <a:latin typeface="Arial" panose="020B0604020202020204" pitchFamily="34" charset="0"/>
                <a:cs typeface="Arial" panose="020B0604020202020204" pitchFamily="34" charset="0"/>
              </a:rPr>
              <a:t>Introduction</a:t>
            </a:r>
          </a:p>
          <a:p>
            <a:pPr marL="342900" indent="-342900" algn="l">
              <a:spcAft>
                <a:spcPts val="600"/>
              </a:spcAft>
              <a:buClr>
                <a:srgbClr val="FF0000"/>
              </a:buClr>
              <a:buFont typeface="Wingdings" pitchFamily="2" charset="2"/>
              <a:buChar char="Ø"/>
            </a:pPr>
            <a:r>
              <a:rPr lang="en-US" sz="2400" b="1" dirty="0">
                <a:solidFill>
                  <a:schemeClr val="tx1"/>
                </a:solidFill>
                <a:latin typeface="Arial" panose="020B0604020202020204" pitchFamily="34" charset="0"/>
                <a:cs typeface="Arial" panose="020B0604020202020204" pitchFamily="34" charset="0"/>
              </a:rPr>
              <a:t>Objective</a:t>
            </a:r>
          </a:p>
          <a:p>
            <a:pPr marL="342900" indent="-342900" algn="l">
              <a:spcAft>
                <a:spcPts val="600"/>
              </a:spcAft>
              <a:buClr>
                <a:srgbClr val="FF0000"/>
              </a:buClr>
              <a:buFont typeface="Wingdings" pitchFamily="2" charset="2"/>
              <a:buChar char="Ø"/>
            </a:pPr>
            <a:r>
              <a:rPr lang="en-US" sz="2400" b="1" dirty="0">
                <a:solidFill>
                  <a:schemeClr val="tx1"/>
                </a:solidFill>
                <a:latin typeface="Arial" panose="020B0604020202020204" pitchFamily="34" charset="0"/>
                <a:cs typeface="Arial" panose="020B0604020202020204" pitchFamily="34" charset="0"/>
              </a:rPr>
              <a:t>Datasets (Manual and Automated)</a:t>
            </a:r>
          </a:p>
          <a:p>
            <a:pPr marL="342900" indent="-342900" algn="l">
              <a:spcAft>
                <a:spcPts val="600"/>
              </a:spcAft>
              <a:buClr>
                <a:srgbClr val="FF0000"/>
              </a:buClr>
              <a:buFont typeface="Wingdings" pitchFamily="2" charset="2"/>
              <a:buChar char="Ø"/>
            </a:pPr>
            <a:r>
              <a:rPr lang="en-US" sz="2400" b="1" dirty="0">
                <a:solidFill>
                  <a:schemeClr val="tx1"/>
                </a:solidFill>
                <a:latin typeface="Arial" panose="020B0604020202020204" pitchFamily="34" charset="0"/>
                <a:cs typeface="Arial" panose="020B0604020202020204" pitchFamily="34" charset="0"/>
              </a:rPr>
              <a:t>Sequenced data</a:t>
            </a:r>
          </a:p>
          <a:p>
            <a:pPr marL="342900" indent="-342900" algn="l">
              <a:spcAft>
                <a:spcPts val="600"/>
              </a:spcAft>
              <a:buClr>
                <a:srgbClr val="FF0000"/>
              </a:buClr>
              <a:buFont typeface="Wingdings" pitchFamily="2" charset="2"/>
              <a:buChar char="Ø"/>
            </a:pPr>
            <a:r>
              <a:rPr lang="en-US" sz="2400" b="1" dirty="0">
                <a:solidFill>
                  <a:schemeClr val="tx1"/>
                </a:solidFill>
                <a:latin typeface="Arial" panose="020B0604020202020204" pitchFamily="34" charset="0"/>
                <a:cs typeface="Arial" panose="020B0604020202020204" pitchFamily="34" charset="0"/>
              </a:rPr>
              <a:t>Problem formulation</a:t>
            </a:r>
          </a:p>
          <a:p>
            <a:pPr marL="342900" indent="-342900" algn="l">
              <a:spcAft>
                <a:spcPts val="600"/>
              </a:spcAft>
              <a:buClr>
                <a:srgbClr val="FF0000"/>
              </a:buClr>
              <a:buFont typeface="Wingdings" pitchFamily="2" charset="2"/>
              <a:buChar char="Ø"/>
            </a:pPr>
            <a:r>
              <a:rPr lang="en-US" sz="2400" b="1" dirty="0">
                <a:solidFill>
                  <a:schemeClr val="tx1"/>
                </a:solidFill>
                <a:latin typeface="Arial" panose="020B0604020202020204" pitchFamily="34" charset="0"/>
                <a:cs typeface="Arial" panose="020B0604020202020204" pitchFamily="34" charset="0"/>
              </a:rPr>
              <a:t>Algorithms Pseudo code</a:t>
            </a:r>
          </a:p>
          <a:p>
            <a:pPr marL="342900" indent="-342900" algn="l">
              <a:spcAft>
                <a:spcPts val="600"/>
              </a:spcAft>
              <a:buClr>
                <a:srgbClr val="FF0000"/>
              </a:buClr>
              <a:buFont typeface="Wingdings" pitchFamily="2" charset="2"/>
              <a:buChar char="Ø"/>
            </a:pPr>
            <a:r>
              <a:rPr lang="en-US" sz="2400" b="1" dirty="0">
                <a:solidFill>
                  <a:schemeClr val="tx1"/>
                </a:solidFill>
                <a:latin typeface="Arial" panose="020B0604020202020204" pitchFamily="34" charset="0"/>
                <a:cs typeface="Arial" panose="020B0604020202020204" pitchFamily="34" charset="0"/>
              </a:rPr>
              <a:t>Visualizations</a:t>
            </a:r>
          </a:p>
          <a:p>
            <a:pPr marL="342900" indent="-342900" algn="l">
              <a:spcAft>
                <a:spcPts val="600"/>
              </a:spcAft>
              <a:buClr>
                <a:srgbClr val="FF0000"/>
              </a:buClr>
              <a:buFont typeface="Wingdings" pitchFamily="2" charset="2"/>
              <a:buChar char="Ø"/>
            </a:pPr>
            <a:r>
              <a:rPr lang="en-US" sz="2400" b="1" dirty="0">
                <a:solidFill>
                  <a:schemeClr val="tx1"/>
                </a:solidFill>
                <a:latin typeface="Arial" panose="020B0604020202020204" pitchFamily="34" charset="0"/>
                <a:cs typeface="Arial" panose="020B0604020202020204" pitchFamily="34" charset="0"/>
              </a:rPr>
              <a:t>Future Works</a:t>
            </a:r>
          </a:p>
          <a:p>
            <a:pPr marL="342900" indent="-342900" algn="l">
              <a:spcAft>
                <a:spcPts val="600"/>
              </a:spcAft>
              <a:buClr>
                <a:srgbClr val="FF0000"/>
              </a:buClr>
              <a:buFont typeface="Wingdings" pitchFamily="2" charset="2"/>
              <a:buChar char="Ø"/>
            </a:pPr>
            <a:r>
              <a:rPr lang="en-US" sz="2400" b="1" dirty="0">
                <a:solidFill>
                  <a:schemeClr val="tx1"/>
                </a:solidFill>
                <a:latin typeface="Arial" panose="020B0604020202020204" pitchFamily="34" charset="0"/>
                <a:cs typeface="Arial" panose="020B0604020202020204" pitchFamily="34" charset="0"/>
              </a:rPr>
              <a:t>Reference</a:t>
            </a:r>
          </a:p>
          <a:p>
            <a:pPr marL="342900" indent="-342900" algn="l">
              <a:spcAft>
                <a:spcPts val="600"/>
              </a:spcAft>
              <a:buClr>
                <a:srgbClr val="FF0000"/>
              </a:buClr>
              <a:buFont typeface="Wingdings" pitchFamily="2" charset="2"/>
              <a:buChar char="Ø"/>
            </a:pPr>
            <a:r>
              <a:rPr lang="en-US" sz="2400" b="1" dirty="0">
                <a:solidFill>
                  <a:schemeClr val="tx1"/>
                </a:solidFill>
                <a:latin typeface="Arial" panose="020B0604020202020204" pitchFamily="34" charset="0"/>
                <a:cs typeface="Arial" panose="020B0604020202020204" pitchFamily="34" charset="0"/>
              </a:rPr>
              <a:t>Q&amp;A</a:t>
            </a:r>
          </a:p>
        </p:txBody>
      </p:sp>
      <p:sp>
        <p:nvSpPr>
          <p:cNvPr id="10" name="Rectangle 4">
            <a:extLst>
              <a:ext uri="{FF2B5EF4-FFF2-40B4-BE49-F238E27FC236}">
                <a16:creationId xmlns:a16="http://schemas.microsoft.com/office/drawing/2014/main" id="{8652369C-783B-0047-9A86-993A1309E18D}"/>
              </a:ext>
            </a:extLst>
          </p:cNvPr>
          <p:cNvSpPr txBox="1">
            <a:spLocks noChangeArrowheads="1"/>
          </p:cNvSpPr>
          <p:nvPr/>
        </p:nvSpPr>
        <p:spPr>
          <a:xfrm>
            <a:off x="961879" y="5990069"/>
            <a:ext cx="9349739" cy="6009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a:t>Zafar Iqbal, </a:t>
            </a:r>
            <a:r>
              <a:rPr lang="en-US" sz="3600" b="1" dirty="0" err="1"/>
              <a:t>Javad</a:t>
            </a:r>
            <a:r>
              <a:rPr lang="en-US" sz="3600" b="1" dirty="0"/>
              <a:t> </a:t>
            </a:r>
            <a:r>
              <a:rPr lang="en-US" sz="3600" b="1" dirty="0" err="1"/>
              <a:t>Rafiei</a:t>
            </a:r>
            <a:r>
              <a:rPr lang="en-US" sz="3600" b="1" dirty="0"/>
              <a:t>, &amp; Mokter Hossain</a:t>
            </a:r>
            <a:endParaRPr lang="en-US" sz="3600" dirty="0">
              <a:solidFill>
                <a:srgbClr val="000099"/>
              </a:solidFill>
              <a:latin typeface="Arial" charset="0"/>
            </a:endParaRPr>
          </a:p>
        </p:txBody>
      </p:sp>
    </p:spTree>
    <p:extLst>
      <p:ext uri="{BB962C8B-B14F-4D97-AF65-F5344CB8AC3E}">
        <p14:creationId xmlns:p14="http://schemas.microsoft.com/office/powerpoint/2010/main" val="1432815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1981-53D6-4D20-9A70-A077802704EC}"/>
              </a:ext>
            </a:extLst>
          </p:cNvPr>
          <p:cNvSpPr>
            <a:spLocks noGrp="1"/>
          </p:cNvSpPr>
          <p:nvPr>
            <p:ph type="title"/>
          </p:nvPr>
        </p:nvSpPr>
        <p:spPr/>
        <p:txBody>
          <a:bodyPr/>
          <a:lstStyle/>
          <a:p>
            <a:endParaRPr lang="en-US" dirty="0"/>
          </a:p>
        </p:txBody>
      </p:sp>
      <p:sp>
        <p:nvSpPr>
          <p:cNvPr id="5" name="Snip Diagonal Corner Rectangle 4"/>
          <p:cNvSpPr/>
          <p:nvPr/>
        </p:nvSpPr>
        <p:spPr>
          <a:xfrm>
            <a:off x="2198913" y="1480457"/>
            <a:ext cx="8327571" cy="4201886"/>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Algorithms and Experiments</a:t>
            </a:r>
            <a:endParaRPr lang="en-US" sz="4800" dirty="0"/>
          </a:p>
        </p:txBody>
      </p:sp>
    </p:spTree>
    <p:extLst>
      <p:ext uri="{BB962C8B-B14F-4D97-AF65-F5344CB8AC3E}">
        <p14:creationId xmlns:p14="http://schemas.microsoft.com/office/powerpoint/2010/main" val="208881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24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C021D5-B5E0-46C8-859E-60A49440B8F3}"/>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Adjacency matrix</a:t>
            </a:r>
          </a:p>
        </p:txBody>
      </p:sp>
      <p:pic>
        <p:nvPicPr>
          <p:cNvPr id="5" name="Picture 4">
            <a:extLst>
              <a:ext uri="{FF2B5EF4-FFF2-40B4-BE49-F238E27FC236}">
                <a16:creationId xmlns:a16="http://schemas.microsoft.com/office/drawing/2014/main" id="{0DE3B261-6507-483E-A432-52081C57E94A}"/>
              </a:ext>
            </a:extLst>
          </p:cNvPr>
          <p:cNvPicPr>
            <a:picLocks noChangeAspect="1"/>
          </p:cNvPicPr>
          <p:nvPr/>
        </p:nvPicPr>
        <p:blipFill>
          <a:blip r:embed="rId2"/>
          <a:stretch>
            <a:fillRect/>
          </a:stretch>
        </p:blipFill>
        <p:spPr>
          <a:xfrm>
            <a:off x="4038600" y="1340365"/>
            <a:ext cx="7188199" cy="3037014"/>
          </a:xfrm>
          <a:prstGeom prst="rect">
            <a:avLst/>
          </a:prstGeom>
        </p:spPr>
      </p:pic>
      <p:sp>
        <p:nvSpPr>
          <p:cNvPr id="3" name="Content Placeholder 2">
            <a:extLst>
              <a:ext uri="{FF2B5EF4-FFF2-40B4-BE49-F238E27FC236}">
                <a16:creationId xmlns:a16="http://schemas.microsoft.com/office/drawing/2014/main" id="{E3B47833-5EC9-4778-8607-D2EC4E5973A3}"/>
              </a:ext>
            </a:extLst>
          </p:cNvPr>
          <p:cNvSpPr>
            <a:spLocks noGrp="1"/>
          </p:cNvSpPr>
          <p:nvPr>
            <p:ph idx="1"/>
          </p:nvPr>
        </p:nvSpPr>
        <p:spPr>
          <a:xfrm>
            <a:off x="4038600" y="4884873"/>
            <a:ext cx="7188199" cy="1292090"/>
          </a:xfrm>
        </p:spPr>
        <p:txBody>
          <a:bodyPr>
            <a:normAutofit/>
          </a:bodyPr>
          <a:lstStyle/>
          <a:p>
            <a:r>
              <a:rPr lang="en-US" sz="1700"/>
              <a:t>An </a:t>
            </a:r>
            <a:r>
              <a:rPr lang="en-US" sz="1700" b="1"/>
              <a:t>adjacency matrix</a:t>
            </a:r>
            <a:r>
              <a:rPr lang="en-US" sz="1700"/>
              <a:t> is a </a:t>
            </a:r>
            <a:r>
              <a:rPr lang="en-US" sz="1700">
                <a:hlinkClick r:id="rId3" tooltip="Square matrix">
                  <a:extLst>
                    <a:ext uri="{A12FA001-AC4F-418D-AE19-62706E023703}">
                      <ahyp:hlinkClr xmlns:ahyp="http://schemas.microsoft.com/office/drawing/2018/hyperlinkcolor" val="tx"/>
                    </a:ext>
                  </a:extLst>
                </a:hlinkClick>
              </a:rPr>
              <a:t>square matrix</a:t>
            </a:r>
            <a:r>
              <a:rPr lang="en-US" sz="1700"/>
              <a:t> used to represent a finite </a:t>
            </a:r>
            <a:r>
              <a:rPr lang="en-US" sz="1700">
                <a:hlinkClick r:id="rId4" tooltip="Graph (discrete mathematics)">
                  <a:extLst>
                    <a:ext uri="{A12FA001-AC4F-418D-AE19-62706E023703}">
                      <ahyp:hlinkClr xmlns:ahyp="http://schemas.microsoft.com/office/drawing/2018/hyperlinkcolor" val="tx"/>
                    </a:ext>
                  </a:extLst>
                </a:hlinkClick>
              </a:rPr>
              <a:t>graph</a:t>
            </a:r>
            <a:r>
              <a:rPr lang="en-US" sz="1700"/>
              <a:t>. </a:t>
            </a:r>
          </a:p>
          <a:p>
            <a:endParaRPr lang="en-US" sz="1700"/>
          </a:p>
          <a:p>
            <a:r>
              <a:rPr lang="en-US" sz="1700"/>
              <a:t>The elements of the matrix indicate whether pairs of vertices are </a:t>
            </a:r>
            <a:r>
              <a:rPr lang="en-US" sz="1700">
                <a:hlinkClick r:id="rId5" tooltip="Neighbourhood (graph theory)">
                  <a:extLst>
                    <a:ext uri="{A12FA001-AC4F-418D-AE19-62706E023703}">
                      <ahyp:hlinkClr xmlns:ahyp="http://schemas.microsoft.com/office/drawing/2018/hyperlinkcolor" val="tx"/>
                    </a:ext>
                  </a:extLst>
                </a:hlinkClick>
              </a:rPr>
              <a:t>adjacent</a:t>
            </a:r>
            <a:r>
              <a:rPr lang="en-US" sz="1700"/>
              <a:t> or not in the graph.</a:t>
            </a:r>
          </a:p>
        </p:txBody>
      </p:sp>
    </p:spTree>
    <p:extLst>
      <p:ext uri="{BB962C8B-B14F-4D97-AF65-F5344CB8AC3E}">
        <p14:creationId xmlns:p14="http://schemas.microsoft.com/office/powerpoint/2010/main" val="1279778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5582" y="5450980"/>
                <a:ext cx="10515600" cy="1237520"/>
              </a:xfrm>
            </p:spPr>
            <p:txBody>
              <a:bodyPr>
                <a:normAutofit/>
              </a:bodyPr>
              <a:lstStyle/>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𝐴</m:t>
                        </m:r>
                        <m:r>
                          <a:rPr lang="en-US" sz="2000" i="1" smtClean="0">
                            <a:latin typeface="Cambria Math" panose="02040503050406030204" pitchFamily="18" charset="0"/>
                          </a:rPr>
                          <m:t>𝑐𝑐𝑢𝑟𝑎𝑐𝑦</m:t>
                        </m:r>
                      </m:e>
                    </m:acc>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𝑠</m:t>
                            </m:r>
                            <m:r>
                              <a:rPr lang="en-US" sz="2000" b="0" i="1" smtClean="0">
                                <a:latin typeface="Cambria Math" panose="02040503050406030204" pitchFamily="18" charset="0"/>
                              </a:rPr>
                              <m:t>𝑙𝑜𝑡</m:t>
                            </m:r>
                            <m:r>
                              <a:rPr lang="en-US" sz="2000" b="0" i="1" smtClean="0">
                                <a:latin typeface="Cambria Math" panose="02040503050406030204" pitchFamily="18" charset="0"/>
                              </a:rPr>
                              <m:t>=1</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 (1−</m:t>
                            </m:r>
                            <m:f>
                              <m:fPr>
                                <m:ctrlPr>
                                  <a:rPr lang="en-US" sz="2000" b="0" i="1" smtClean="0">
                                    <a:latin typeface="Cambria Math" panose="02040503050406030204" pitchFamily="18" charset="0"/>
                                  </a:rPr>
                                </m:ctrlPr>
                              </m:fPr>
                              <m:num>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rPr>
                                      <m:t>𝑗</m:t>
                                    </m:r>
                                  </m:sub>
                                  <m:sup/>
                                  <m:e>
                                    <m:d>
                                      <m:dPr>
                                        <m:begChr m:val="|"/>
                                        <m:endChr m:val="|"/>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sSub>
                                              <m:sSubPr>
                                                <m:ctrlPr>
                                                  <a:rPr lang="en-US" sz="2000" i="1">
                                                    <a:latin typeface="Cambria Math" panose="02040503050406030204" pitchFamily="18" charset="0"/>
                                                  </a:rPr>
                                                </m:ctrlPr>
                                              </m:sSubPr>
                                              <m:e>
                                                <m:r>
                                                  <a:rPr lang="en-US" sz="2000" i="1">
                                                    <a:latin typeface="Cambria Math" panose="02040503050406030204" pitchFamily="18" charset="0"/>
                                                  </a:rPr>
                                                  <m:t>𝑖𝑗</m:t>
                                                </m:r>
                                              </m:e>
                                              <m:sub>
                                                <m:r>
                                                  <a:rPr lang="en-US" sz="2000" i="1">
                                                    <a:latin typeface="Cambria Math" panose="02040503050406030204" pitchFamily="18" charset="0"/>
                                                  </a:rPr>
                                                  <m:t>𝑏𝑒𝑛𝑐h𝑚𝑎𝑟𝑘</m:t>
                                                </m:r>
                                              </m:sub>
                                            </m:sSub>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sSub>
                                              <m:sSubPr>
                                                <m:ctrlPr>
                                                  <a:rPr lang="en-US" sz="2000" i="1">
                                                    <a:latin typeface="Cambria Math" panose="02040503050406030204" pitchFamily="18" charset="0"/>
                                                  </a:rPr>
                                                </m:ctrlPr>
                                              </m:sSubPr>
                                              <m:e>
                                                <m:r>
                                                  <a:rPr lang="en-US" sz="2000" i="1">
                                                    <a:latin typeface="Cambria Math" panose="02040503050406030204" pitchFamily="18" charset="0"/>
                                                  </a:rPr>
                                                  <m:t>𝑖𝑗</m:t>
                                                </m:r>
                                              </m:e>
                                              <m:sub>
                                                <m:r>
                                                  <a:rPr lang="en-US" sz="2000" i="1">
                                                    <a:latin typeface="Cambria Math" panose="02040503050406030204" pitchFamily="18" charset="0"/>
                                                  </a:rPr>
                                                  <m:t>𝑝𝑟𝑒𝑑𝑖𝑐𝑡𝑒𝑑</m:t>
                                                </m:r>
                                              </m:sub>
                                            </m:sSub>
                                          </m:sub>
                                        </m:sSub>
                                      </m:e>
                                    </m:d>
                                  </m:e>
                                </m:nary>
                              </m:num>
                              <m:den>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rPr>
                                      <m:t>𝑗</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𝑖𝑗</m:t>
                                            </m:r>
                                          </m:e>
                                          <m:sub>
                                            <m:r>
                                              <a:rPr lang="en-US" sz="2000" b="0" i="1" smtClean="0">
                                                <a:latin typeface="Cambria Math" panose="02040503050406030204" pitchFamily="18" charset="0"/>
                                              </a:rPr>
                                              <m:t>𝑏𝑒𝑛𝑐h𝑚𝑎𝑟𝑘</m:t>
                                            </m:r>
                                          </m:sub>
                                        </m:sSub>
                                      </m:sub>
                                    </m:sSub>
                                  </m:e>
                                </m:nary>
                              </m:den>
                            </m:f>
                            <m:r>
                              <a:rPr lang="en-US" sz="2000" b="0" i="1" smtClean="0">
                                <a:latin typeface="Cambria Math" panose="02040503050406030204" pitchFamily="18" charset="0"/>
                              </a:rPr>
                              <m:t>)</m:t>
                            </m:r>
                          </m:e>
                        </m:nary>
                      </m:e>
                    </m:d>
                    <m:r>
                      <a:rPr lang="en-US" sz="2000" b="0" i="1" smtClean="0">
                        <a:latin typeface="Cambria Math" panose="02040503050406030204" pitchFamily="18" charset="0"/>
                      </a:rPr>
                      <m:t>/</m:t>
                    </m:r>
                    <m:r>
                      <a:rPr lang="en-US" sz="2000" b="0" i="1" smtClean="0">
                        <a:latin typeface="Cambria Math" panose="02040503050406030204" pitchFamily="18" charset="0"/>
                      </a:rPr>
                      <m:t>𝑁</m:t>
                    </m:r>
                  </m:oMath>
                </a14:m>
                <a:endParaRPr lang="en-US" sz="2400" b="0" dirty="0"/>
              </a:p>
              <a:p>
                <a:pPr lvl="1"/>
                <a14:m>
                  <m:oMath xmlns:m="http://schemas.openxmlformats.org/officeDocument/2006/math">
                    <m:r>
                      <a:rPr lang="en-US" sz="1800" b="0" i="1" smtClean="0">
                        <a:latin typeface="Cambria Math" panose="02040503050406030204" pitchFamily="18" charset="0"/>
                      </a:rPr>
                      <m:t>𝑐𝑜𝑛𝑑𝑖𝑡𝑖𝑜𝑛</m:t>
                    </m:r>
                    <m:r>
                      <a:rPr lang="en-US" sz="1800" b="0" i="1" smtClean="0">
                        <a:latin typeface="Cambria Math" panose="02040503050406030204" pitchFamily="18" charset="0"/>
                      </a:rPr>
                      <m:t>: </m:t>
                    </m:r>
                    <m:r>
                      <a:rPr lang="en-US" sz="1800" b="0" i="1" smtClean="0">
                        <a:latin typeface="Cambria Math" panose="02040503050406030204" pitchFamily="18" charset="0"/>
                      </a:rPr>
                      <m:t>𝑖𝑓</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𝑖𝑗</m:t>
                                </m:r>
                              </m:e>
                              <m:sub>
                                <m:r>
                                  <a:rPr lang="en-US" sz="1800" b="0" i="1" smtClean="0">
                                    <a:latin typeface="Cambria Math" panose="02040503050406030204" pitchFamily="18" charset="0"/>
                                  </a:rPr>
                                  <m:t>𝑏𝑒𝑛𝑐h𝑚𝑎𝑟𝑘</m:t>
                                </m:r>
                              </m:sub>
                            </m:sSub>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𝑖𝑗</m:t>
                                </m:r>
                              </m:e>
                              <m:sub>
                                <m:r>
                                  <a:rPr lang="en-US" sz="1800" b="0" i="1" smtClean="0">
                                    <a:latin typeface="Cambria Math" panose="02040503050406030204" pitchFamily="18" charset="0"/>
                                  </a:rPr>
                                  <m:t>𝑝𝑟𝑒𝑑𝑖𝑐𝑡𝑒𝑑</m:t>
                                </m:r>
                              </m:sub>
                            </m:sSub>
                          </m:sub>
                        </m:sSub>
                        <m:r>
                          <a:rPr lang="en-US" sz="1800" b="0" i="1" smtClean="0">
                            <a:latin typeface="Cambria Math" panose="02040503050406030204" pitchFamily="18" charset="0"/>
                          </a:rPr>
                          <m:t>&lt;0</m:t>
                        </m:r>
                      </m:e>
                    </m:d>
                    <m:r>
                      <a:rPr lang="en-US" sz="1800" b="0" i="1" smtClean="0">
                        <a:latin typeface="Cambria Math" panose="02040503050406030204" pitchFamily="18" charset="0"/>
                      </a:rPr>
                      <m:t>,  </m:t>
                    </m:r>
                    <m:r>
                      <a:rPr lang="en-US" sz="1800" b="0" i="1" smtClean="0">
                        <a:latin typeface="Cambria Math" panose="02040503050406030204" pitchFamily="18" charset="0"/>
                      </a:rPr>
                      <m:t>𝑡h𝑒𝑛</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𝑖𝑗</m:t>
                            </m:r>
                          </m:e>
                          <m:sub>
                            <m:r>
                              <a:rPr lang="en-US" sz="1800" b="0" i="1" smtClean="0">
                                <a:latin typeface="Cambria Math" panose="02040503050406030204" pitchFamily="18" charset="0"/>
                              </a:rPr>
                              <m:t>𝑏𝑒𝑛𝑐h𝑚𝑎𝑟𝑘</m:t>
                            </m:r>
                          </m:sub>
                        </m:sSub>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𝑖𝑗</m:t>
                            </m:r>
                          </m:e>
                          <m:sub>
                            <m:r>
                              <a:rPr lang="en-US" sz="1800" b="0" i="1" smtClean="0">
                                <a:latin typeface="Cambria Math" panose="02040503050406030204" pitchFamily="18" charset="0"/>
                              </a:rPr>
                              <m:t>𝑝𝑟𝑒𝑑𝑖𝑐𝑡𝑒𝑑</m:t>
                            </m:r>
                          </m:sub>
                        </m:sSub>
                      </m:sub>
                    </m:sSub>
                    <m:r>
                      <a:rPr lang="en-US" sz="1800" b="0" i="1" smtClean="0">
                        <a:latin typeface="Cambria Math" panose="02040503050406030204" pitchFamily="18" charset="0"/>
                        <a:ea typeface="Cambria Math" panose="02040503050406030204" pitchFamily="18" charset="0"/>
                      </a:rPr>
                      <m:t>←0</m:t>
                    </m:r>
                  </m:oMath>
                </a14:m>
                <a:endParaRPr lang="en-US" sz="1800"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5582" y="5450980"/>
                <a:ext cx="10515600" cy="1237520"/>
              </a:xfrm>
              <a:blipFill>
                <a:blip r:embed="rId2"/>
                <a:stretch>
                  <a:fillRect/>
                </a:stretch>
              </a:blipFill>
            </p:spPr>
            <p:txBody>
              <a:bodyPr/>
              <a:lstStyle/>
              <a:p>
                <a:r>
                  <a:rPr lang="en-US">
                    <a:noFill/>
                  </a:rPr>
                  <a:t> </a:t>
                </a:r>
              </a:p>
            </p:txBody>
          </p:sp>
        </mc:Fallback>
      </mc:AlternateContent>
      <p:cxnSp>
        <p:nvCxnSpPr>
          <p:cNvPr id="5" name="Straight Arrow Connector 4"/>
          <p:cNvCxnSpPr/>
          <p:nvPr/>
        </p:nvCxnSpPr>
        <p:spPr>
          <a:xfrm flipV="1">
            <a:off x="7178489" y="4093555"/>
            <a:ext cx="4300693" cy="2"/>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sp>
        <p:nvSpPr>
          <p:cNvPr id="9" name="TextBox 8"/>
          <p:cNvSpPr txBox="1"/>
          <p:nvPr/>
        </p:nvSpPr>
        <p:spPr>
          <a:xfrm>
            <a:off x="11479182" y="3892872"/>
            <a:ext cx="1228436" cy="400110"/>
          </a:xfrm>
          <a:prstGeom prst="rect">
            <a:avLst/>
          </a:prstGeom>
          <a:noFill/>
        </p:spPr>
        <p:txBody>
          <a:bodyPr wrap="square" rtlCol="0">
            <a:spAutoFit/>
          </a:bodyPr>
          <a:lstStyle/>
          <a:p>
            <a:r>
              <a:rPr lang="en-US" sz="2000" b="1" dirty="0">
                <a:ln w="9525">
                  <a:solidFill>
                    <a:schemeClr val="bg1"/>
                  </a:solidFill>
                  <a:prstDash val="solid"/>
                </a:ln>
                <a:effectLst>
                  <a:outerShdw blurRad="12700" dist="38100" dir="2700000" algn="tl" rotWithShape="0">
                    <a:schemeClr val="bg1">
                      <a:lumMod val="50000"/>
                    </a:schemeClr>
                  </a:outerShdw>
                </a:effectLst>
              </a:rPr>
              <a:t>Time</a:t>
            </a:r>
            <a:endParaRPr lang="en-US" dirty="0"/>
          </a:p>
        </p:txBody>
      </p:sp>
      <p:sp>
        <p:nvSpPr>
          <p:cNvPr id="10" name="Rectangle 9"/>
          <p:cNvSpPr/>
          <p:nvPr/>
        </p:nvSpPr>
        <p:spPr>
          <a:xfrm>
            <a:off x="7833300" y="3298714"/>
            <a:ext cx="2611179" cy="19519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Rectangle 13"/>
          <p:cNvSpPr/>
          <p:nvPr/>
        </p:nvSpPr>
        <p:spPr>
          <a:xfrm>
            <a:off x="7844672" y="2974877"/>
            <a:ext cx="2599807" cy="175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TextBox 14"/>
          <p:cNvSpPr txBox="1"/>
          <p:nvPr/>
        </p:nvSpPr>
        <p:spPr>
          <a:xfrm>
            <a:off x="10423156" y="3241447"/>
            <a:ext cx="2636981" cy="307777"/>
          </a:xfrm>
          <a:prstGeom prst="rect">
            <a:avLst/>
          </a:prstGeom>
          <a:noFill/>
        </p:spPr>
        <p:txBody>
          <a:bodyPr wrap="square" rtlCol="0">
            <a:spAutoFit/>
          </a:bodyPr>
          <a:lstStyle/>
          <a:p>
            <a:r>
              <a:rPr lang="en-US" sz="1400" dirty="0">
                <a:ln w="0"/>
                <a:effectLst>
                  <a:outerShdw blurRad="38100" dist="19050" dir="2700000" algn="tl" rotWithShape="0">
                    <a:schemeClr val="dk1">
                      <a:alpha val="40000"/>
                    </a:schemeClr>
                  </a:outerShdw>
                </a:effectLst>
              </a:rPr>
              <a:t>Predicted Trans</a:t>
            </a:r>
            <a:endParaRPr lang="en-US" sz="1200" dirty="0">
              <a:ln w="0"/>
              <a:effectLst>
                <a:outerShdw blurRad="38100" dist="19050" dir="2700000" algn="tl" rotWithShape="0">
                  <a:schemeClr val="dk1">
                    <a:alpha val="40000"/>
                  </a:schemeClr>
                </a:outerShdw>
              </a:effectLst>
            </a:endParaRPr>
          </a:p>
        </p:txBody>
      </p:sp>
      <p:sp>
        <p:nvSpPr>
          <p:cNvPr id="18" name="TextBox 17"/>
          <p:cNvSpPr txBox="1"/>
          <p:nvPr/>
        </p:nvSpPr>
        <p:spPr>
          <a:xfrm>
            <a:off x="10437147" y="2921606"/>
            <a:ext cx="2636981" cy="307777"/>
          </a:xfrm>
          <a:prstGeom prst="rect">
            <a:avLst/>
          </a:prstGeom>
          <a:noFill/>
        </p:spPr>
        <p:txBody>
          <a:bodyPr wrap="square" rtlCol="0">
            <a:spAutoFit/>
          </a:bodyPr>
          <a:lstStyle/>
          <a:p>
            <a:r>
              <a:rPr lang="en-US" sz="1400" dirty="0">
                <a:ln w="0"/>
                <a:effectLst>
                  <a:outerShdw blurRad="38100" dist="19050" dir="2700000" algn="tl" rotWithShape="0">
                    <a:schemeClr val="dk1">
                      <a:alpha val="40000"/>
                    </a:schemeClr>
                  </a:outerShdw>
                </a:effectLst>
              </a:rPr>
              <a:t>Actual Trans</a:t>
            </a:r>
            <a:endParaRPr lang="en-US" sz="1200" dirty="0">
              <a:ln w="0"/>
              <a:effectLst>
                <a:outerShdw blurRad="38100" dist="19050" dir="2700000" algn="tl" rotWithShape="0">
                  <a:schemeClr val="dk1">
                    <a:alpha val="40000"/>
                  </a:schemeClr>
                </a:outerShdw>
              </a:effectLst>
            </a:endParaRPr>
          </a:p>
        </p:txBody>
      </p:sp>
      <p:cxnSp>
        <p:nvCxnSpPr>
          <p:cNvPr id="20" name="Straight Connector 19"/>
          <p:cNvCxnSpPr/>
          <p:nvPr/>
        </p:nvCxnSpPr>
        <p:spPr>
          <a:xfrm>
            <a:off x="7847213" y="2315555"/>
            <a:ext cx="0" cy="1801091"/>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p:cNvCxnSpPr/>
          <p:nvPr/>
        </p:nvCxnSpPr>
        <p:spPr>
          <a:xfrm>
            <a:off x="8329813" y="2328880"/>
            <a:ext cx="0" cy="1801091"/>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p:cNvCxnSpPr/>
          <p:nvPr/>
        </p:nvCxnSpPr>
        <p:spPr>
          <a:xfrm>
            <a:off x="8832789" y="2300848"/>
            <a:ext cx="0" cy="1801091"/>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Arrow Connector 28"/>
          <p:cNvCxnSpPr/>
          <p:nvPr/>
        </p:nvCxnSpPr>
        <p:spPr>
          <a:xfrm>
            <a:off x="7847213" y="2292464"/>
            <a:ext cx="482599" cy="655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7709819" y="1959548"/>
                <a:ext cx="76592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rPr>
                        <m:t>𝛿</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7709819" y="1959548"/>
                <a:ext cx="765925" cy="338554"/>
              </a:xfrm>
              <a:prstGeom prst="rect">
                <a:avLst/>
              </a:prstGeom>
              <a:blipFill>
                <a:blip r:embed="rId3"/>
                <a:stretch>
                  <a:fillRect/>
                </a:stretch>
              </a:blipFill>
            </p:spPr>
            <p:txBody>
              <a:bodyPr/>
              <a:lstStyle/>
              <a:p>
                <a:r>
                  <a:rPr lang="en-US">
                    <a:noFill/>
                  </a:rPr>
                  <a:t> </a:t>
                </a:r>
              </a:p>
            </p:txBody>
          </p:sp>
        </mc:Fallback>
      </mc:AlternateContent>
      <p:sp>
        <p:nvSpPr>
          <p:cNvPr id="38" name="TextBox 37"/>
          <p:cNvSpPr txBox="1"/>
          <p:nvPr/>
        </p:nvSpPr>
        <p:spPr>
          <a:xfrm>
            <a:off x="8249202" y="1654655"/>
            <a:ext cx="2125980" cy="369332"/>
          </a:xfrm>
          <a:prstGeom prst="rect">
            <a:avLst/>
          </a:prstGeom>
          <a:noFill/>
        </p:spPr>
        <p:txBody>
          <a:bodyPr wrap="square" rtlCol="0">
            <a:spAutoFit/>
          </a:bodyPr>
          <a:lstStyle/>
          <a:p>
            <a:pPr algn="ctr"/>
            <a:r>
              <a:rPr lang="en-US" dirty="0"/>
              <a:t>. . . .</a:t>
            </a:r>
          </a:p>
        </p:txBody>
      </p:sp>
      <p:sp>
        <p:nvSpPr>
          <p:cNvPr id="39" name="TextBox 38"/>
          <p:cNvSpPr txBox="1"/>
          <p:nvPr/>
        </p:nvSpPr>
        <p:spPr>
          <a:xfrm>
            <a:off x="7739706" y="1740191"/>
            <a:ext cx="666921" cy="338554"/>
          </a:xfrm>
          <a:prstGeom prst="rect">
            <a:avLst/>
          </a:prstGeom>
          <a:noFill/>
        </p:spPr>
        <p:txBody>
          <a:bodyPr wrap="square" rtlCol="0">
            <a:spAutoFit/>
          </a:bodyPr>
          <a:lstStyle/>
          <a:p>
            <a:pPr algn="ctr"/>
            <a:r>
              <a:rPr lang="en-US" sz="1600" dirty="0">
                <a:solidFill>
                  <a:srgbClr val="002060"/>
                </a:solidFill>
              </a:rPr>
              <a:t>slot1</a:t>
            </a:r>
            <a:endParaRPr lang="en-US" dirty="0">
              <a:solidFill>
                <a:srgbClr val="002060"/>
              </a:solidFill>
            </a:endParaRPr>
          </a:p>
        </p:txBody>
      </p:sp>
      <p:sp>
        <p:nvSpPr>
          <p:cNvPr id="40" name="TextBox 39"/>
          <p:cNvSpPr txBox="1"/>
          <p:nvPr/>
        </p:nvSpPr>
        <p:spPr>
          <a:xfrm>
            <a:off x="8249202" y="1740440"/>
            <a:ext cx="666921" cy="338554"/>
          </a:xfrm>
          <a:prstGeom prst="rect">
            <a:avLst/>
          </a:prstGeom>
          <a:noFill/>
        </p:spPr>
        <p:txBody>
          <a:bodyPr wrap="square" rtlCol="0">
            <a:spAutoFit/>
          </a:bodyPr>
          <a:lstStyle/>
          <a:p>
            <a:pPr algn="ctr"/>
            <a:r>
              <a:rPr lang="en-US" sz="1600" dirty="0">
                <a:solidFill>
                  <a:srgbClr val="002060"/>
                </a:solidFill>
              </a:rPr>
              <a:t>slot2</a:t>
            </a:r>
            <a:endParaRPr lang="en-US" dirty="0">
              <a:solidFill>
                <a:srgbClr val="002060"/>
              </a:solidFill>
            </a:endParaRPr>
          </a:p>
        </p:txBody>
      </p:sp>
      <mc:AlternateContent xmlns:mc="http://schemas.openxmlformats.org/markup-compatibility/2006" xmlns:a14="http://schemas.microsoft.com/office/drawing/2010/main">
        <mc:Choice Requires="a14">
          <p:sp>
            <p:nvSpPr>
              <p:cNvPr id="49" name="Content Placeholder 2"/>
              <p:cNvSpPr txBox="1">
                <a:spLocks/>
              </p:cNvSpPr>
              <p:nvPr/>
            </p:nvSpPr>
            <p:spPr>
              <a:xfrm>
                <a:off x="153389" y="1251620"/>
                <a:ext cx="7137400" cy="35388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ea typeface="Cambria Math" panose="02040503050406030204" pitchFamily="18" charset="0"/>
                        </a:rPr>
                        <m:t>𝐴𝑙𝑔𝑜𝑟𝑖𝑡h𝑚</m:t>
                      </m:r>
                      <m:r>
                        <a:rPr lang="en-US" sz="1800" i="1" smtClean="0">
                          <a:latin typeface="Cambria Math" panose="02040503050406030204" pitchFamily="18" charset="0"/>
                          <a:ea typeface="Cambria Math" panose="02040503050406030204" pitchFamily="18" charset="0"/>
                        </a:rPr>
                        <m:t> 1.  </m:t>
                      </m:r>
                      <m:r>
                        <a:rPr lang="en-US" sz="1800" i="1" smtClean="0">
                          <a:latin typeface="Cambria Math" panose="02040503050406030204" pitchFamily="18" charset="0"/>
                          <a:ea typeface="Cambria Math" panose="02040503050406030204" pitchFamily="18" charset="0"/>
                        </a:rPr>
                        <m:t>𝑇h𝑒</m:t>
                      </m:r>
                      <m:r>
                        <a:rPr lang="en-US" sz="1800" i="1" smtClean="0">
                          <a:latin typeface="Cambria Math" panose="02040503050406030204" pitchFamily="18" charset="0"/>
                          <a:ea typeface="Cambria Math" panose="02040503050406030204" pitchFamily="18" charset="0"/>
                        </a:rPr>
                        <m:t> </m:t>
                      </m:r>
                      <m:r>
                        <a:rPr lang="en-US" sz="1800" i="1" smtClean="0">
                          <a:latin typeface="Cambria Math" panose="02040503050406030204" pitchFamily="18" charset="0"/>
                          <a:ea typeface="Cambria Math" panose="02040503050406030204" pitchFamily="18" charset="0"/>
                        </a:rPr>
                        <m:t>𝑝𝑠𝑒𝑢𝑑𝑜𝑐𝑜𝑑𝑒</m:t>
                      </m:r>
                      <m:r>
                        <a:rPr lang="en-US" sz="1800" i="1" smtClean="0">
                          <a:latin typeface="Cambria Math" panose="02040503050406030204" pitchFamily="18" charset="0"/>
                          <a:ea typeface="Cambria Math" panose="02040503050406030204" pitchFamily="18" charset="0"/>
                        </a:rPr>
                        <m:t> </m:t>
                      </m:r>
                      <m:r>
                        <a:rPr lang="en-US" sz="1800" i="1" smtClean="0">
                          <a:latin typeface="Cambria Math" panose="02040503050406030204" pitchFamily="18" charset="0"/>
                          <a:ea typeface="Cambria Math" panose="02040503050406030204" pitchFamily="18" charset="0"/>
                        </a:rPr>
                        <m:t>𝑜𝑓</m:t>
                      </m:r>
                      <m:r>
                        <a:rPr lang="en-US" sz="1800" i="1" smtClean="0">
                          <a:latin typeface="Cambria Math" panose="02040503050406030204" pitchFamily="18" charset="0"/>
                          <a:ea typeface="Cambria Math" panose="02040503050406030204" pitchFamily="18" charset="0"/>
                        </a:rPr>
                        <m:t> </m:t>
                      </m:r>
                      <m:r>
                        <a:rPr lang="en-US" sz="1800" i="1" smtClean="0">
                          <a:latin typeface="Cambria Math" panose="02040503050406030204" pitchFamily="18" charset="0"/>
                          <a:ea typeface="Cambria Math" panose="02040503050406030204" pitchFamily="18" charset="0"/>
                        </a:rPr>
                        <m:t>𝑎𝑑𝑗𝑎𝑐𝑒𝑛𝑐𝑦</m:t>
                      </m:r>
                      <m:r>
                        <a:rPr lang="en-US" sz="1800" i="1" smtClean="0">
                          <a:latin typeface="Cambria Math" panose="02040503050406030204" pitchFamily="18" charset="0"/>
                          <a:ea typeface="Cambria Math" panose="02040503050406030204" pitchFamily="18" charset="0"/>
                        </a:rPr>
                        <m:t>_</m:t>
                      </m:r>
                      <m:r>
                        <a:rPr lang="en-US" sz="1800" i="1" smtClean="0">
                          <a:latin typeface="Cambria Math" panose="02040503050406030204" pitchFamily="18" charset="0"/>
                          <a:ea typeface="Cambria Math" panose="02040503050406030204" pitchFamily="18" charset="0"/>
                        </a:rPr>
                        <m:t>𝑚𝑎𝑡𝑟𝑖𝑥</m:t>
                      </m:r>
                      <m:r>
                        <a:rPr lang="en-US" sz="1800" i="1" smtClean="0">
                          <a:latin typeface="Cambria Math" panose="02040503050406030204" pitchFamily="18" charset="0"/>
                          <a:ea typeface="Cambria Math" panose="02040503050406030204" pitchFamily="18" charset="0"/>
                        </a:rPr>
                        <m:t> </m:t>
                      </m:r>
                      <m:r>
                        <a:rPr lang="en-US" sz="1800" i="1" smtClean="0">
                          <a:latin typeface="Cambria Math" panose="02040503050406030204" pitchFamily="18" charset="0"/>
                          <a:ea typeface="Cambria Math" panose="02040503050406030204" pitchFamily="18" charset="0"/>
                        </a:rPr>
                        <m:t>𝑑𝑖𝑓𝑓𝑒𝑟𝑒𝑛𝑐𝑒</m:t>
                      </m:r>
                    </m:oMath>
                  </m:oMathPara>
                </a14:m>
                <a:endParaRPr lang="en-US" sz="1800" dirty="0">
                  <a:latin typeface="Cambria Math" panose="02040503050406030204" pitchFamily="18" charset="0"/>
                  <a:ea typeface="Cambria Math" panose="02040503050406030204" pitchFamily="18" charset="0"/>
                </a:endParaRPr>
              </a:p>
              <a:p>
                <a:pPr marL="0" indent="0">
                  <a:lnSpc>
                    <a:spcPct val="100000"/>
                  </a:lnSpc>
                  <a:spcBef>
                    <a:spcPts val="0"/>
                  </a:spcBef>
                  <a:buFont typeface="Arial" panose="020B0604020202020204" pitchFamily="34" charset="0"/>
                  <a:buNone/>
                </a:pPr>
                <a14:m>
                  <m:oMath xmlns:m="http://schemas.openxmlformats.org/officeDocument/2006/math">
                    <m:r>
                      <a:rPr lang="en-US" sz="1800" i="1">
                        <a:latin typeface="Cambria Math" panose="02040503050406030204" pitchFamily="18" charset="0"/>
                        <a:ea typeface="Cambria Math" panose="02040503050406030204" pitchFamily="18" charset="0"/>
                      </a:rPr>
                      <m:t>𝐴𝑑𝑗𝑎𝑐𝑒𝑛𝑐𝑦</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𝑀𝑎𝑡𝑟𝑖𝑥</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𝐷𝑖𝑓𝑓𝑒𝑟𝑒𝑛𝑐𝑒</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𝑃𝑟𝑒𝑑𝑖𝑐𝑡𝑒𝑑</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𝐺</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𝐴𝑐𝑡𝑢𝑎𝑙</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𝐺</m:t>
                    </m:r>
                    <m:r>
                      <a:rPr lang="en-US" sz="1800" i="1">
                        <a:latin typeface="Cambria Math" panose="02040503050406030204" pitchFamily="18" charset="0"/>
                        <a:ea typeface="Cambria Math" panose="02040503050406030204" pitchFamily="18" charset="0"/>
                      </a:rPr>
                      <m:t>)</m:t>
                    </m:r>
                  </m:oMath>
                </a14:m>
                <a:r>
                  <a:rPr lang="en-US" sz="1800" dirty="0">
                    <a:latin typeface="Cambria Math" panose="02040503050406030204" pitchFamily="18" charset="0"/>
                    <a:ea typeface="Cambria Math" panose="02040503050406030204" pitchFamily="18" charset="0"/>
                  </a:rPr>
                  <a:t> </a:t>
                </a:r>
              </a:p>
              <a:p>
                <a:pPr marL="0" indent="0">
                  <a:lnSpc>
                    <a:spcPct val="100000"/>
                  </a:lnSpc>
                  <a:spcBef>
                    <a:spcPts val="0"/>
                  </a:spcBef>
                  <a:buFont typeface="Arial" panose="020B0604020202020204" pitchFamily="34" charset="0"/>
                  <a:buNone/>
                </a:pPr>
                <a14:m>
                  <m:oMathPara xmlns:m="http://schemas.openxmlformats.org/officeDocument/2006/math">
                    <m:oMathParaPr>
                      <m:jc m:val="left"/>
                    </m:oMathParaPr>
                    <m:oMath xmlns:m="http://schemas.openxmlformats.org/officeDocument/2006/math">
                      <m:r>
                        <m:rPr>
                          <m:sty m:val="p"/>
                        </m:rPr>
                        <a:rPr lang="en-US" sz="1800">
                          <a:latin typeface="Cambria Math" panose="02040503050406030204" pitchFamily="18" charset="0"/>
                          <a:ea typeface="Cambria Math" panose="02040503050406030204" pitchFamily="18" charset="0"/>
                        </a:rPr>
                        <m:t>d</m:t>
                      </m:r>
                      <m:r>
                        <a:rPr lang="en-US" sz="1800" i="1">
                          <a:latin typeface="Cambria Math" panose="02040503050406030204" pitchFamily="18" charset="0"/>
                          <a:ea typeface="Cambria Math" panose="02040503050406030204" pitchFamily="18" charset="0"/>
                        </a:rPr>
                        <m:t>𝑒𝑙𝑡𝑎</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𝐻𝑦𝑝𝑒𝑟</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𝑝𝑎𝑟𝑎𝑚𝑒𝑡𝑒𝑟</m:t>
                      </m:r>
                      <m:r>
                        <a:rPr lang="en-US" sz="1800" i="1">
                          <a:latin typeface="Cambria Math" panose="02040503050406030204" pitchFamily="18" charset="0"/>
                          <a:ea typeface="Cambria Math" panose="02040503050406030204" pitchFamily="18" charset="0"/>
                        </a:rPr>
                        <m:t> %</m:t>
                      </m:r>
                    </m:oMath>
                  </m:oMathPara>
                </a14:m>
                <a:endParaRPr lang="en-US" sz="1800" dirty="0">
                  <a:latin typeface="Cambria Math" panose="02040503050406030204" pitchFamily="18" charset="0"/>
                  <a:ea typeface="Cambria Math" panose="02040503050406030204" pitchFamily="18" charset="0"/>
                </a:endParaRPr>
              </a:p>
              <a:p>
                <a:pPr marL="0" indent="0">
                  <a:lnSpc>
                    <a:spcPct val="100000"/>
                  </a:lnSpc>
                  <a:spcBef>
                    <a:spcPts val="0"/>
                  </a:spcBef>
                  <a:buFont typeface="Arial" panose="020B0604020202020204" pitchFamily="34" charset="0"/>
                  <a:buNone/>
                </a:pPr>
                <a14:m>
                  <m:oMathPara xmlns:m="http://schemas.openxmlformats.org/officeDocument/2006/math">
                    <m:oMathParaPr>
                      <m:jc m:val="left"/>
                    </m:oMathParaPr>
                    <m:oMath xmlns:m="http://schemas.openxmlformats.org/officeDocument/2006/math">
                      <m:r>
                        <m:rPr>
                          <m:nor/>
                        </m:rPr>
                        <a:rPr lang="en-US" sz="1800" i="1" dirty="0">
                          <a:latin typeface="Cambria Math" panose="02040503050406030204" pitchFamily="18" charset="0"/>
                          <a:ea typeface="Cambria Math" panose="02040503050406030204" pitchFamily="18" charset="0"/>
                        </a:rPr>
                        <m:t>Accuracy</m:t>
                      </m:r>
                      <m:r>
                        <m:rPr>
                          <m:nor/>
                        </m:rPr>
                        <a:rPr lang="en-US" sz="1800" i="1" dirty="0">
                          <a:latin typeface="Cambria Math" panose="02040503050406030204" pitchFamily="18" charset="0"/>
                          <a:ea typeface="Cambria Math" panose="02040503050406030204" pitchFamily="18" charset="0"/>
                        </a:rPr>
                        <m:t> = 0</m:t>
                      </m:r>
                    </m:oMath>
                  </m:oMathPara>
                </a14:m>
                <a:endParaRPr lang="en-US" sz="1800" i="1" dirty="0">
                  <a:latin typeface="Cambria Math" panose="02040503050406030204" pitchFamily="18" charset="0"/>
                  <a:ea typeface="Cambria Math" panose="02040503050406030204" pitchFamily="18" charset="0"/>
                </a:endParaRPr>
              </a:p>
              <a:p>
                <a:pPr marL="0" indent="0">
                  <a:lnSpc>
                    <a:spcPct val="100000"/>
                  </a:lnSpc>
                  <a:spcBef>
                    <a:spcPts val="0"/>
                  </a:spcBef>
                  <a:buFont typeface="Arial" panose="020B0604020202020204" pitchFamily="34" charset="0"/>
                  <a:buNone/>
                </a:pPr>
                <a14:m>
                  <m:oMath xmlns:m="http://schemas.openxmlformats.org/officeDocument/2006/math">
                    <m:r>
                      <a:rPr lang="en-US" sz="1800" b="0" i="1" smtClean="0">
                        <a:latin typeface="Cambria Math" panose="02040503050406030204" pitchFamily="18" charset="0"/>
                        <a:ea typeface="Cambria Math" panose="02040503050406030204" pitchFamily="18" charset="0"/>
                      </a:rPr>
                      <m:t>𝑓</m:t>
                    </m:r>
                    <m:r>
                      <a:rPr lang="en-US" sz="1800" i="1">
                        <a:latin typeface="Cambria Math" panose="02040503050406030204" pitchFamily="18" charset="0"/>
                        <a:ea typeface="Cambria Math" panose="02040503050406030204" pitchFamily="18" charset="0"/>
                      </a:rPr>
                      <m:t>𝑜𝑟</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𝑠𝑙𝑜𝑡</m:t>
                    </m:r>
                    <m:r>
                      <a:rPr lang="en-US" sz="1800" i="1">
                        <a:latin typeface="Cambria Math" panose="02040503050406030204" pitchFamily="18" charset="0"/>
                        <a:ea typeface="Cambria Math" panose="02040503050406030204" pitchFamily="18" charset="0"/>
                      </a:rPr>
                      <m:t>=1 </m:t>
                    </m:r>
                    <m:r>
                      <a:rPr lang="en-US" sz="1800" i="1">
                        <a:latin typeface="Cambria Math" panose="02040503050406030204" pitchFamily="18" charset="0"/>
                        <a:ea typeface="Cambria Math" panose="02040503050406030204" pitchFamily="18" charset="0"/>
                      </a:rPr>
                      <m:t>𝑡𝑜</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𝑁</m:t>
                    </m:r>
                    <m:r>
                      <a:rPr lang="en-US" sz="1800" i="1">
                        <a:latin typeface="Cambria Math" panose="02040503050406030204" pitchFamily="18" charset="0"/>
                        <a:ea typeface="Cambria Math" panose="02040503050406030204" pitchFamily="18" charset="0"/>
                      </a:rPr>
                      <m:t> :</m:t>
                    </m:r>
                    <m:r>
                      <a:rPr lang="en-US" sz="1800">
                        <a:latin typeface="Cambria Math" panose="02040503050406030204" pitchFamily="18" charset="0"/>
                        <a:ea typeface="Cambria Math" panose="02040503050406030204" pitchFamily="18" charset="0"/>
                      </a:rPr>
                      <m:t>   #</m:t>
                    </m:r>
                  </m:oMath>
                </a14:m>
                <a:r>
                  <a:rPr lang="en-US" sz="1800" dirty="0">
                    <a:latin typeface="Cambria Math" panose="02040503050406030204" pitchFamily="18" charset="0"/>
                    <a:ea typeface="Cambria Math" panose="02040503050406030204" pitchFamily="18" charset="0"/>
                  </a:rPr>
                  <a:t>based on delta#</a:t>
                </a:r>
              </a:p>
              <a:p>
                <a:pPr marL="0" indent="0">
                  <a:lnSpc>
                    <a:spcPct val="100000"/>
                  </a:lnSpc>
                  <a:spcBef>
                    <a:spcPts val="0"/>
                  </a:spcBef>
                  <a:buFont typeface="Arial" panose="020B0604020202020204" pitchFamily="34" charset="0"/>
                  <a:buNone/>
                </a:pPr>
                <a:r>
                  <a:rPr lang="en-US" sz="1800" dirty="0">
                    <a:latin typeface="Cambria Math" panose="02040503050406030204" pitchFamily="18" charset="0"/>
                    <a:ea typeface="Cambria Math" panose="02040503050406030204" pitchFamily="18" charset="0"/>
                  </a:rPr>
                  <a:t>       </a:t>
                </a:r>
                <a14:m>
                  <m:oMath xmlns:m="http://schemas.openxmlformats.org/officeDocument/2006/math">
                    <m:r>
                      <a:rPr lang="en-US" sz="1800" i="1">
                        <a:latin typeface="Cambria Math" panose="02040503050406030204" pitchFamily="18" charset="0"/>
                        <a:ea typeface="Cambria Math" panose="02040503050406030204" pitchFamily="18" charset="0"/>
                      </a:rPr>
                      <m:t>𝑆𝑢𝑏</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𝐴</m:t>
                    </m:r>
                    <m:r>
                      <a:rPr lang="en-US" sz="1800">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𝑠𝑢𝑏</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𝑔𝑟𝑎𝑝h</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𝐴𝑐𝑡𝑢𝑎𝑙</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𝐺</m:t>
                    </m:r>
                    <m:r>
                      <a:rPr lang="en-US" sz="1800" i="1">
                        <a:latin typeface="Cambria Math" panose="02040503050406030204" pitchFamily="18" charset="0"/>
                        <a:ea typeface="Cambria Math" panose="02040503050406030204" pitchFamily="18" charset="0"/>
                      </a:rPr>
                      <m:t> , </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𝑠𝑡𝑎𝑟𝑡</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𝑡𝑖𝑚𝑒</m:t>
                        </m:r>
                      </m:e>
                      <m:sub>
                        <m:r>
                          <a:rPr lang="en-US" sz="1800" i="1">
                            <a:latin typeface="Cambria Math" panose="02040503050406030204" pitchFamily="18" charset="0"/>
                            <a:ea typeface="Cambria Math" panose="02040503050406030204" pitchFamily="18" charset="0"/>
                          </a:rPr>
                          <m:t>𝑠𝑙𝑜𝑡</m:t>
                        </m:r>
                      </m:sub>
                    </m:sSub>
                    <m:r>
                      <a:rPr lang="en-US" sz="1800" i="1">
                        <a:latin typeface="Cambria Math" panose="02040503050406030204" pitchFamily="18" charset="0"/>
                        <a:ea typeface="Cambria Math" panose="02040503050406030204" pitchFamily="18" charset="0"/>
                      </a:rPr>
                      <m:t>, </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𝑒𝑛𝑑</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𝑡𝑖𝑚𝑒</m:t>
                        </m:r>
                      </m:e>
                      <m:sub>
                        <m:r>
                          <a:rPr lang="en-US" sz="1800" i="1">
                            <a:latin typeface="Cambria Math" panose="02040503050406030204" pitchFamily="18" charset="0"/>
                            <a:ea typeface="Cambria Math" panose="02040503050406030204" pitchFamily="18" charset="0"/>
                          </a:rPr>
                          <m:t>𝑠𝑙𝑜𝑡</m:t>
                        </m:r>
                      </m:sub>
                    </m:sSub>
                    <m:r>
                      <a:rPr lang="en-US" sz="1800" i="1">
                        <a:latin typeface="Cambria Math" panose="02040503050406030204" pitchFamily="18" charset="0"/>
                        <a:ea typeface="Cambria Math" panose="02040503050406030204" pitchFamily="18" charset="0"/>
                      </a:rPr>
                      <m:t>)</m:t>
                    </m:r>
                  </m:oMath>
                </a14:m>
                <a:endParaRPr lang="en-US" sz="1800" dirty="0">
                  <a:latin typeface="Cambria Math" panose="02040503050406030204" pitchFamily="18" charset="0"/>
                  <a:ea typeface="Cambria Math" panose="02040503050406030204" pitchFamily="18" charset="0"/>
                </a:endParaRPr>
              </a:p>
              <a:p>
                <a:pPr marL="0" indent="0">
                  <a:lnSpc>
                    <a:spcPct val="100000"/>
                  </a:lnSpc>
                  <a:spcBef>
                    <a:spcPts val="0"/>
                  </a:spcBef>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1800">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𝑆𝑢𝑏</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𝑃</m:t>
                      </m:r>
                      <m:r>
                        <a:rPr lang="en-US" sz="1800">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𝑠𝑢𝑏</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𝑔𝑟𝑎𝑝h</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𝑃𝑟𝑒𝑑𝑖𝑐𝑡𝑒𝑑</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𝐺</m:t>
                      </m:r>
                      <m:r>
                        <a:rPr lang="en-US" sz="1800" i="1">
                          <a:latin typeface="Cambria Math" panose="02040503050406030204" pitchFamily="18" charset="0"/>
                          <a:ea typeface="Cambria Math" panose="02040503050406030204" pitchFamily="18" charset="0"/>
                        </a:rPr>
                        <m:t> , </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𝑠𝑡𝑎𝑟𝑡</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𝑡𝑖𝑚𝑒</m:t>
                          </m:r>
                        </m:e>
                        <m:sub>
                          <m:r>
                            <a:rPr lang="en-US" sz="1800" i="1">
                              <a:latin typeface="Cambria Math" panose="02040503050406030204" pitchFamily="18" charset="0"/>
                              <a:ea typeface="Cambria Math" panose="02040503050406030204" pitchFamily="18" charset="0"/>
                            </a:rPr>
                            <m:t>𝑠𝑙𝑜𝑡</m:t>
                          </m:r>
                        </m:sub>
                      </m:sSub>
                      <m:r>
                        <a:rPr lang="en-US" sz="1800" i="1">
                          <a:latin typeface="Cambria Math" panose="02040503050406030204" pitchFamily="18" charset="0"/>
                          <a:ea typeface="Cambria Math" panose="02040503050406030204" pitchFamily="18" charset="0"/>
                        </a:rPr>
                        <m:t>, </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𝑒𝑛𝑑</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𝑡𝑖𝑚𝑒</m:t>
                          </m:r>
                        </m:e>
                        <m:sub>
                          <m:r>
                            <a:rPr lang="en-US" sz="1800" i="1">
                              <a:latin typeface="Cambria Math" panose="02040503050406030204" pitchFamily="18" charset="0"/>
                              <a:ea typeface="Cambria Math" panose="02040503050406030204" pitchFamily="18" charset="0"/>
                            </a:rPr>
                            <m:t>𝑠𝑙𝑜𝑡</m:t>
                          </m:r>
                        </m:sub>
                      </m:sSub>
                      <m:r>
                        <a:rPr lang="en-US" sz="1800" i="1">
                          <a:latin typeface="Cambria Math" panose="02040503050406030204" pitchFamily="18" charset="0"/>
                          <a:ea typeface="Cambria Math" panose="02040503050406030204" pitchFamily="18" charset="0"/>
                        </a:rPr>
                        <m:t>)</m:t>
                      </m:r>
                    </m:oMath>
                  </m:oMathPara>
                </a14:m>
                <a:endParaRPr lang="en-US" sz="1800" dirty="0">
                  <a:latin typeface="Cambria Math" panose="02040503050406030204" pitchFamily="18" charset="0"/>
                  <a:ea typeface="Cambria Math" panose="02040503050406030204" pitchFamily="18" charset="0"/>
                </a:endParaRPr>
              </a:p>
              <a:p>
                <a:pPr marL="0" indent="0">
                  <a:lnSpc>
                    <a:spcPct val="100000"/>
                  </a:lnSpc>
                  <a:spcBef>
                    <a:spcPts val="0"/>
                  </a:spcBef>
                  <a:buFont typeface="Arial" panose="020B0604020202020204" pitchFamily="34" charset="0"/>
                  <a:buNone/>
                </a:pPr>
                <a:r>
                  <a:rPr lang="en-US" sz="1800" dirty="0">
                    <a:latin typeface="Cambria Math" panose="02040503050406030204" pitchFamily="18" charset="0"/>
                    <a:ea typeface="Cambria Math" panose="02040503050406030204" pitchFamily="18" charset="0"/>
                  </a:rPr>
                  <a:t> </a:t>
                </a:r>
                <a14:m>
                  <m:oMath xmlns:m="http://schemas.openxmlformats.org/officeDocument/2006/math">
                    <m:r>
                      <a:rPr lang="en-US" sz="1800">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𝐴𝑑𝑗𝑎𝑐𝑒𝑛𝑐𝑦</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𝐴</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𝐶𝑎𝑙𝑐𝑢𝑙𝑎𝑡𝑒</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𝐴</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𝑀</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𝑆𝑢𝑏</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𝐴</m:t>
                        </m:r>
                      </m:e>
                    </m:d>
                  </m:oMath>
                </a14:m>
                <a:endParaRPr lang="en-US" sz="1800" i="1" dirty="0">
                  <a:latin typeface="Cambria Math" panose="02040503050406030204" pitchFamily="18" charset="0"/>
                  <a:ea typeface="Cambria Math" panose="02040503050406030204" pitchFamily="18" charset="0"/>
                </a:endParaRPr>
              </a:p>
              <a:p>
                <a:pPr marL="0" indent="0">
                  <a:lnSpc>
                    <a:spcPct val="100000"/>
                  </a:lnSpc>
                  <a:spcBef>
                    <a:spcPts val="0"/>
                  </a:spcBef>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𝐴𝑑𝑗𝑎𝑐𝑒𝑛𝑐𝑦</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𝑃</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𝐶𝑎𝑙𝑐𝑢𝑙𝑎𝑡𝑒𝑑</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𝐴</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𝑀</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𝑆𝑢𝑏</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𝑃</m:t>
                      </m:r>
                      <m:r>
                        <a:rPr lang="en-US" sz="1800" i="1">
                          <a:latin typeface="Cambria Math" panose="02040503050406030204" pitchFamily="18" charset="0"/>
                          <a:ea typeface="Cambria Math" panose="02040503050406030204" pitchFamily="18" charset="0"/>
                        </a:rPr>
                        <m:t>) </m:t>
                      </m:r>
                    </m:oMath>
                  </m:oMathPara>
                </a14:m>
                <a:endParaRPr lang="en-US" sz="1800" dirty="0">
                  <a:latin typeface="Cambria Math" panose="02040503050406030204" pitchFamily="18" charset="0"/>
                  <a:ea typeface="Cambria Math" panose="02040503050406030204" pitchFamily="18" charset="0"/>
                </a:endParaRPr>
              </a:p>
              <a:p>
                <a:pPr marL="0" indent="0">
                  <a:lnSpc>
                    <a:spcPct val="100000"/>
                  </a:lnSpc>
                  <a:spcBef>
                    <a:spcPts val="0"/>
                  </a:spcBef>
                  <a:buFont typeface="Arial" panose="020B0604020202020204" pitchFamily="34" charset="0"/>
                  <a:buNone/>
                </a:pPr>
                <a:r>
                  <a:rPr lang="en-US" sz="1800" dirty="0">
                    <a:latin typeface="Cambria Math" panose="02040503050406030204" pitchFamily="18" charset="0"/>
                    <a:ea typeface="Cambria Math" panose="02040503050406030204" pitchFamily="18" charset="0"/>
                  </a:rPr>
                  <a:t>       </a:t>
                </a:r>
                <a:r>
                  <a:rPr lang="en-US" sz="1600" dirty="0">
                    <a:latin typeface="Cambria Math" panose="02040503050406030204" pitchFamily="18" charset="0"/>
                    <a:ea typeface="Cambria Math" panose="02040503050406030204" pitchFamily="18" charset="0"/>
                  </a:rPr>
                  <a:t>Accuracy += 1 – (</a:t>
                </a:r>
                <a14:m>
                  <m:oMath xmlns:m="http://schemas.openxmlformats.org/officeDocument/2006/math">
                    <m:nary>
                      <m:naryPr>
                        <m:chr m:val="∑"/>
                        <m:supHide m:val="on"/>
                        <m:ctrlPr>
                          <a:rPr lang="en-US" sz="1600" i="1">
                            <a:latin typeface="Cambria Math" panose="02040503050406030204" pitchFamily="18" charset="0"/>
                            <a:ea typeface="Cambria Math" panose="02040503050406030204" pitchFamily="18" charset="0"/>
                          </a:rPr>
                        </m:ctrlPr>
                      </m:naryPr>
                      <m:sub>
                        <m:r>
                          <m:rPr>
                            <m:brk m:alnAt="7"/>
                          </m:rPr>
                          <a:rPr lang="en-US" sz="1600" i="1">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𝑗</m:t>
                        </m:r>
                      </m:sub>
                      <m:sup/>
                      <m:e>
                        <m:r>
                          <a:rPr lang="en-US" sz="1600" i="1">
                            <a:latin typeface="Cambria Math" panose="02040503050406030204" pitchFamily="18" charset="0"/>
                            <a:ea typeface="Cambria Math" panose="02040503050406030204" pitchFamily="18" charset="0"/>
                          </a:rPr>
                          <m:t>𝐴𝑑𝑗𝑎𝑐𝑒𝑛𝑐𝑦</m:t>
                        </m:r>
                        <m:r>
                          <a:rPr lang="en-US" sz="1600" i="1">
                            <a:latin typeface="Cambria Math" panose="02040503050406030204" pitchFamily="18" charset="0"/>
                            <a:ea typeface="Cambria Math" panose="02040503050406030204" pitchFamily="18" charset="0"/>
                          </a:rPr>
                          <m:t>_</m:t>
                        </m:r>
                        <m:r>
                          <a:rPr lang="en-US" sz="1600" i="1">
                            <a:latin typeface="Cambria Math" panose="02040503050406030204" pitchFamily="18" charset="0"/>
                            <a:ea typeface="Cambria Math" panose="02040503050406030204" pitchFamily="18" charset="0"/>
                          </a:rPr>
                          <m:t>𝐴</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𝐴𝑑𝑗𝑎𝑐𝑒𝑛𝑐𝑦</m:t>
                        </m:r>
                        <m:r>
                          <a:rPr lang="en-US" sz="1600" i="1">
                            <a:latin typeface="Cambria Math" panose="02040503050406030204" pitchFamily="18" charset="0"/>
                            <a:ea typeface="Cambria Math" panose="02040503050406030204" pitchFamily="18" charset="0"/>
                          </a:rPr>
                          <m:t>_</m:t>
                        </m:r>
                        <m:r>
                          <a:rPr lang="en-US" sz="1600" b="0" i="1" smtClean="0">
                            <a:latin typeface="Cambria Math" panose="02040503050406030204" pitchFamily="18" charset="0"/>
                            <a:ea typeface="Cambria Math" panose="02040503050406030204" pitchFamily="18" charset="0"/>
                          </a:rPr>
                          <m:t>𝑃</m:t>
                        </m:r>
                      </m:e>
                    </m:nary>
                    <m:r>
                      <a:rPr lang="en-US" sz="1600" i="1">
                        <a:latin typeface="Cambria Math" panose="02040503050406030204" pitchFamily="18" charset="0"/>
                        <a:ea typeface="Cambria Math" panose="02040503050406030204" pitchFamily="18" charset="0"/>
                      </a:rPr>
                      <m:t>)/</m:t>
                    </m:r>
                    <m:nary>
                      <m:naryPr>
                        <m:chr m:val="∑"/>
                        <m:supHide m:val="on"/>
                        <m:ctrlPr>
                          <a:rPr lang="en-US" sz="1600" i="1">
                            <a:latin typeface="Cambria Math" panose="02040503050406030204" pitchFamily="18" charset="0"/>
                            <a:ea typeface="Cambria Math" panose="02040503050406030204" pitchFamily="18" charset="0"/>
                          </a:rPr>
                        </m:ctrlPr>
                      </m:naryPr>
                      <m:sub>
                        <m:r>
                          <m:rPr>
                            <m:brk m:alnAt="7"/>
                          </m:rPr>
                          <a:rPr lang="en-US" sz="1600" i="1">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𝑗</m:t>
                        </m:r>
                      </m:sub>
                      <m:sup/>
                      <m:e>
                        <m:r>
                          <a:rPr lang="en-US" sz="1600" i="1">
                            <a:latin typeface="Cambria Math" panose="02040503050406030204" pitchFamily="18" charset="0"/>
                            <a:ea typeface="Cambria Math" panose="02040503050406030204" pitchFamily="18" charset="0"/>
                          </a:rPr>
                          <m:t>𝐴𝑑𝑗𝑎𝑐𝑒𝑛𝑐𝑦</m:t>
                        </m:r>
                        <m:r>
                          <a:rPr lang="en-US" sz="1600" i="1">
                            <a:latin typeface="Cambria Math" panose="02040503050406030204" pitchFamily="18" charset="0"/>
                            <a:ea typeface="Cambria Math" panose="02040503050406030204" pitchFamily="18" charset="0"/>
                          </a:rPr>
                          <m:t>_</m:t>
                        </m:r>
                        <m:r>
                          <a:rPr lang="en-US" sz="1600" i="1">
                            <a:latin typeface="Cambria Math" panose="02040503050406030204" pitchFamily="18" charset="0"/>
                            <a:ea typeface="Cambria Math" panose="02040503050406030204" pitchFamily="18" charset="0"/>
                          </a:rPr>
                          <m:t>𝐴</m:t>
                        </m:r>
                      </m:e>
                    </m:nary>
                  </m:oMath>
                </a14:m>
                <a:endParaRPr lang="en-US" sz="1800" dirty="0">
                  <a:latin typeface="Cambria Math" panose="02040503050406030204" pitchFamily="18" charset="0"/>
                  <a:ea typeface="Cambria Math" panose="02040503050406030204" pitchFamily="18" charset="0"/>
                </a:endParaRPr>
              </a:p>
              <a:p>
                <a:pPr marL="0" indent="0">
                  <a:lnSpc>
                    <a:spcPct val="100000"/>
                  </a:lnSpc>
                  <a:spcBef>
                    <a:spcPts val="0"/>
                  </a:spcBef>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ea typeface="Cambria Math" panose="02040503050406030204" pitchFamily="18" charset="0"/>
                        </a:rPr>
                        <m:t>𝐴𝑣𝑒𝑟𝑎𝑔𝑒</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𝐴𝑐𝑐𝑢𝑟𝑎𝑐𝑦</m:t>
                      </m:r>
                      <m:r>
                        <a:rPr lang="en-US" sz="1800" i="1">
                          <a:latin typeface="Cambria Math" panose="02040503050406030204" pitchFamily="18" charset="0"/>
                          <a:ea typeface="Cambria Math" panose="02040503050406030204" pitchFamily="18" charset="0"/>
                        </a:rPr>
                        <m:t>=</m:t>
                      </m:r>
                      <m:r>
                        <m:rPr>
                          <m:nor/>
                        </m:rPr>
                        <a:rPr lang="en-US" sz="1800" dirty="0">
                          <a:latin typeface="Cambria Math" panose="02040503050406030204" pitchFamily="18" charset="0"/>
                          <a:ea typeface="Cambria Math" panose="02040503050406030204" pitchFamily="18" charset="0"/>
                        </a:rPr>
                        <m:t>Accuracy</m:t>
                      </m:r>
                      <m:r>
                        <m:rPr>
                          <m:nor/>
                        </m:rPr>
                        <a:rPr lang="en-US" sz="1800" dirty="0">
                          <a:latin typeface="Cambria Math" panose="02040503050406030204" pitchFamily="18" charset="0"/>
                          <a:ea typeface="Cambria Math" panose="02040503050406030204" pitchFamily="18" charset="0"/>
                        </a:rPr>
                        <m:t>/</m:t>
                      </m:r>
                      <m:r>
                        <m:rPr>
                          <m:nor/>
                        </m:rPr>
                        <a:rPr lang="en-US" sz="1800" dirty="0">
                          <a:latin typeface="Cambria Math" panose="02040503050406030204" pitchFamily="18" charset="0"/>
                          <a:ea typeface="Cambria Math" panose="02040503050406030204" pitchFamily="18" charset="0"/>
                        </a:rPr>
                        <m:t>N</m:t>
                      </m:r>
                    </m:oMath>
                  </m:oMathPara>
                </a14:m>
                <a:endParaRPr lang="en-US" sz="1800" dirty="0">
                  <a:latin typeface="Cambria Math" panose="02040503050406030204" pitchFamily="18" charset="0"/>
                  <a:ea typeface="Cambria Math" panose="02040503050406030204" pitchFamily="18" charset="0"/>
                </a:endParaRPr>
              </a:p>
              <a:p>
                <a:pPr marL="0" indent="0">
                  <a:lnSpc>
                    <a:spcPct val="100000"/>
                  </a:lnSpc>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ea typeface="Cambria Math" panose="02040503050406030204" pitchFamily="18" charset="0"/>
                        </a:rPr>
                        <m:t>𝑟𝑒𝑡𝑢𝑟𝑛</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𝐴𝑐𝑐𝑢𝑟𝑎𝑐𝑦</m:t>
                      </m:r>
                    </m:oMath>
                  </m:oMathPara>
                </a14:m>
                <a:endParaRPr lang="en-US" sz="1800" dirty="0">
                  <a:latin typeface="Cambria Math" panose="02040503050406030204" pitchFamily="18" charset="0"/>
                  <a:ea typeface="Cambria Math" panose="02040503050406030204" pitchFamily="18" charset="0"/>
                </a:endParaRPr>
              </a:p>
            </p:txBody>
          </p:sp>
        </mc:Choice>
        <mc:Fallback xmlns="">
          <p:sp>
            <p:nvSpPr>
              <p:cNvPr id="49" name="Content Placeholder 2"/>
              <p:cNvSpPr txBox="1">
                <a:spLocks noRot="1" noChangeAspect="1" noMove="1" noResize="1" noEditPoints="1" noAdjustHandles="1" noChangeArrowheads="1" noChangeShapeType="1" noTextEdit="1"/>
              </p:cNvSpPr>
              <p:nvPr/>
            </p:nvSpPr>
            <p:spPr>
              <a:xfrm>
                <a:off x="153389" y="1251620"/>
                <a:ext cx="7137400" cy="3538855"/>
              </a:xfrm>
              <a:prstGeom prst="rect">
                <a:avLst/>
              </a:prstGeom>
              <a:blipFill>
                <a:blip r:embed="rId4"/>
                <a:stretch>
                  <a:fillRect l="-256" b="-1033"/>
                </a:stretch>
              </a:blipFill>
            </p:spPr>
            <p:txBody>
              <a:bodyPr/>
              <a:lstStyle/>
              <a:p>
                <a:r>
                  <a:rPr lang="en-US">
                    <a:noFill/>
                  </a:rPr>
                  <a:t> </a:t>
                </a:r>
              </a:p>
            </p:txBody>
          </p:sp>
        </mc:Fallback>
      </mc:AlternateContent>
      <p:cxnSp>
        <p:nvCxnSpPr>
          <p:cNvPr id="50" name="Straight Connector 49"/>
          <p:cNvCxnSpPr/>
          <p:nvPr/>
        </p:nvCxnSpPr>
        <p:spPr>
          <a:xfrm flipV="1">
            <a:off x="239749" y="1651035"/>
            <a:ext cx="6543040" cy="2032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flipV="1">
            <a:off x="239749" y="4770155"/>
            <a:ext cx="6543040" cy="20320"/>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Arrow Connector 54"/>
          <p:cNvCxnSpPr/>
          <p:nvPr/>
        </p:nvCxnSpPr>
        <p:spPr>
          <a:xfrm>
            <a:off x="8350190" y="2292464"/>
            <a:ext cx="482599" cy="655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6" name="Straight Connector 55"/>
          <p:cNvCxnSpPr/>
          <p:nvPr/>
        </p:nvCxnSpPr>
        <p:spPr>
          <a:xfrm>
            <a:off x="9940556" y="2309878"/>
            <a:ext cx="0" cy="1801091"/>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p:cNvCxnSpPr/>
          <p:nvPr/>
        </p:nvCxnSpPr>
        <p:spPr>
          <a:xfrm>
            <a:off x="10443532" y="2281846"/>
            <a:ext cx="0" cy="1801091"/>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8" name="TextBox 57"/>
          <p:cNvSpPr txBox="1"/>
          <p:nvPr/>
        </p:nvSpPr>
        <p:spPr>
          <a:xfrm>
            <a:off x="9859945" y="1721438"/>
            <a:ext cx="666921" cy="338554"/>
          </a:xfrm>
          <a:prstGeom prst="rect">
            <a:avLst/>
          </a:prstGeom>
          <a:noFill/>
        </p:spPr>
        <p:txBody>
          <a:bodyPr wrap="square" rtlCol="0">
            <a:spAutoFit/>
          </a:bodyPr>
          <a:lstStyle/>
          <a:p>
            <a:pPr algn="ctr"/>
            <a:r>
              <a:rPr lang="en-US" sz="1600" dirty="0">
                <a:solidFill>
                  <a:srgbClr val="002060"/>
                </a:solidFill>
              </a:rPr>
              <a:t>slotN</a:t>
            </a:r>
            <a:endParaRPr lang="en-US" dirty="0">
              <a:solidFill>
                <a:srgbClr val="002060"/>
              </a:solidFill>
            </a:endParaRPr>
          </a:p>
        </p:txBody>
      </p:sp>
      <p:cxnSp>
        <p:nvCxnSpPr>
          <p:cNvPr id="59" name="Straight Arrow Connector 58"/>
          <p:cNvCxnSpPr/>
          <p:nvPr/>
        </p:nvCxnSpPr>
        <p:spPr>
          <a:xfrm>
            <a:off x="9960933" y="2273462"/>
            <a:ext cx="482599" cy="655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9036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par>
                                <p:cTn id="50" presetID="10" presetClass="entr" presetSubtype="0" fill="hold"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par>
                                <p:cTn id="53" presetID="10" presetClass="entr" presetSubtype="0" fill="hold"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fade">
                                      <p:cBhvr>
                                        <p:cTn id="58" dur="500"/>
                                        <p:tgtEl>
                                          <p:spTgt spid="58"/>
                                        </p:tgtEl>
                                      </p:cBhvr>
                                    </p:animEffect>
                                  </p:childTnLst>
                                </p:cTn>
                              </p:par>
                              <p:par>
                                <p:cTn id="59" presetID="10"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fade">
                                      <p:cBhvr>
                                        <p:cTn id="61" dur="500"/>
                                        <p:tgtEl>
                                          <p:spTgt spid="5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500"/>
                                        <p:tgtEl>
                                          <p:spTgt spid="49"/>
                                        </p:tgtEl>
                                      </p:cBhvr>
                                    </p:animEffect>
                                  </p:childTnLst>
                                </p:cTn>
                              </p:par>
                              <p:par>
                                <p:cTn id="67" presetID="10" presetClass="entr" presetSubtype="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fade">
                                      <p:cBhvr>
                                        <p:cTn id="69" dur="500"/>
                                        <p:tgtEl>
                                          <p:spTgt spid="50"/>
                                        </p:tgtEl>
                                      </p:cBhvr>
                                    </p:animEffect>
                                  </p:childTnLst>
                                </p:cTn>
                              </p:par>
                              <p:par>
                                <p:cTn id="70" presetID="10" presetClass="entr" presetSubtype="0" fill="hold"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500"/>
                                        <p:tgtEl>
                                          <p:spTgt spid="5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0" end="0"/>
                                            </p:txEl>
                                          </p:spTgt>
                                        </p:tgtEl>
                                        <p:attrNameLst>
                                          <p:attrName>style.visibility</p:attrName>
                                        </p:attrNameLst>
                                      </p:cBhvr>
                                      <p:to>
                                        <p:strVal val="visible"/>
                                      </p:to>
                                    </p:set>
                                    <p:animEffect transition="in" filter="fade">
                                      <p:cBhvr>
                                        <p:cTn id="77" dur="500"/>
                                        <p:tgtEl>
                                          <p:spTgt spid="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
                                            <p:txEl>
                                              <p:pRg st="1" end="1"/>
                                            </p:txEl>
                                          </p:spTgt>
                                        </p:tgtEl>
                                        <p:attrNameLst>
                                          <p:attrName>style.visibility</p:attrName>
                                        </p:attrNameLst>
                                      </p:cBhvr>
                                      <p:to>
                                        <p:strVal val="visible"/>
                                      </p:to>
                                    </p:set>
                                    <p:animEffect transition="in" filter="fade">
                                      <p:cBhvr>
                                        <p:cTn id="8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animBg="1"/>
      <p:bldP spid="14" grpId="0" animBg="1"/>
      <p:bldP spid="15" grpId="0"/>
      <p:bldP spid="18" grpId="0"/>
      <p:bldP spid="30" grpId="0"/>
      <p:bldP spid="38" grpId="0"/>
      <p:bldP spid="39" grpId="0"/>
      <p:bldP spid="40" grpId="0"/>
      <p:bldP spid="49" grpId="0"/>
      <p:bldP spid="58"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ED1D26-2ED2-48DD-8648-225B58277D13}"/>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dirty="0">
                <a:solidFill>
                  <a:srgbClr val="FFFFFF"/>
                </a:solidFill>
              </a:rPr>
              <a:t>Method 1</a:t>
            </a:r>
          </a:p>
        </p:txBody>
      </p:sp>
      <p:graphicFrame>
        <p:nvGraphicFramePr>
          <p:cNvPr id="8" name="Content Placeholder 7">
            <a:extLst>
              <a:ext uri="{FF2B5EF4-FFF2-40B4-BE49-F238E27FC236}">
                <a16:creationId xmlns:a16="http://schemas.microsoft.com/office/drawing/2014/main" id="{F2BC33F5-FDE6-42B9-B01A-816B337024B1}"/>
              </a:ext>
            </a:extLst>
          </p:cNvPr>
          <p:cNvGraphicFramePr>
            <a:graphicFrameLocks noGrp="1"/>
          </p:cNvGraphicFramePr>
          <p:nvPr>
            <p:ph idx="1"/>
            <p:extLst>
              <p:ext uri="{D42A27DB-BD31-4B8C-83A1-F6EECF244321}">
                <p14:modId xmlns:p14="http://schemas.microsoft.com/office/powerpoint/2010/main" val="3376368515"/>
              </p:ext>
            </p:extLst>
          </p:nvPr>
        </p:nvGraphicFramePr>
        <p:xfrm>
          <a:off x="4038600" y="1166648"/>
          <a:ext cx="7315200" cy="45247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9931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76748" y="5113395"/>
                <a:ext cx="3922454" cy="1800021"/>
              </a:xfrm>
            </p:spPr>
            <p:txBody>
              <a:bodyPr>
                <a:normAutofit/>
              </a:bodyPr>
              <a:lstStyle/>
              <a:p>
                <a14:m>
                  <m:oMath xmlns:m="http://schemas.openxmlformats.org/officeDocument/2006/math">
                    <m:r>
                      <a:rPr lang="en-US" sz="2000" b="0" i="1" smtClean="0">
                        <a:latin typeface="Cambria Math" panose="02040503050406030204" pitchFamily="18" charset="0"/>
                      </a:rPr>
                      <m:t>𝑝𝑟𝑒𝑐𝑖𝑠𝑖𝑜𝑛</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𝑇𝑃</m:t>
                        </m:r>
                      </m:num>
                      <m:den>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𝐹𝑃</m:t>
                        </m:r>
                      </m:den>
                    </m:f>
                  </m:oMath>
                </a14:m>
                <a:endParaRPr lang="en-US" sz="2000" b="0" dirty="0"/>
              </a:p>
              <a:p>
                <a14:m>
                  <m:oMath xmlns:m="http://schemas.openxmlformats.org/officeDocument/2006/math">
                    <m:r>
                      <a:rPr lang="en-US" sz="2000" b="0" i="1" smtClean="0">
                        <a:latin typeface="Cambria Math" panose="02040503050406030204" pitchFamily="18" charset="0"/>
                      </a:rPr>
                      <m:t>𝑟𝑒𝑐𝑎𝑙𝑙</m:t>
                    </m:r>
                    <m:r>
                      <a:rPr lang="en-US" sz="2000" b="0" i="1" smtClean="0">
                        <a:latin typeface="Cambria Math" panose="02040503050406030204" pitchFamily="18" charset="0"/>
                      </a:rPr>
                      <m:t>=</m:t>
                    </m:r>
                    <m:r>
                      <a:rPr lang="en-US" sz="2000" b="0" i="1" smtClean="0">
                        <a:latin typeface="Cambria Math" panose="02040503050406030204" pitchFamily="18" charset="0"/>
                      </a:rPr>
                      <m:t>𝑠𝑒𝑛𝑠𝑖𝑡𝑖𝑣𝑖𝑡𝑦</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𝑇𝑃</m:t>
                        </m:r>
                      </m:num>
                      <m:den>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𝐹𝑁</m:t>
                        </m:r>
                      </m:den>
                    </m:f>
                  </m:oMath>
                </a14:m>
                <a:endParaRPr lang="en-US" sz="2000" b="0" dirty="0"/>
              </a:p>
              <a:p>
                <a14:m>
                  <m:oMath xmlns:m="http://schemas.openxmlformats.org/officeDocument/2006/math">
                    <m:r>
                      <a:rPr lang="en-US" sz="2000" b="0" i="1" smtClean="0">
                        <a:latin typeface="Cambria Math" panose="02040503050406030204" pitchFamily="18" charset="0"/>
                      </a:rPr>
                      <m:t>𝑠𝑝𝑒𝑐𝑖𝑓𝑖𝑐𝑖𝑡𝑦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𝑇𝑁</m:t>
                        </m:r>
                      </m:num>
                      <m:den>
                        <m:r>
                          <a:rPr lang="en-US" sz="2000" b="0" i="1" smtClean="0">
                            <a:latin typeface="Cambria Math" panose="02040503050406030204" pitchFamily="18" charset="0"/>
                          </a:rPr>
                          <m:t>𝑇𝑁</m:t>
                        </m:r>
                        <m:r>
                          <a:rPr lang="en-US" sz="2000" b="0" i="1" smtClean="0">
                            <a:latin typeface="Cambria Math" panose="02040503050406030204" pitchFamily="18" charset="0"/>
                          </a:rPr>
                          <m:t>+</m:t>
                        </m:r>
                        <m:r>
                          <a:rPr lang="en-US" sz="2000" b="0" i="1" smtClean="0">
                            <a:latin typeface="Cambria Math" panose="02040503050406030204" pitchFamily="18" charset="0"/>
                          </a:rPr>
                          <m:t>𝐹𝑃</m:t>
                        </m:r>
                      </m:den>
                    </m:f>
                  </m:oMath>
                </a14:m>
                <a:endParaRPr lang="en-US" sz="1800"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76748" y="5113395"/>
                <a:ext cx="3922454" cy="1800021"/>
              </a:xfrm>
              <a:blipFill>
                <a:blip r:embed="rId2"/>
                <a:stretch>
                  <a:fillRect l="-1400"/>
                </a:stretch>
              </a:blipFill>
            </p:spPr>
            <p:txBody>
              <a:bodyPr/>
              <a:lstStyle/>
              <a:p>
                <a:r>
                  <a:rPr lang="en-US">
                    <a:noFill/>
                  </a:rPr>
                  <a:t> </a:t>
                </a:r>
              </a:p>
            </p:txBody>
          </p:sp>
        </mc:Fallback>
      </mc:AlternateContent>
      <p:cxnSp>
        <p:nvCxnSpPr>
          <p:cNvPr id="5" name="Straight Arrow Connector 4"/>
          <p:cNvCxnSpPr/>
          <p:nvPr/>
        </p:nvCxnSpPr>
        <p:spPr>
          <a:xfrm flipV="1">
            <a:off x="7132309" y="3520900"/>
            <a:ext cx="4300693" cy="2"/>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sp>
        <p:nvSpPr>
          <p:cNvPr id="9" name="TextBox 8"/>
          <p:cNvSpPr txBox="1"/>
          <p:nvPr/>
        </p:nvSpPr>
        <p:spPr>
          <a:xfrm>
            <a:off x="11433002" y="3320217"/>
            <a:ext cx="1228436" cy="400110"/>
          </a:xfrm>
          <a:prstGeom prst="rect">
            <a:avLst/>
          </a:prstGeom>
          <a:noFill/>
        </p:spPr>
        <p:txBody>
          <a:bodyPr wrap="square" rtlCol="0">
            <a:spAutoFit/>
          </a:bodyPr>
          <a:lstStyle/>
          <a:p>
            <a:r>
              <a:rPr lang="en-US" sz="2000" b="1" dirty="0">
                <a:ln w="9525">
                  <a:solidFill>
                    <a:schemeClr val="bg1"/>
                  </a:solidFill>
                  <a:prstDash val="solid"/>
                </a:ln>
                <a:effectLst>
                  <a:outerShdw blurRad="12700" dist="38100" dir="2700000" algn="tl" rotWithShape="0">
                    <a:schemeClr val="bg1">
                      <a:lumMod val="50000"/>
                    </a:schemeClr>
                  </a:outerShdw>
                </a:effectLst>
              </a:rPr>
              <a:t>Time</a:t>
            </a:r>
            <a:endParaRPr lang="en-US" dirty="0"/>
          </a:p>
        </p:txBody>
      </p:sp>
      <p:sp>
        <p:nvSpPr>
          <p:cNvPr id="10" name="Rectangle 9"/>
          <p:cNvSpPr/>
          <p:nvPr/>
        </p:nvSpPr>
        <p:spPr>
          <a:xfrm>
            <a:off x="7787120" y="2726059"/>
            <a:ext cx="2611179" cy="19519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TextBox 14"/>
          <p:cNvSpPr txBox="1"/>
          <p:nvPr/>
        </p:nvSpPr>
        <p:spPr>
          <a:xfrm>
            <a:off x="10426742" y="2672898"/>
            <a:ext cx="2636981" cy="307777"/>
          </a:xfrm>
          <a:prstGeom prst="rect">
            <a:avLst/>
          </a:prstGeom>
          <a:noFill/>
        </p:spPr>
        <p:txBody>
          <a:bodyPr wrap="square" rtlCol="0">
            <a:spAutoFit/>
          </a:bodyPr>
          <a:lstStyle/>
          <a:p>
            <a:r>
              <a:rPr lang="en-US" sz="1400" dirty="0">
                <a:ln w="0"/>
                <a:effectLst>
                  <a:outerShdw blurRad="38100" dist="19050" dir="2700000" algn="tl" rotWithShape="0">
                    <a:schemeClr val="dk1">
                      <a:alpha val="40000"/>
                    </a:schemeClr>
                  </a:outerShdw>
                </a:effectLst>
              </a:rPr>
              <a:t>Predicted Trans</a:t>
            </a:r>
            <a:endParaRPr lang="en-US" sz="1200" dirty="0">
              <a:ln w="0"/>
              <a:effectLst>
                <a:outerShdw blurRad="38100" dist="19050" dir="2700000" algn="tl" rotWithShape="0">
                  <a:schemeClr val="dk1">
                    <a:alpha val="40000"/>
                  </a:schemeClr>
                </a:outerShdw>
              </a:effectLst>
            </a:endParaRPr>
          </a:p>
        </p:txBody>
      </p:sp>
      <p:sp>
        <p:nvSpPr>
          <p:cNvPr id="18" name="TextBox 17"/>
          <p:cNvSpPr txBox="1"/>
          <p:nvPr/>
        </p:nvSpPr>
        <p:spPr>
          <a:xfrm>
            <a:off x="10423153" y="2342174"/>
            <a:ext cx="2636981" cy="307777"/>
          </a:xfrm>
          <a:prstGeom prst="rect">
            <a:avLst/>
          </a:prstGeom>
          <a:noFill/>
        </p:spPr>
        <p:txBody>
          <a:bodyPr wrap="square" rtlCol="0">
            <a:spAutoFit/>
          </a:bodyPr>
          <a:lstStyle/>
          <a:p>
            <a:r>
              <a:rPr lang="en-US" sz="1400" dirty="0">
                <a:ln w="0"/>
                <a:effectLst>
                  <a:outerShdw blurRad="38100" dist="19050" dir="2700000" algn="tl" rotWithShape="0">
                    <a:schemeClr val="dk1">
                      <a:alpha val="40000"/>
                    </a:schemeClr>
                  </a:outerShdw>
                </a:effectLst>
              </a:rPr>
              <a:t>Actual Trans</a:t>
            </a:r>
            <a:endParaRPr lang="en-US" sz="1200" dirty="0">
              <a:ln w="0"/>
              <a:effectLst>
                <a:outerShdw blurRad="38100" dist="19050" dir="2700000" algn="tl" rotWithShape="0">
                  <a:schemeClr val="dk1">
                    <a:alpha val="40000"/>
                  </a:schemeClr>
                </a:outerShdw>
              </a:effectLst>
            </a:endParaRPr>
          </a:p>
        </p:txBody>
      </p:sp>
      <p:cxnSp>
        <p:nvCxnSpPr>
          <p:cNvPr id="24" name="Straight Connector 23"/>
          <p:cNvCxnSpPr/>
          <p:nvPr/>
        </p:nvCxnSpPr>
        <p:spPr>
          <a:xfrm>
            <a:off x="8639233" y="1623408"/>
            <a:ext cx="6136" cy="1486872"/>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p:cNvCxnSpPr/>
          <p:nvPr/>
        </p:nvCxnSpPr>
        <p:spPr>
          <a:xfrm>
            <a:off x="9142210" y="1551271"/>
            <a:ext cx="10159" cy="1638623"/>
          </a:xfrm>
          <a:prstGeom prst="line">
            <a:avLst/>
          </a:prstGeom>
          <a:ln>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49" name="Content Placeholder 2"/>
              <p:cNvSpPr txBox="1">
                <a:spLocks/>
              </p:cNvSpPr>
              <p:nvPr/>
            </p:nvSpPr>
            <p:spPr>
              <a:xfrm>
                <a:off x="181098" y="678965"/>
                <a:ext cx="7137400" cy="4274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ea typeface="Cambria Math" panose="02040503050406030204" pitchFamily="18" charset="0"/>
                        </a:rPr>
                        <m:t>𝐴𝑙𝑔𝑜𝑟𝑖𝑡h𝑚</m:t>
                      </m:r>
                      <m:r>
                        <a:rPr lang="en-US" sz="1800" i="1" smtClean="0">
                          <a:latin typeface="Cambria Math" panose="02040503050406030204" pitchFamily="18" charset="0"/>
                          <a:ea typeface="Cambria Math" panose="02040503050406030204" pitchFamily="18" charset="0"/>
                        </a:rPr>
                        <m:t> 2.  </m:t>
                      </m:r>
                      <m:r>
                        <a:rPr lang="en-US" sz="1800" i="1" smtClean="0">
                          <a:latin typeface="Cambria Math" panose="02040503050406030204" pitchFamily="18" charset="0"/>
                          <a:ea typeface="Cambria Math" panose="02040503050406030204" pitchFamily="18" charset="0"/>
                        </a:rPr>
                        <m:t>𝑇h𝑒</m:t>
                      </m:r>
                      <m:r>
                        <a:rPr lang="en-US" sz="1800" i="1" smtClean="0">
                          <a:latin typeface="Cambria Math" panose="02040503050406030204" pitchFamily="18" charset="0"/>
                          <a:ea typeface="Cambria Math" panose="02040503050406030204" pitchFamily="18" charset="0"/>
                        </a:rPr>
                        <m:t> </m:t>
                      </m:r>
                      <m:r>
                        <a:rPr lang="en-US" sz="1800" i="1" smtClean="0">
                          <a:latin typeface="Cambria Math" panose="02040503050406030204" pitchFamily="18" charset="0"/>
                          <a:ea typeface="Cambria Math" panose="02040503050406030204" pitchFamily="18" charset="0"/>
                        </a:rPr>
                        <m:t>𝑝𝑠𝑒𝑢𝑑𝑜𝑐𝑜𝑑𝑒</m:t>
                      </m:r>
                      <m:r>
                        <a:rPr lang="en-US" sz="1800" i="1" smtClean="0">
                          <a:latin typeface="Cambria Math" panose="02040503050406030204" pitchFamily="18" charset="0"/>
                          <a:ea typeface="Cambria Math" panose="02040503050406030204" pitchFamily="18" charset="0"/>
                        </a:rPr>
                        <m:t> </m:t>
                      </m:r>
                      <m:r>
                        <a:rPr lang="en-US" sz="1800" i="1" smtClean="0">
                          <a:latin typeface="Cambria Math" panose="02040503050406030204" pitchFamily="18" charset="0"/>
                          <a:ea typeface="Cambria Math" panose="02040503050406030204" pitchFamily="18" charset="0"/>
                        </a:rPr>
                        <m:t>𝑜𝑓</m:t>
                      </m:r>
                      <m:r>
                        <a:rPr lang="en-US" sz="180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𝑟𝑎𝑛𝑔𝑒</m:t>
                      </m:r>
                      <m:r>
                        <a:rPr lang="en-US" sz="1800" b="0" i="1" smtClean="0">
                          <a:latin typeface="Cambria Math" panose="02040503050406030204" pitchFamily="18" charset="0"/>
                          <a:ea typeface="Cambria Math" panose="02040503050406030204" pitchFamily="18" charset="0"/>
                        </a:rPr>
                        <m:t>_</m:t>
                      </m:r>
                      <m:r>
                        <a:rPr lang="en-US" sz="1800" b="0" i="1" smtClean="0">
                          <a:latin typeface="Cambria Math" panose="02040503050406030204" pitchFamily="18" charset="0"/>
                          <a:ea typeface="Cambria Math" panose="02040503050406030204" pitchFamily="18" charset="0"/>
                        </a:rPr>
                        <m:t>𝑏𝑎𝑠𝑒𝑑</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𝑐𝑜𝑣𝑒𝑟𝑎𝑔𝑒</m:t>
                      </m:r>
                    </m:oMath>
                  </m:oMathPara>
                </a14:m>
                <a:endParaRPr lang="en-US" sz="1800" dirty="0">
                  <a:latin typeface="Cambria Math" panose="02040503050406030204" pitchFamily="18" charset="0"/>
                  <a:ea typeface="Cambria Math" panose="02040503050406030204" pitchFamily="18" charset="0"/>
                </a:endParaRPr>
              </a:p>
              <a:p>
                <a:pPr marL="0" indent="0">
                  <a:lnSpc>
                    <a:spcPct val="100000"/>
                  </a:lnSpc>
                  <a:spcBef>
                    <a:spcPts val="0"/>
                  </a:spcBef>
                  <a:buNone/>
                </a:pPr>
                <a:r>
                  <a:rPr lang="en-US" sz="1800" b="0" dirty="0">
                    <a:ea typeface="Cambria Math" panose="02040503050406030204" pitchFamily="18" charset="0"/>
                  </a:rPr>
                  <a:t>R</a:t>
                </a:r>
                <a14:m>
                  <m:oMath xmlns:m="http://schemas.openxmlformats.org/officeDocument/2006/math">
                    <m:r>
                      <a:rPr lang="en-US" sz="1800" b="0" i="1" smtClean="0">
                        <a:latin typeface="Cambria Math" panose="02040503050406030204" pitchFamily="18" charset="0"/>
                        <a:ea typeface="Cambria Math" panose="02040503050406030204" pitchFamily="18" charset="0"/>
                      </a:rPr>
                      <m:t>𝑎𝑛𝑔𝑒</m:t>
                    </m:r>
                    <m:r>
                      <a:rPr lang="en-US" sz="1800" b="0" i="1" smtClean="0">
                        <a:latin typeface="Cambria Math" panose="02040503050406030204" pitchFamily="18" charset="0"/>
                        <a:ea typeface="Cambria Math" panose="02040503050406030204" pitchFamily="18" charset="0"/>
                      </a:rPr>
                      <m:t>_</m:t>
                    </m:r>
                    <m:r>
                      <a:rPr lang="en-US" sz="1800" b="0" i="1" smtClean="0">
                        <a:latin typeface="Cambria Math" panose="02040503050406030204" pitchFamily="18" charset="0"/>
                        <a:ea typeface="Cambria Math" panose="02040503050406030204" pitchFamily="18" charset="0"/>
                      </a:rPr>
                      <m:t>𝐵𝑎𝑠𝑒𝑑</m:t>
                    </m:r>
                    <m:r>
                      <a:rPr lang="en-US" sz="1800" b="0" i="1" smtClean="0">
                        <a:latin typeface="Cambria Math" panose="02040503050406030204" pitchFamily="18" charset="0"/>
                        <a:ea typeface="Cambria Math" panose="02040503050406030204" pitchFamily="18" charset="0"/>
                      </a:rPr>
                      <m:t>_</m:t>
                    </m:r>
                    <m:r>
                      <a:rPr lang="en-US" sz="1800" b="0" i="1" smtClean="0">
                        <a:latin typeface="Cambria Math" panose="02040503050406030204" pitchFamily="18" charset="0"/>
                        <a:ea typeface="Cambria Math" panose="02040503050406030204" pitchFamily="18" charset="0"/>
                      </a:rPr>
                      <m:t>𝐶𝑜𝑣𝑒𝑟𝑎𝑔𝑒</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𝑃𝑟𝑒𝑑𝑖𝑐𝑡𝑒𝑑</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𝐺</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𝐴𝑐𝑡𝑢𝑎𝑙</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𝐺</m:t>
                    </m:r>
                    <m:r>
                      <a:rPr lang="en-US" sz="1800" i="1">
                        <a:latin typeface="Cambria Math" panose="02040503050406030204" pitchFamily="18" charset="0"/>
                        <a:ea typeface="Cambria Math" panose="02040503050406030204" pitchFamily="18" charset="0"/>
                      </a:rPr>
                      <m:t>)</m:t>
                    </m:r>
                  </m:oMath>
                </a14:m>
                <a:r>
                  <a:rPr lang="en-US" sz="1800" dirty="0">
                    <a:latin typeface="Cambria Math" panose="02040503050406030204" pitchFamily="18" charset="0"/>
                    <a:ea typeface="Cambria Math" panose="02040503050406030204" pitchFamily="18" charset="0"/>
                  </a:rPr>
                  <a:t> </a:t>
                </a:r>
              </a:p>
              <a:p>
                <a:pPr marL="0" indent="0">
                  <a:lnSpc>
                    <a:spcPct val="100000"/>
                  </a:lnSpc>
                  <a:spcBef>
                    <a:spcPts val="0"/>
                  </a:spcBef>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𝐸</m:t>
                      </m:r>
                      <m:r>
                        <a:rPr lang="en-US" sz="1800" i="1" smtClean="0">
                          <a:latin typeface="Cambria Math" panose="02040503050406030204" pitchFamily="18" charset="0"/>
                          <a:ea typeface="Cambria Math" panose="02040503050406030204" pitchFamily="18" charset="0"/>
                        </a:rPr>
                        <m:t>𝑝𝑠𝑖𝑙𝑜𝑛</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𝐻𝑦𝑝𝑒𝑟</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𝑝𝑎𝑟𝑎𝑚𝑒𝑡𝑒𝑟</m:t>
                      </m:r>
                      <m:r>
                        <a:rPr lang="en-US" sz="1800" i="1">
                          <a:latin typeface="Cambria Math" panose="02040503050406030204" pitchFamily="18" charset="0"/>
                          <a:ea typeface="Cambria Math" panose="02040503050406030204" pitchFamily="18" charset="0"/>
                        </a:rPr>
                        <m:t> %</m:t>
                      </m:r>
                    </m:oMath>
                  </m:oMathPara>
                </a14:m>
                <a:endParaRPr lang="en-US" sz="1800" dirty="0">
                  <a:latin typeface="Cambria Math" panose="02040503050406030204" pitchFamily="18" charset="0"/>
                  <a:ea typeface="Cambria Math" panose="02040503050406030204" pitchFamily="18" charset="0"/>
                </a:endParaRPr>
              </a:p>
              <a:p>
                <a:pPr marL="0" indent="0">
                  <a:lnSpc>
                    <a:spcPct val="100000"/>
                  </a:lnSpc>
                  <a:spcBef>
                    <a:spcPts val="0"/>
                  </a:spcBef>
                  <a:buFont typeface="Arial" panose="020B0604020202020204" pitchFamily="34" charset="0"/>
                  <a:buNone/>
                </a:pPr>
                <a14:m>
                  <m:oMathPara xmlns:m="http://schemas.openxmlformats.org/officeDocument/2006/math">
                    <m:oMathParaPr>
                      <m:jc m:val="left"/>
                    </m:oMathParaPr>
                    <m:oMath xmlns:m="http://schemas.openxmlformats.org/officeDocument/2006/math">
                      <m:r>
                        <m:rPr>
                          <m:nor/>
                        </m:rPr>
                        <a:rPr lang="en-US" sz="1800" b="0" i="1" dirty="0" smtClean="0">
                          <a:latin typeface="Cambria Math" panose="02040503050406030204" pitchFamily="18" charset="0"/>
                          <a:ea typeface="Cambria Math" panose="02040503050406030204" pitchFamily="18" charset="0"/>
                        </a:rPr>
                        <m:t>TP</m:t>
                      </m:r>
                      <m:r>
                        <m:rPr>
                          <m:nor/>
                        </m:rPr>
                        <a:rPr lang="en-US" sz="1800" i="1" dirty="0">
                          <a:latin typeface="Cambria Math" panose="02040503050406030204" pitchFamily="18" charset="0"/>
                          <a:ea typeface="Cambria Math" panose="02040503050406030204" pitchFamily="18" charset="0"/>
                        </a:rPr>
                        <m:t> = 0</m:t>
                      </m:r>
                      <m:r>
                        <m:rPr>
                          <m:nor/>
                        </m:rPr>
                        <a:rPr lang="en-US" sz="1800" b="0" i="1" dirty="0" smtClean="0">
                          <a:latin typeface="Cambria Math" panose="02040503050406030204" pitchFamily="18" charset="0"/>
                          <a:ea typeface="Cambria Math" panose="02040503050406030204" pitchFamily="18" charset="0"/>
                        </a:rPr>
                        <m:t> , </m:t>
                      </m:r>
                      <m:r>
                        <m:rPr>
                          <m:nor/>
                        </m:rPr>
                        <a:rPr lang="en-US" sz="1800" b="0" i="1" dirty="0" smtClean="0">
                          <a:latin typeface="Cambria Math" panose="02040503050406030204" pitchFamily="18" charset="0"/>
                          <a:ea typeface="Cambria Math" panose="02040503050406030204" pitchFamily="18" charset="0"/>
                        </a:rPr>
                        <m:t>TN</m:t>
                      </m:r>
                      <m:r>
                        <m:rPr>
                          <m:nor/>
                        </m:rPr>
                        <a:rPr lang="en-US" sz="1800" b="0" i="1" dirty="0" smtClean="0">
                          <a:latin typeface="Cambria Math" panose="02040503050406030204" pitchFamily="18" charset="0"/>
                          <a:ea typeface="Cambria Math" panose="02040503050406030204" pitchFamily="18" charset="0"/>
                        </a:rPr>
                        <m:t> = 0 , </m:t>
                      </m:r>
                      <m:r>
                        <m:rPr>
                          <m:nor/>
                        </m:rPr>
                        <a:rPr lang="en-US" sz="1800" b="0" i="1" dirty="0" smtClean="0">
                          <a:latin typeface="Cambria Math" panose="02040503050406030204" pitchFamily="18" charset="0"/>
                          <a:ea typeface="Cambria Math" panose="02040503050406030204" pitchFamily="18" charset="0"/>
                        </a:rPr>
                        <m:t>FP</m:t>
                      </m:r>
                      <m:r>
                        <m:rPr>
                          <m:nor/>
                        </m:rPr>
                        <a:rPr lang="en-US" sz="1800" b="0" i="1" dirty="0" smtClean="0">
                          <a:latin typeface="Cambria Math" panose="02040503050406030204" pitchFamily="18" charset="0"/>
                          <a:ea typeface="Cambria Math" panose="02040503050406030204" pitchFamily="18" charset="0"/>
                        </a:rPr>
                        <m:t> = 0, </m:t>
                      </m:r>
                      <m:r>
                        <m:rPr>
                          <m:nor/>
                        </m:rPr>
                        <a:rPr lang="en-US" sz="1800" b="0" i="1" dirty="0" smtClean="0">
                          <a:latin typeface="Cambria Math" panose="02040503050406030204" pitchFamily="18" charset="0"/>
                          <a:ea typeface="Cambria Math" panose="02040503050406030204" pitchFamily="18" charset="0"/>
                        </a:rPr>
                        <m:t>FN</m:t>
                      </m:r>
                      <m:r>
                        <m:rPr>
                          <m:nor/>
                        </m:rPr>
                        <a:rPr lang="en-US" sz="1800" b="0" i="1" dirty="0" smtClean="0">
                          <a:latin typeface="Cambria Math" panose="02040503050406030204" pitchFamily="18" charset="0"/>
                          <a:ea typeface="Cambria Math" panose="02040503050406030204" pitchFamily="18" charset="0"/>
                        </a:rPr>
                        <m:t> = 0 </m:t>
                      </m:r>
                    </m:oMath>
                  </m:oMathPara>
                </a14:m>
                <a:endParaRPr lang="en-US" sz="1800" i="1" dirty="0">
                  <a:latin typeface="Cambria Math" panose="02040503050406030204" pitchFamily="18" charset="0"/>
                  <a:ea typeface="Cambria Math" panose="02040503050406030204" pitchFamily="18" charset="0"/>
                </a:endParaRPr>
              </a:p>
              <a:p>
                <a:pPr marL="0" indent="0">
                  <a:lnSpc>
                    <a:spcPct val="100000"/>
                  </a:lnSpc>
                  <a:spcBef>
                    <a:spcPts val="0"/>
                  </a:spcBef>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𝑓</m:t>
                      </m:r>
                      <m:r>
                        <a:rPr lang="en-US" sz="1800" i="1">
                          <a:latin typeface="Cambria Math" panose="02040503050406030204" pitchFamily="18" charset="0"/>
                          <a:ea typeface="Cambria Math" panose="02040503050406030204" pitchFamily="18" charset="0"/>
                        </a:rPr>
                        <m:t>𝑜𝑟</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𝑡𝑟𝑎𝑛</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𝑖𝑛</m:t>
                      </m:r>
                      <m:r>
                        <a:rPr lang="en-US" sz="1800" b="0" i="1" smtClean="0">
                          <a:latin typeface="Cambria Math" panose="02040503050406030204" pitchFamily="18" charset="0"/>
                          <a:ea typeface="Cambria Math" panose="02040503050406030204" pitchFamily="18" charset="0"/>
                        </a:rPr>
                        <m:t> </m:t>
                      </m:r>
                      <m:r>
                        <a:rPr lang="en-US" sz="1800" i="1" smtClean="0">
                          <a:latin typeface="Cambria Math" panose="02040503050406030204" pitchFamily="18" charset="0"/>
                          <a:ea typeface="Cambria Math" panose="02040503050406030204" pitchFamily="18" charset="0"/>
                        </a:rPr>
                        <m:t>𝐴𝑐𝑡𝑢𝑎𝑙</m:t>
                      </m:r>
                      <m:r>
                        <a:rPr lang="en-US" sz="1800" b="0" i="1" smtClean="0">
                          <a:latin typeface="Cambria Math" panose="02040503050406030204" pitchFamily="18" charset="0"/>
                          <a:ea typeface="Cambria Math" panose="02040503050406030204" pitchFamily="18" charset="0"/>
                        </a:rPr>
                        <m:t>_</m:t>
                      </m:r>
                      <m:r>
                        <a:rPr lang="en-US" sz="1800" b="0" i="1" smtClean="0">
                          <a:latin typeface="Cambria Math" panose="02040503050406030204" pitchFamily="18" charset="0"/>
                          <a:ea typeface="Cambria Math" panose="02040503050406030204" pitchFamily="18" charset="0"/>
                        </a:rPr>
                        <m:t>𝐺</m:t>
                      </m:r>
                      <m:r>
                        <a:rPr lang="en-US" sz="1800" b="0" i="1" smtClean="0">
                          <a:latin typeface="Cambria Math" panose="02040503050406030204" pitchFamily="18" charset="0"/>
                          <a:ea typeface="Cambria Math" panose="02040503050406030204" pitchFamily="18" charset="0"/>
                        </a:rPr>
                        <m:t> :</m:t>
                      </m:r>
                    </m:oMath>
                  </m:oMathPara>
                </a14:m>
                <a:endParaRPr lang="en-US" sz="1800" dirty="0">
                  <a:latin typeface="Cambria Math" panose="02040503050406030204" pitchFamily="18" charset="0"/>
                  <a:ea typeface="Cambria Math" panose="02040503050406030204" pitchFamily="18" charset="0"/>
                </a:endParaRPr>
              </a:p>
              <a:p>
                <a:pPr marL="0" indent="0">
                  <a:lnSpc>
                    <a:spcPct val="100000"/>
                  </a:lnSpc>
                  <a:spcBef>
                    <a:spcPts val="0"/>
                  </a:spcBef>
                  <a:buFont typeface="Arial" panose="020B0604020202020204" pitchFamily="34" charset="0"/>
                  <a:buNone/>
                </a:pPr>
                <a:r>
                  <a:rPr lang="en-US" sz="1800" dirty="0">
                    <a:ea typeface="Cambria Math" panose="02040503050406030204" pitchFamily="18" charset="0"/>
                  </a:rPr>
                  <a:t>       </a:t>
                </a:r>
                <a14:m>
                  <m:oMath xmlns:m="http://schemas.openxmlformats.org/officeDocument/2006/math">
                    <m:r>
                      <a:rPr lang="en-US" sz="1800" i="1">
                        <a:latin typeface="Cambria Math" panose="02040503050406030204" pitchFamily="18" charset="0"/>
                        <a:ea typeface="Cambria Math" panose="02040503050406030204" pitchFamily="18" charset="0"/>
                      </a:rPr>
                      <m:t>𝑆𝑢𝑏</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𝑃</m:t>
                    </m:r>
                    <m:r>
                      <a:rPr lang="en-US" sz="1800">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𝑠𝑢𝑏</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𝑔𝑟𝑎𝑝h</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𝑃𝑟𝑒𝑑𝑖𝑐𝑡𝑒𝑑</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𝐺</m:t>
                    </m:r>
                    <m:r>
                      <a:rPr lang="en-US" sz="1800" i="1">
                        <a:latin typeface="Cambria Math" panose="02040503050406030204" pitchFamily="18" charset="0"/>
                        <a:ea typeface="Cambria Math" panose="02040503050406030204" pitchFamily="18" charset="0"/>
                      </a:rPr>
                      <m:t> , </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𝑡𝑖𝑚𝑒</m:t>
                        </m:r>
                      </m:e>
                      <m:sub>
                        <m:r>
                          <a:rPr lang="en-US" sz="1800" b="0" i="1" smtClean="0">
                            <a:latin typeface="Cambria Math" panose="02040503050406030204" pitchFamily="18" charset="0"/>
                            <a:ea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𝜀</m:t>
                        </m:r>
                      </m:sub>
                    </m:sSub>
                    <m:r>
                      <a:rPr lang="en-US" sz="1800" i="1">
                        <a:latin typeface="Cambria Math" panose="02040503050406030204" pitchFamily="18" charset="0"/>
                        <a:ea typeface="Cambria Math" panose="02040503050406030204" pitchFamily="18" charset="0"/>
                      </a:rPr>
                      <m:t>, </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𝑡𝑖𝑚𝑒</m:t>
                        </m:r>
                      </m:e>
                      <m:sub>
                        <m:r>
                          <a:rPr lang="en-US" sz="1800" b="0" i="1" smtClean="0">
                            <a:latin typeface="Cambria Math" panose="02040503050406030204" pitchFamily="18" charset="0"/>
                            <a:ea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𝜀</m:t>
                        </m:r>
                      </m:sub>
                    </m:sSub>
                    <m:r>
                      <a:rPr lang="en-US" sz="1800" i="1">
                        <a:latin typeface="Cambria Math" panose="02040503050406030204" pitchFamily="18" charset="0"/>
                        <a:ea typeface="Cambria Math" panose="02040503050406030204" pitchFamily="18" charset="0"/>
                      </a:rPr>
                      <m:t>)</m:t>
                    </m:r>
                  </m:oMath>
                </a14:m>
                <a:endParaRPr lang="en-US" sz="1800" dirty="0">
                  <a:latin typeface="Cambria Math" panose="02040503050406030204" pitchFamily="18" charset="0"/>
                  <a:ea typeface="Cambria Math" panose="02040503050406030204" pitchFamily="18" charset="0"/>
                </a:endParaRPr>
              </a:p>
              <a:p>
                <a:pPr marL="0" indent="0">
                  <a:lnSpc>
                    <a:spcPct val="100000"/>
                  </a:lnSpc>
                  <a:spcBef>
                    <a:spcPts val="0"/>
                  </a:spcBef>
                  <a:buFont typeface="Arial" panose="020B0604020202020204" pitchFamily="34" charset="0"/>
                  <a:buNone/>
                </a:pPr>
                <a:r>
                  <a:rPr lang="en-US" sz="1800" dirty="0">
                    <a:latin typeface="Cambria Math" panose="02040503050406030204" pitchFamily="18" charset="0"/>
                    <a:ea typeface="Cambria Math" panose="02040503050406030204" pitchFamily="18" charset="0"/>
                  </a:rPr>
                  <a:t>        </a:t>
                </a:r>
                <a14:m>
                  <m:oMath xmlns:m="http://schemas.openxmlformats.org/officeDocument/2006/math">
                    <m:r>
                      <a:rPr lang="en-US" sz="1800" b="0" i="1" smtClean="0">
                        <a:latin typeface="Cambria Math" panose="02040503050406030204" pitchFamily="18" charset="0"/>
                        <a:ea typeface="Cambria Math" panose="02040503050406030204" pitchFamily="18" charset="0"/>
                      </a:rPr>
                      <m:t>𝑖𝑓</m:t>
                    </m:r>
                    <m:r>
                      <a:rPr lang="en-US" sz="1800" b="0" i="1" smtClean="0">
                        <a:latin typeface="Cambria Math" panose="02040503050406030204" pitchFamily="18" charset="0"/>
                        <a:ea typeface="Cambria Math" panose="02040503050406030204" pitchFamily="18" charset="0"/>
                      </a:rPr>
                      <m:t> </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𝑡𝑟𝑎𝑛</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𝑖𝑛</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𝑆𝑢𝑏</m:t>
                        </m:r>
                        <m:r>
                          <a:rPr lang="en-US" sz="1800" b="0" i="1" smtClean="0">
                            <a:latin typeface="Cambria Math" panose="02040503050406030204" pitchFamily="18" charset="0"/>
                            <a:ea typeface="Cambria Math" panose="02040503050406030204" pitchFamily="18" charset="0"/>
                          </a:rPr>
                          <m:t>_</m:t>
                        </m:r>
                        <m:r>
                          <a:rPr lang="en-US" sz="1800" b="0" i="1" smtClean="0">
                            <a:latin typeface="Cambria Math" panose="02040503050406030204" pitchFamily="18" charset="0"/>
                            <a:ea typeface="Cambria Math" panose="02040503050406030204" pitchFamily="18" charset="0"/>
                          </a:rPr>
                          <m:t>𝑃</m:t>
                        </m:r>
                      </m:e>
                    </m:d>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𝑡h𝑒𝑛</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𝑇𝑃</m:t>
                    </m:r>
                    <m:r>
                      <a:rPr lang="en-US" sz="1800" b="0" i="1" smtClean="0">
                        <a:latin typeface="Cambria Math" panose="02040503050406030204" pitchFamily="18" charset="0"/>
                        <a:ea typeface="Cambria Math" panose="02040503050406030204" pitchFamily="18" charset="0"/>
                      </a:rPr>
                      <m:t>+=1  </m:t>
                    </m:r>
                    <m:r>
                      <a:rPr lang="en-US" sz="1800" b="0" i="1" smtClean="0">
                        <a:latin typeface="Cambria Math" panose="02040503050406030204" pitchFamily="18" charset="0"/>
                        <a:ea typeface="Cambria Math" panose="02040503050406030204" pitchFamily="18" charset="0"/>
                      </a:rPr>
                      <m:t>𝑒𝑙𝑠𝑒</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𝐹𝑁</m:t>
                    </m:r>
                    <m:r>
                      <a:rPr lang="en-US" sz="1800" b="0" i="1" smtClean="0">
                        <a:latin typeface="Cambria Math" panose="02040503050406030204" pitchFamily="18" charset="0"/>
                        <a:ea typeface="Cambria Math" panose="02040503050406030204" pitchFamily="18" charset="0"/>
                      </a:rPr>
                      <m:t>+=1   </m:t>
                    </m:r>
                  </m:oMath>
                </a14:m>
                <a:endParaRPr lang="en-US" sz="2000" dirty="0">
                  <a:latin typeface="Cambria Math" panose="02040503050406030204" pitchFamily="18" charset="0"/>
                  <a:ea typeface="Cambria Math" panose="02040503050406030204" pitchFamily="18" charset="0"/>
                </a:endParaRPr>
              </a:p>
              <a:p>
                <a:pPr marL="0" indent="0">
                  <a:lnSpc>
                    <a:spcPct val="100000"/>
                  </a:lnSpc>
                  <a:spcBef>
                    <a:spcPts val="0"/>
                  </a:spcBef>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𝑓</m:t>
                      </m:r>
                      <m:r>
                        <a:rPr lang="en-US" sz="1800" i="1">
                          <a:latin typeface="Cambria Math" panose="02040503050406030204" pitchFamily="18" charset="0"/>
                          <a:ea typeface="Cambria Math" panose="02040503050406030204" pitchFamily="18" charset="0"/>
                        </a:rPr>
                        <m:t>𝑜𝑟</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𝑡𝑟𝑎𝑛</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𝑖𝑛</m:t>
                      </m:r>
                      <m:r>
                        <a:rPr lang="en-US" sz="1800" b="0" i="1" smtClean="0">
                          <a:latin typeface="Cambria Math" panose="02040503050406030204" pitchFamily="18" charset="0"/>
                          <a:ea typeface="Cambria Math" panose="02040503050406030204" pitchFamily="18" charset="0"/>
                        </a:rPr>
                        <m:t> </m:t>
                      </m:r>
                      <m:r>
                        <a:rPr lang="en-US" sz="1800" i="1" smtClean="0">
                          <a:latin typeface="Cambria Math" panose="02040503050406030204" pitchFamily="18" charset="0"/>
                          <a:ea typeface="Cambria Math" panose="02040503050406030204" pitchFamily="18" charset="0"/>
                        </a:rPr>
                        <m:t>𝑃𝑟𝑒𝑑𝑖𝑐𝑡𝑒𝑑</m:t>
                      </m:r>
                      <m:r>
                        <a:rPr lang="en-US" sz="1800" b="0" i="1" smtClean="0">
                          <a:latin typeface="Cambria Math" panose="02040503050406030204" pitchFamily="18" charset="0"/>
                          <a:ea typeface="Cambria Math" panose="02040503050406030204" pitchFamily="18" charset="0"/>
                        </a:rPr>
                        <m:t>_</m:t>
                      </m:r>
                      <m:r>
                        <a:rPr lang="en-US" sz="1800" b="0" i="1" smtClean="0">
                          <a:latin typeface="Cambria Math" panose="02040503050406030204" pitchFamily="18" charset="0"/>
                          <a:ea typeface="Cambria Math" panose="02040503050406030204" pitchFamily="18" charset="0"/>
                        </a:rPr>
                        <m:t>𝐺</m:t>
                      </m:r>
                      <m:r>
                        <a:rPr lang="en-US" sz="1800" b="0" i="1" smtClean="0">
                          <a:latin typeface="Cambria Math" panose="02040503050406030204" pitchFamily="18" charset="0"/>
                          <a:ea typeface="Cambria Math" panose="02040503050406030204" pitchFamily="18" charset="0"/>
                        </a:rPr>
                        <m:t>:</m:t>
                      </m:r>
                    </m:oMath>
                  </m:oMathPara>
                </a14:m>
                <a:endParaRPr lang="en-US" sz="1800" dirty="0">
                  <a:latin typeface="Cambria Math" panose="02040503050406030204" pitchFamily="18" charset="0"/>
                  <a:ea typeface="Cambria Math" panose="02040503050406030204" pitchFamily="18" charset="0"/>
                </a:endParaRPr>
              </a:p>
              <a:p>
                <a:pPr marL="0" indent="0">
                  <a:lnSpc>
                    <a:spcPct val="100000"/>
                  </a:lnSpc>
                  <a:spcBef>
                    <a:spcPts val="0"/>
                  </a:spcBef>
                  <a:buNone/>
                </a:pPr>
                <a:r>
                  <a:rPr lang="en-US" sz="1800" dirty="0">
                    <a:ea typeface="Cambria Math" panose="02040503050406030204" pitchFamily="18" charset="0"/>
                  </a:rPr>
                  <a:t>       </a:t>
                </a:r>
                <a14:m>
                  <m:oMath xmlns:m="http://schemas.openxmlformats.org/officeDocument/2006/math">
                    <m:r>
                      <a:rPr lang="en-US" sz="1800" i="1">
                        <a:latin typeface="Cambria Math" panose="02040503050406030204" pitchFamily="18" charset="0"/>
                        <a:ea typeface="Cambria Math" panose="02040503050406030204" pitchFamily="18" charset="0"/>
                      </a:rPr>
                      <m:t>𝑆𝑢𝑏</m:t>
                    </m:r>
                    <m:r>
                      <a:rPr lang="en-US" sz="1800" i="1">
                        <a:latin typeface="Cambria Math" panose="02040503050406030204" pitchFamily="18" charset="0"/>
                        <a:ea typeface="Cambria Math" panose="02040503050406030204" pitchFamily="18" charset="0"/>
                      </a:rPr>
                      <m:t>_</m:t>
                    </m:r>
                    <m:r>
                      <a:rPr lang="en-US" sz="1800" b="0" i="1" smtClean="0">
                        <a:latin typeface="Cambria Math" panose="02040503050406030204" pitchFamily="18" charset="0"/>
                        <a:ea typeface="Cambria Math" panose="02040503050406030204" pitchFamily="18" charset="0"/>
                      </a:rPr>
                      <m:t>𝐴</m:t>
                    </m:r>
                    <m:r>
                      <a:rPr lang="en-US" sz="1800">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𝑠𝑢𝑏</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𝑔𝑟𝑎𝑝h</m:t>
                    </m:r>
                    <m:r>
                      <a:rPr lang="en-US" sz="1800" i="1">
                        <a:latin typeface="Cambria Math" panose="02040503050406030204" pitchFamily="18" charset="0"/>
                        <a:ea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𝐴𝑐𝑡𝑢𝑎𝑙</m:t>
                    </m:r>
                    <m:r>
                      <a:rPr lang="en-US" sz="1800" i="1">
                        <a:latin typeface="Cambria Math" panose="02040503050406030204" pitchFamily="18" charset="0"/>
                        <a:ea typeface="Cambria Math" panose="02040503050406030204" pitchFamily="18" charset="0"/>
                      </a:rPr>
                      <m:t>_</m:t>
                    </m:r>
                    <m:r>
                      <a:rPr lang="en-US" sz="1800" i="1">
                        <a:latin typeface="Cambria Math" panose="02040503050406030204" pitchFamily="18" charset="0"/>
                        <a:ea typeface="Cambria Math" panose="02040503050406030204" pitchFamily="18" charset="0"/>
                      </a:rPr>
                      <m:t>𝐺</m:t>
                    </m:r>
                    <m:r>
                      <a:rPr lang="en-US" sz="1800" i="1">
                        <a:latin typeface="Cambria Math" panose="02040503050406030204" pitchFamily="18" charset="0"/>
                        <a:ea typeface="Cambria Math" panose="02040503050406030204" pitchFamily="18" charset="0"/>
                      </a:rPr>
                      <m:t> , </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𝑡𝑖𝑚𝑒</m:t>
                        </m:r>
                      </m:e>
                      <m:sub>
                        <m:r>
                          <a:rPr lang="en-US" sz="1800" b="0" i="1" smtClean="0">
                            <a:latin typeface="Cambria Math" panose="02040503050406030204" pitchFamily="18" charset="0"/>
                            <a:ea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𝜀</m:t>
                        </m:r>
                      </m:sub>
                    </m:sSub>
                    <m:r>
                      <a:rPr lang="en-US" sz="1800" i="1">
                        <a:latin typeface="Cambria Math" panose="02040503050406030204" pitchFamily="18" charset="0"/>
                        <a:ea typeface="Cambria Math" panose="02040503050406030204" pitchFamily="18" charset="0"/>
                      </a:rPr>
                      <m:t>, </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𝑡𝑖𝑚𝑒</m:t>
                        </m:r>
                      </m:e>
                      <m:sub>
                        <m:r>
                          <a:rPr lang="en-US" sz="1800" b="0" i="1" smtClean="0">
                            <a:latin typeface="Cambria Math" panose="02040503050406030204" pitchFamily="18" charset="0"/>
                            <a:ea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𝜀</m:t>
                        </m:r>
                      </m:sub>
                    </m:sSub>
                    <m:r>
                      <a:rPr lang="en-US" sz="1800" i="1">
                        <a:latin typeface="Cambria Math" panose="02040503050406030204" pitchFamily="18" charset="0"/>
                        <a:ea typeface="Cambria Math" panose="02040503050406030204" pitchFamily="18" charset="0"/>
                      </a:rPr>
                      <m:t>)</m:t>
                    </m:r>
                  </m:oMath>
                </a14:m>
                <a:endParaRPr lang="en-US" sz="1800" dirty="0">
                  <a:latin typeface="Cambria Math" panose="02040503050406030204" pitchFamily="18" charset="0"/>
                  <a:ea typeface="Cambria Math" panose="02040503050406030204" pitchFamily="18" charset="0"/>
                </a:endParaRPr>
              </a:p>
              <a:p>
                <a:pPr marL="0" indent="0">
                  <a:lnSpc>
                    <a:spcPct val="100000"/>
                  </a:lnSpc>
                  <a:spcBef>
                    <a:spcPts val="0"/>
                  </a:spcBef>
                  <a:buNone/>
                </a:pPr>
                <a:r>
                  <a:rPr lang="en-US" sz="1800" dirty="0">
                    <a:latin typeface="Cambria Math" panose="02040503050406030204" pitchFamily="18" charset="0"/>
                    <a:ea typeface="Cambria Math" panose="02040503050406030204" pitchFamily="18" charset="0"/>
                  </a:rPr>
                  <a:t>        </a:t>
                </a:r>
                <a14:m>
                  <m:oMath xmlns:m="http://schemas.openxmlformats.org/officeDocument/2006/math">
                    <m:r>
                      <a:rPr lang="en-US" sz="1800" b="0" i="1" smtClean="0">
                        <a:latin typeface="Cambria Math" panose="02040503050406030204" pitchFamily="18" charset="0"/>
                        <a:ea typeface="Cambria Math" panose="02040503050406030204" pitchFamily="18" charset="0"/>
                      </a:rPr>
                      <m:t>𝑖𝑓</m:t>
                    </m:r>
                    <m:r>
                      <a:rPr lang="en-US" sz="1800" b="0" i="1" smtClean="0">
                        <a:latin typeface="Cambria Math" panose="02040503050406030204" pitchFamily="18" charset="0"/>
                        <a:ea typeface="Cambria Math" panose="02040503050406030204" pitchFamily="18" charset="0"/>
                      </a:rPr>
                      <m:t> </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𝑡𝑟𝑎𝑛</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𝑛𝑜𝑡</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𝑖𝑛</m:t>
                        </m:r>
                        <m:r>
                          <a:rPr lang="en-US" sz="1800" b="0" i="1" smtClean="0">
                            <a:latin typeface="Cambria Math" panose="02040503050406030204" pitchFamily="18" charset="0"/>
                            <a:ea typeface="Cambria Math" panose="02040503050406030204" pitchFamily="18" charset="0"/>
                          </a:rPr>
                          <m:t> </m:t>
                        </m:r>
                        <m:r>
                          <a:rPr lang="en-US" sz="1800" i="1" smtClean="0">
                            <a:latin typeface="Cambria Math" panose="02040503050406030204" pitchFamily="18" charset="0"/>
                            <a:ea typeface="Cambria Math" panose="02040503050406030204" pitchFamily="18" charset="0"/>
                          </a:rPr>
                          <m:t>𝑆𝑢𝑏</m:t>
                        </m:r>
                        <m:r>
                          <a:rPr lang="en-US" sz="1800" i="1" smtClean="0">
                            <a:latin typeface="Cambria Math" panose="02040503050406030204" pitchFamily="18" charset="0"/>
                            <a:ea typeface="Cambria Math" panose="02040503050406030204" pitchFamily="18" charset="0"/>
                          </a:rPr>
                          <m:t>_</m:t>
                        </m:r>
                        <m:r>
                          <a:rPr lang="en-US" sz="1800" b="0" i="1" smtClean="0">
                            <a:latin typeface="Cambria Math" panose="02040503050406030204" pitchFamily="18" charset="0"/>
                            <a:ea typeface="Cambria Math" panose="02040503050406030204" pitchFamily="18" charset="0"/>
                          </a:rPr>
                          <m:t>𝐴</m:t>
                        </m:r>
                      </m:e>
                    </m:d>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𝑡h𝑒𝑛</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𝐹𝑃</m:t>
                    </m:r>
                    <m:r>
                      <a:rPr lang="en-US" sz="1800" b="0" i="1" smtClean="0">
                        <a:latin typeface="Cambria Math" panose="02040503050406030204" pitchFamily="18" charset="0"/>
                        <a:ea typeface="Cambria Math" panose="02040503050406030204" pitchFamily="18" charset="0"/>
                      </a:rPr>
                      <m:t>+=1  </m:t>
                    </m:r>
                  </m:oMath>
                </a14:m>
                <a:endParaRPr lang="en-US" sz="2000" dirty="0">
                  <a:latin typeface="Cambria Math" panose="02040503050406030204" pitchFamily="18" charset="0"/>
                  <a:ea typeface="Cambria Math" panose="02040503050406030204" pitchFamily="18" charset="0"/>
                </a:endParaRPr>
              </a:p>
              <a:p>
                <a:pPr marL="0" indent="0">
                  <a:lnSpc>
                    <a:spcPct val="100000"/>
                  </a:lnSpc>
                  <a:spcBef>
                    <a:spcPts val="0"/>
                  </a:spcBef>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𝑛𝑜𝑑𝑒𝑠</m:t>
                      </m:r>
                      <m:r>
                        <a:rPr lang="en-US" sz="1800" b="0" i="1" smtClean="0">
                          <a:latin typeface="Cambria Math" panose="02040503050406030204" pitchFamily="18" charset="0"/>
                          <a:ea typeface="Cambria Math" panose="02040503050406030204" pitchFamily="18" charset="0"/>
                        </a:rPr>
                        <m:t>= </m:t>
                      </m:r>
                      <m:r>
                        <a:rPr lang="en-US" sz="1800" i="1" smtClean="0">
                          <a:latin typeface="Cambria Math" panose="02040503050406030204" pitchFamily="18" charset="0"/>
                          <a:ea typeface="Cambria Math" panose="02040503050406030204" pitchFamily="18" charset="0"/>
                        </a:rPr>
                        <m:t>𝐴𝑐𝑡𝑢𝑎</m:t>
                      </m:r>
                      <m:r>
                        <a:rPr lang="en-US" sz="1800" b="0" i="1" smtClean="0">
                          <a:latin typeface="Cambria Math" panose="02040503050406030204" pitchFamily="18" charset="0"/>
                          <a:ea typeface="Cambria Math" panose="02040503050406030204" pitchFamily="18" charset="0"/>
                        </a:rPr>
                        <m:t>𝑙</m:t>
                      </m:r>
                      <m:r>
                        <a:rPr lang="en-US" sz="1800" b="0" i="1" smtClean="0">
                          <a:latin typeface="Cambria Math" panose="02040503050406030204" pitchFamily="18" charset="0"/>
                          <a:ea typeface="Cambria Math" panose="02040503050406030204" pitchFamily="18" charset="0"/>
                        </a:rPr>
                        <m:t>_</m:t>
                      </m:r>
                      <m:r>
                        <a:rPr lang="en-US" sz="1800" b="0" i="1" smtClean="0">
                          <a:latin typeface="Cambria Math" panose="02040503050406030204" pitchFamily="18" charset="0"/>
                          <a:ea typeface="Cambria Math" panose="02040503050406030204" pitchFamily="18" charset="0"/>
                        </a:rPr>
                        <m:t>𝐺</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𝑛𝑜𝑑𝑒𝑠</m:t>
                      </m:r>
                      <m:r>
                        <a:rPr lang="en-US" sz="1800" b="0" i="1" smtClean="0">
                          <a:latin typeface="Cambria Math" panose="02040503050406030204" pitchFamily="18" charset="0"/>
                          <a:ea typeface="Cambria Math" panose="02040503050406030204" pitchFamily="18" charset="0"/>
                        </a:rPr>
                        <m:t>()</m:t>
                      </m:r>
                    </m:oMath>
                  </m:oMathPara>
                </a14:m>
                <a:endParaRPr lang="en-US" sz="1800" b="0" i="1" dirty="0">
                  <a:latin typeface="Cambria Math" panose="02040503050406030204" pitchFamily="18" charset="0"/>
                  <a:ea typeface="Cambria Math" panose="02040503050406030204" pitchFamily="18" charset="0"/>
                </a:endParaRPr>
              </a:p>
              <a:p>
                <a:pPr marL="0" indent="0">
                  <a:lnSpc>
                    <a:spcPct val="100000"/>
                  </a:lnSpc>
                  <a:spcBef>
                    <a:spcPts val="0"/>
                  </a:spcBef>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𝑓</m:t>
                      </m:r>
                      <m:r>
                        <a:rPr lang="en-US" sz="1800" i="1">
                          <a:latin typeface="Cambria Math" panose="02040503050406030204" pitchFamily="18" charset="0"/>
                          <a:ea typeface="Cambria Math" panose="02040503050406030204" pitchFamily="18" charset="0"/>
                        </a:rPr>
                        <m:t>𝑜𝑟</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𝑣</m:t>
                      </m:r>
                      <m:r>
                        <a:rPr lang="en-US" sz="1800" b="0" i="1" smtClean="0">
                          <a:latin typeface="Cambria Math" panose="02040503050406030204" pitchFamily="18" charset="0"/>
                          <a:ea typeface="Cambria Math" panose="02040503050406030204" pitchFamily="18" charset="0"/>
                        </a:rPr>
                        <m:t> , </m:t>
                      </m:r>
                      <m:r>
                        <a:rPr lang="en-US" sz="1800" b="0" i="1" smtClean="0">
                          <a:latin typeface="Cambria Math" panose="02040503050406030204" pitchFamily="18" charset="0"/>
                          <a:ea typeface="Cambria Math" panose="02040503050406030204" pitchFamily="18" charset="0"/>
                        </a:rPr>
                        <m:t>𝑢</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𝑓𝑟𝑜𝑚</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𝑛𝑜𝑑𝑒𝑠</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𝑐𝑟𝑒𝑎𝑡𝑒</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𝑒</m:t>
                      </m:r>
                      <m:r>
                        <a:rPr lang="en-US" sz="1800" b="0" i="1" smtClean="0">
                          <a:latin typeface="Cambria Math" panose="02040503050406030204" pitchFamily="18" charset="0"/>
                          <a:ea typeface="Cambria Math" panose="02040503050406030204" pitchFamily="18" charset="0"/>
                        </a:rPr>
                        <m:t>=</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𝑣</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𝑢</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𝑢</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𝑎𝑛𝑑</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𝑣</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𝑎𝑟𝑒</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𝑛𝑜𝑡</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𝑡h𝑒</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𝑠𝑎𝑚𝑒</m:t>
                      </m:r>
                      <m:r>
                        <a:rPr lang="en-US" sz="1800" b="0" i="1" smtClean="0">
                          <a:latin typeface="Cambria Math" panose="02040503050406030204" pitchFamily="18" charset="0"/>
                          <a:ea typeface="Cambria Math" panose="02040503050406030204" pitchFamily="18" charset="0"/>
                        </a:rPr>
                        <m:t>#</m:t>
                      </m:r>
                    </m:oMath>
                  </m:oMathPara>
                </a14:m>
                <a:endParaRPr lang="en-US" sz="1800" b="0" i="1" dirty="0">
                  <a:latin typeface="Cambria Math" panose="02040503050406030204" pitchFamily="18" charset="0"/>
                  <a:ea typeface="Cambria Math" panose="02040503050406030204" pitchFamily="18" charset="0"/>
                </a:endParaRPr>
              </a:p>
              <a:p>
                <a:pPr marL="0" indent="0">
                  <a:lnSpc>
                    <a:spcPct val="100000"/>
                  </a:lnSpc>
                  <a:spcBef>
                    <a:spcPts val="0"/>
                  </a:spcBef>
                  <a:buNone/>
                </a:pPr>
                <a:r>
                  <a:rPr lang="en-US" sz="1800" b="0" dirty="0">
                    <a:ea typeface="Cambria Math" panose="02040503050406030204" pitchFamily="18" charset="0"/>
                  </a:rPr>
                  <a:t>           </a:t>
                </a:r>
                <a14:m>
                  <m:oMath xmlns:m="http://schemas.openxmlformats.org/officeDocument/2006/math">
                    <m:r>
                      <a:rPr lang="en-US" sz="1800" b="0" i="1" smtClean="0">
                        <a:latin typeface="Cambria Math" panose="02040503050406030204" pitchFamily="18" charset="0"/>
                        <a:ea typeface="Cambria Math" panose="02040503050406030204" pitchFamily="18" charset="0"/>
                      </a:rPr>
                      <m:t>𝑖𝑓</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𝑒</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𝑛𝑜𝑡</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𝑖𝑛</m:t>
                    </m:r>
                    <m:r>
                      <a:rPr lang="en-US" sz="1800" b="0" i="1" smtClean="0">
                        <a:latin typeface="Cambria Math" panose="02040503050406030204" pitchFamily="18" charset="0"/>
                        <a:ea typeface="Cambria Math" panose="02040503050406030204" pitchFamily="18" charset="0"/>
                      </a:rPr>
                      <m:t> </m:t>
                    </m:r>
                    <m:r>
                      <a:rPr lang="en-US" sz="1800" i="1" smtClean="0">
                        <a:latin typeface="Cambria Math" panose="02040503050406030204" pitchFamily="18" charset="0"/>
                        <a:ea typeface="Cambria Math" panose="02040503050406030204" pitchFamily="18" charset="0"/>
                      </a:rPr>
                      <m:t>𝑃𝑟𝑒𝑑𝑖𝑐𝑡𝑒</m:t>
                    </m:r>
                    <m:r>
                      <a:rPr lang="en-US" sz="1800" b="0" i="1" smtClean="0">
                        <a:latin typeface="Cambria Math" panose="02040503050406030204" pitchFamily="18" charset="0"/>
                        <a:ea typeface="Cambria Math" panose="02040503050406030204" pitchFamily="18" charset="0"/>
                      </a:rPr>
                      <m:t>𝑑</m:t>
                    </m:r>
                    <m:r>
                      <a:rPr lang="en-US" sz="1800" b="0" i="1" smtClean="0">
                        <a:latin typeface="Cambria Math" panose="02040503050406030204" pitchFamily="18" charset="0"/>
                        <a:ea typeface="Cambria Math" panose="02040503050406030204" pitchFamily="18" charset="0"/>
                      </a:rPr>
                      <m:t>_</m:t>
                    </m:r>
                    <m:r>
                      <a:rPr lang="en-US" sz="1800" b="0" i="1" smtClean="0">
                        <a:latin typeface="Cambria Math" panose="02040503050406030204" pitchFamily="18" charset="0"/>
                        <a:ea typeface="Cambria Math" panose="02040503050406030204" pitchFamily="18" charset="0"/>
                      </a:rPr>
                      <m:t>𝐺</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𝑎𝑛𝑑</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𝑒</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𝑛𝑜𝑡</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𝑖𝑛</m:t>
                    </m:r>
                    <m:r>
                      <a:rPr lang="en-US" sz="1800" b="0" i="1" smtClean="0">
                        <a:latin typeface="Cambria Math" panose="02040503050406030204" pitchFamily="18" charset="0"/>
                        <a:ea typeface="Cambria Math" panose="02040503050406030204" pitchFamily="18" charset="0"/>
                      </a:rPr>
                      <m:t> </m:t>
                    </m:r>
                    <m:r>
                      <a:rPr lang="en-US" sz="1800" i="1" smtClean="0">
                        <a:latin typeface="Cambria Math" panose="02040503050406030204" pitchFamily="18" charset="0"/>
                        <a:ea typeface="Cambria Math" panose="02040503050406030204" pitchFamily="18" charset="0"/>
                      </a:rPr>
                      <m:t>𝐴𝑐𝑡𝑢𝑎𝑙</m:t>
                    </m:r>
                    <m:r>
                      <a:rPr lang="en-US" sz="1800" b="0" i="1" smtClean="0">
                        <a:latin typeface="Cambria Math" panose="02040503050406030204" pitchFamily="18" charset="0"/>
                        <a:ea typeface="Cambria Math" panose="02040503050406030204" pitchFamily="18" charset="0"/>
                      </a:rPr>
                      <m:t>_</m:t>
                    </m:r>
                    <m:r>
                      <a:rPr lang="en-US" sz="1800" i="1" smtClean="0">
                        <a:latin typeface="Cambria Math" panose="02040503050406030204" pitchFamily="18" charset="0"/>
                        <a:ea typeface="Cambria Math" panose="02040503050406030204" pitchFamily="18" charset="0"/>
                      </a:rPr>
                      <m:t>𝐺</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𝑡h𝑒𝑛</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𝑇𝑁</m:t>
                    </m:r>
                    <m:r>
                      <a:rPr lang="en-US" sz="1800" b="0" i="1" smtClean="0">
                        <a:latin typeface="Cambria Math" panose="02040503050406030204" pitchFamily="18" charset="0"/>
                        <a:ea typeface="Cambria Math" panose="02040503050406030204" pitchFamily="18" charset="0"/>
                      </a:rPr>
                      <m:t>+=1 </m:t>
                    </m:r>
                  </m:oMath>
                </a14:m>
                <a:endParaRPr lang="en-US" sz="1800" i="1" dirty="0">
                  <a:latin typeface="Cambria Math" panose="02040503050406030204" pitchFamily="18" charset="0"/>
                  <a:ea typeface="Cambria Math" panose="02040503050406030204" pitchFamily="18" charset="0"/>
                </a:endParaRPr>
              </a:p>
              <a:p>
                <a:pPr marL="0" indent="0">
                  <a:lnSpc>
                    <a:spcPct val="10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ea typeface="Cambria Math" panose="02040503050406030204" pitchFamily="18" charset="0"/>
                        </a:rPr>
                        <m:t>𝑟𝑒𝑡𝑢𝑟𝑛</m:t>
                      </m:r>
                      <m:r>
                        <m:rPr>
                          <m:nor/>
                        </m:rPr>
                        <a:rPr lang="en-US" sz="1800" b="0" i="1" smtClean="0">
                          <a:latin typeface="Cambria Math" panose="02040503050406030204" pitchFamily="18" charset="0"/>
                          <a:ea typeface="Cambria Math" panose="02040503050406030204" pitchFamily="18" charset="0"/>
                        </a:rPr>
                        <m:t> </m:t>
                      </m:r>
                      <m:r>
                        <m:rPr>
                          <m:nor/>
                        </m:rPr>
                        <a:rPr lang="en-US" sz="1800" b="0" i="1" dirty="0" smtClean="0">
                          <a:latin typeface="Cambria Math" panose="02040503050406030204" pitchFamily="18" charset="0"/>
                          <a:ea typeface="Cambria Math" panose="02040503050406030204" pitchFamily="18" charset="0"/>
                        </a:rPr>
                        <m:t>TP</m:t>
                      </m:r>
                      <m:r>
                        <m:rPr>
                          <m:nor/>
                        </m:rPr>
                        <a:rPr lang="en-US" sz="1800" b="0" i="1" dirty="0" smtClean="0">
                          <a:latin typeface="Cambria Math" panose="02040503050406030204" pitchFamily="18" charset="0"/>
                          <a:ea typeface="Cambria Math" panose="02040503050406030204" pitchFamily="18" charset="0"/>
                        </a:rPr>
                        <m:t> , </m:t>
                      </m:r>
                      <m:r>
                        <m:rPr>
                          <m:nor/>
                        </m:rPr>
                        <a:rPr lang="en-US" sz="1800" b="0" i="1" dirty="0" smtClean="0">
                          <a:latin typeface="Cambria Math" panose="02040503050406030204" pitchFamily="18" charset="0"/>
                          <a:ea typeface="Cambria Math" panose="02040503050406030204" pitchFamily="18" charset="0"/>
                        </a:rPr>
                        <m:t>TN</m:t>
                      </m:r>
                      <m:r>
                        <m:rPr>
                          <m:nor/>
                        </m:rPr>
                        <a:rPr lang="en-US" sz="1800" b="0" i="1" dirty="0" smtClean="0">
                          <a:latin typeface="Cambria Math" panose="02040503050406030204" pitchFamily="18" charset="0"/>
                          <a:ea typeface="Cambria Math" panose="02040503050406030204" pitchFamily="18" charset="0"/>
                        </a:rPr>
                        <m:t> , </m:t>
                      </m:r>
                      <m:r>
                        <m:rPr>
                          <m:nor/>
                        </m:rPr>
                        <a:rPr lang="en-US" sz="1800" b="0" i="1" dirty="0" smtClean="0">
                          <a:latin typeface="Cambria Math" panose="02040503050406030204" pitchFamily="18" charset="0"/>
                          <a:ea typeface="Cambria Math" panose="02040503050406030204" pitchFamily="18" charset="0"/>
                        </a:rPr>
                        <m:t>FP</m:t>
                      </m:r>
                      <m:r>
                        <m:rPr>
                          <m:nor/>
                        </m:rPr>
                        <a:rPr lang="en-US" sz="1800" b="0" i="1" dirty="0" smtClean="0">
                          <a:latin typeface="Cambria Math" panose="02040503050406030204" pitchFamily="18" charset="0"/>
                          <a:ea typeface="Cambria Math" panose="02040503050406030204" pitchFamily="18" charset="0"/>
                        </a:rPr>
                        <m:t>  , </m:t>
                      </m:r>
                      <m:r>
                        <m:rPr>
                          <m:nor/>
                        </m:rPr>
                        <a:rPr lang="en-US" sz="1800" b="0" i="1" dirty="0" smtClean="0">
                          <a:latin typeface="Cambria Math" panose="02040503050406030204" pitchFamily="18" charset="0"/>
                          <a:ea typeface="Cambria Math" panose="02040503050406030204" pitchFamily="18" charset="0"/>
                        </a:rPr>
                        <m:t>FN</m:t>
                      </m:r>
                      <m:r>
                        <m:rPr>
                          <m:nor/>
                        </m:rPr>
                        <a:rPr lang="en-US" sz="1800" b="0" i="1" dirty="0" smtClean="0">
                          <a:latin typeface="Cambria Math" panose="02040503050406030204" pitchFamily="18" charset="0"/>
                          <a:ea typeface="Cambria Math" panose="02040503050406030204" pitchFamily="18" charset="0"/>
                        </a:rPr>
                        <m:t> </m:t>
                      </m:r>
                    </m:oMath>
                  </m:oMathPara>
                </a14:m>
                <a:endParaRPr lang="en-US" sz="1800" i="1" dirty="0">
                  <a:latin typeface="Cambria Math" panose="02040503050406030204" pitchFamily="18" charset="0"/>
                  <a:ea typeface="Cambria Math" panose="02040503050406030204" pitchFamily="18" charset="0"/>
                </a:endParaRPr>
              </a:p>
            </p:txBody>
          </p:sp>
        </mc:Choice>
        <mc:Fallback xmlns="">
          <p:sp>
            <p:nvSpPr>
              <p:cNvPr id="49" name="Content Placeholder 2"/>
              <p:cNvSpPr txBox="1">
                <a:spLocks noRot="1" noChangeAspect="1" noMove="1" noResize="1" noEditPoints="1" noAdjustHandles="1" noChangeArrowheads="1" noChangeShapeType="1" noTextEdit="1"/>
              </p:cNvSpPr>
              <p:nvPr/>
            </p:nvSpPr>
            <p:spPr>
              <a:xfrm>
                <a:off x="181098" y="678965"/>
                <a:ext cx="7137400" cy="4274843"/>
              </a:xfrm>
              <a:prstGeom prst="rect">
                <a:avLst/>
              </a:prstGeom>
              <a:blipFill>
                <a:blip r:embed="rId3"/>
                <a:stretch>
                  <a:fillRect l="-769"/>
                </a:stretch>
              </a:blipFill>
            </p:spPr>
            <p:txBody>
              <a:bodyPr/>
              <a:lstStyle/>
              <a:p>
                <a:r>
                  <a:rPr lang="en-US">
                    <a:noFill/>
                  </a:rPr>
                  <a:t> </a:t>
                </a:r>
              </a:p>
            </p:txBody>
          </p:sp>
        </mc:Fallback>
      </mc:AlternateContent>
      <p:cxnSp>
        <p:nvCxnSpPr>
          <p:cNvPr id="50" name="Straight Connector 49"/>
          <p:cNvCxnSpPr/>
          <p:nvPr/>
        </p:nvCxnSpPr>
        <p:spPr>
          <a:xfrm flipV="1">
            <a:off x="267458" y="1078380"/>
            <a:ext cx="6543040" cy="2032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flipV="1">
            <a:off x="267458" y="4738488"/>
            <a:ext cx="6543040" cy="20320"/>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Arrow Connector 54"/>
          <p:cNvCxnSpPr/>
          <p:nvPr/>
        </p:nvCxnSpPr>
        <p:spPr>
          <a:xfrm>
            <a:off x="8639290" y="1895856"/>
            <a:ext cx="482599" cy="655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6" name="Straight Connector 55"/>
          <p:cNvCxnSpPr/>
          <p:nvPr/>
        </p:nvCxnSpPr>
        <p:spPr>
          <a:xfrm flipH="1">
            <a:off x="9626510" y="1625321"/>
            <a:ext cx="11746" cy="1515102"/>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p:cNvCxnSpPr/>
          <p:nvPr/>
        </p:nvCxnSpPr>
        <p:spPr>
          <a:xfrm>
            <a:off x="9152369" y="1901952"/>
            <a:ext cx="482599" cy="655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8495249" y="1592102"/>
                <a:ext cx="76592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rPr>
                        <m:t>𝜀</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8495249" y="1592102"/>
                <a:ext cx="76592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010705" y="1592950"/>
                <a:ext cx="76592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rPr>
                        <m:t>𝜀</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9010705" y="1592950"/>
                <a:ext cx="765925"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010705" y="1271385"/>
                <a:ext cx="27195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sz="1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9010705" y="1271385"/>
                <a:ext cx="271950"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8268224" y="1321552"/>
                <a:ext cx="65944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𝜀</m:t>
                      </m:r>
                    </m:oMath>
                  </m:oMathPara>
                </a14:m>
                <a:endParaRPr lang="en-US" sz="1400" dirty="0"/>
              </a:p>
            </p:txBody>
          </p:sp>
        </mc:Choice>
        <mc:Fallback xmlns="">
          <p:sp>
            <p:nvSpPr>
              <p:cNvPr id="34" name="TextBox 33"/>
              <p:cNvSpPr txBox="1">
                <a:spLocks noRot="1" noChangeAspect="1" noMove="1" noResize="1" noEditPoints="1" noAdjustHandles="1" noChangeArrowheads="1" noChangeShapeType="1" noTextEdit="1"/>
              </p:cNvSpPr>
              <p:nvPr/>
            </p:nvSpPr>
            <p:spPr>
              <a:xfrm>
                <a:off x="8268224" y="1321552"/>
                <a:ext cx="659448"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9281494" y="1314708"/>
                <a:ext cx="65944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𝜀</m:t>
                      </m:r>
                    </m:oMath>
                  </m:oMathPara>
                </a14:m>
                <a:endParaRPr lang="en-US" sz="1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9281494" y="1314708"/>
                <a:ext cx="659448" cy="307777"/>
              </a:xfrm>
              <a:prstGeom prst="rect">
                <a:avLst/>
              </a:prstGeom>
              <a:blipFill>
                <a:blip r:embed="rId8"/>
                <a:stretch>
                  <a:fillRect/>
                </a:stretch>
              </a:blipFill>
            </p:spPr>
            <p:txBody>
              <a:bodyPr/>
              <a:lstStyle/>
              <a:p>
                <a:r>
                  <a:rPr lang="en-US">
                    <a:noFill/>
                  </a:rPr>
                  <a:t> </a:t>
                </a:r>
              </a:p>
            </p:txBody>
          </p:sp>
        </mc:Fallback>
      </mc:AlternateContent>
      <p:sp>
        <p:nvSpPr>
          <p:cNvPr id="14" name="Rectangle 13"/>
          <p:cNvSpPr/>
          <p:nvPr/>
        </p:nvSpPr>
        <p:spPr>
          <a:xfrm>
            <a:off x="7798492" y="2402222"/>
            <a:ext cx="2599807" cy="175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36" name="Table 35"/>
          <p:cNvGraphicFramePr>
            <a:graphicFrameLocks noGrp="1"/>
          </p:cNvGraphicFramePr>
          <p:nvPr/>
        </p:nvGraphicFramePr>
        <p:xfrm>
          <a:off x="6927131" y="5323253"/>
          <a:ext cx="3871597" cy="1225156"/>
        </p:xfrm>
        <a:graphic>
          <a:graphicData uri="http://schemas.openxmlformats.org/drawingml/2006/table">
            <a:tbl>
              <a:tblPr firstRow="1" bandRow="1">
                <a:tableStyleId>{5C22544A-7EE6-4342-B048-85BDC9FD1C3A}</a:tableStyleId>
              </a:tblPr>
              <a:tblGrid>
                <a:gridCol w="1477419">
                  <a:extLst>
                    <a:ext uri="{9D8B030D-6E8A-4147-A177-3AD203B41FA5}">
                      <a16:colId xmlns:a16="http://schemas.microsoft.com/office/drawing/2014/main" val="1763614346"/>
                    </a:ext>
                  </a:extLst>
                </a:gridCol>
                <a:gridCol w="965265">
                  <a:extLst>
                    <a:ext uri="{9D8B030D-6E8A-4147-A177-3AD203B41FA5}">
                      <a16:colId xmlns:a16="http://schemas.microsoft.com/office/drawing/2014/main" val="2843695034"/>
                    </a:ext>
                  </a:extLst>
                </a:gridCol>
                <a:gridCol w="1428913">
                  <a:extLst>
                    <a:ext uri="{9D8B030D-6E8A-4147-A177-3AD203B41FA5}">
                      <a16:colId xmlns:a16="http://schemas.microsoft.com/office/drawing/2014/main" val="976050770"/>
                    </a:ext>
                  </a:extLst>
                </a:gridCol>
              </a:tblGrid>
              <a:tr h="0">
                <a:tc>
                  <a:txBody>
                    <a:bodyPr/>
                    <a:lstStyle/>
                    <a:p>
                      <a:endParaRPr lang="en-US" sz="1600" dirty="0"/>
                    </a:p>
                  </a:txBody>
                  <a:tcPr/>
                </a:tc>
                <a:tc>
                  <a:txBody>
                    <a:bodyPr/>
                    <a:lstStyle/>
                    <a:p>
                      <a:pPr algn="ctr"/>
                      <a:r>
                        <a:rPr lang="en-US" sz="1600" dirty="0">
                          <a:solidFill>
                            <a:srgbClr val="002060"/>
                          </a:solidFill>
                        </a:rPr>
                        <a:t>Positive</a:t>
                      </a:r>
                    </a:p>
                  </a:txBody>
                  <a:tcPr/>
                </a:tc>
                <a:tc>
                  <a:txBody>
                    <a:bodyPr/>
                    <a:lstStyle/>
                    <a:p>
                      <a:pPr algn="ctr"/>
                      <a:r>
                        <a:rPr lang="en-US" sz="1600" dirty="0">
                          <a:solidFill>
                            <a:srgbClr val="002060"/>
                          </a:solidFill>
                        </a:rPr>
                        <a:t>Negative</a:t>
                      </a:r>
                    </a:p>
                  </a:txBody>
                  <a:tcPr/>
                </a:tc>
                <a:extLst>
                  <a:ext uri="{0D108BD9-81ED-4DB2-BD59-A6C34878D82A}">
                    <a16:rowId xmlns:a16="http://schemas.microsoft.com/office/drawing/2014/main" val="1354034540"/>
                  </a:ext>
                </a:extLst>
              </a:tr>
              <a:tr h="444938">
                <a:tc>
                  <a:txBody>
                    <a:bodyPr/>
                    <a:lstStyle/>
                    <a:p>
                      <a:pPr algn="ctr"/>
                      <a:r>
                        <a:rPr lang="en-US" sz="1600" b="1" dirty="0">
                          <a:solidFill>
                            <a:srgbClr val="002060"/>
                          </a:solidFill>
                        </a:rPr>
                        <a:t>Positive</a:t>
                      </a:r>
                    </a:p>
                  </a:txBody>
                  <a:tcPr/>
                </a:tc>
                <a:tc>
                  <a:txBody>
                    <a:bodyPr/>
                    <a:lstStyle/>
                    <a:p>
                      <a:pPr algn="ctr"/>
                      <a:r>
                        <a:rPr lang="en-US" sz="2000" dirty="0"/>
                        <a:t>TP</a:t>
                      </a:r>
                    </a:p>
                  </a:txBody>
                  <a:tcPr/>
                </a:tc>
                <a:tc>
                  <a:txBody>
                    <a:bodyPr/>
                    <a:lstStyle/>
                    <a:p>
                      <a:pPr algn="ctr"/>
                      <a:r>
                        <a:rPr lang="en-US" sz="2000" dirty="0"/>
                        <a:t>FN</a:t>
                      </a:r>
                    </a:p>
                  </a:txBody>
                  <a:tcPr/>
                </a:tc>
                <a:extLst>
                  <a:ext uri="{0D108BD9-81ED-4DB2-BD59-A6C34878D82A}">
                    <a16:rowId xmlns:a16="http://schemas.microsoft.com/office/drawing/2014/main" val="479506135"/>
                  </a:ext>
                </a:extLst>
              </a:tr>
              <a:tr h="444938">
                <a:tc>
                  <a:txBody>
                    <a:bodyPr/>
                    <a:lstStyle/>
                    <a:p>
                      <a:pPr algn="ctr"/>
                      <a:r>
                        <a:rPr lang="en-US" sz="1600" b="1" dirty="0">
                          <a:solidFill>
                            <a:srgbClr val="002060"/>
                          </a:solidFill>
                        </a:rPr>
                        <a:t>Negative</a:t>
                      </a:r>
                    </a:p>
                  </a:txBody>
                  <a:tcPr/>
                </a:tc>
                <a:tc>
                  <a:txBody>
                    <a:bodyPr/>
                    <a:lstStyle/>
                    <a:p>
                      <a:pPr algn="ctr"/>
                      <a:r>
                        <a:rPr lang="en-US" sz="2000" dirty="0"/>
                        <a:t>FP</a:t>
                      </a:r>
                    </a:p>
                  </a:txBody>
                  <a:tcPr/>
                </a:tc>
                <a:tc>
                  <a:txBody>
                    <a:bodyPr/>
                    <a:lstStyle/>
                    <a:p>
                      <a:pPr algn="ctr"/>
                      <a:r>
                        <a:rPr lang="en-US" sz="2000" dirty="0"/>
                        <a:t>TN</a:t>
                      </a:r>
                    </a:p>
                  </a:txBody>
                  <a:tcPr/>
                </a:tc>
                <a:extLst>
                  <a:ext uri="{0D108BD9-81ED-4DB2-BD59-A6C34878D82A}">
                    <a16:rowId xmlns:a16="http://schemas.microsoft.com/office/drawing/2014/main" val="3490813518"/>
                  </a:ext>
                </a:extLst>
              </a:tr>
            </a:tbl>
          </a:graphicData>
        </a:graphic>
      </p:graphicFrame>
      <p:sp>
        <p:nvSpPr>
          <p:cNvPr id="37" name="Rectangle 36"/>
          <p:cNvSpPr/>
          <p:nvPr/>
        </p:nvSpPr>
        <p:spPr>
          <a:xfrm>
            <a:off x="8369548" y="5085691"/>
            <a:ext cx="2398029" cy="22366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bg1"/>
                </a:solidFill>
              </a:rPr>
              <a:t>Predicted</a:t>
            </a:r>
          </a:p>
        </p:txBody>
      </p:sp>
      <p:sp>
        <p:nvSpPr>
          <p:cNvPr id="41" name="Rectangle 40"/>
          <p:cNvSpPr/>
          <p:nvPr/>
        </p:nvSpPr>
        <p:spPr>
          <a:xfrm rot="16200000">
            <a:off x="6257518" y="5899567"/>
            <a:ext cx="1074018" cy="22366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bg1"/>
                </a:solidFill>
              </a:rPr>
              <a:t>Actual</a:t>
            </a:r>
          </a:p>
        </p:txBody>
      </p:sp>
      <p:sp>
        <p:nvSpPr>
          <p:cNvPr id="13" name="Flowchart: Connector 12"/>
          <p:cNvSpPr/>
          <p:nvPr/>
        </p:nvSpPr>
        <p:spPr>
          <a:xfrm>
            <a:off x="9098884" y="2446368"/>
            <a:ext cx="91440" cy="91440"/>
          </a:xfrm>
          <a:prstGeom prst="flowChartConnector">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p:cNvSpPr/>
          <p:nvPr/>
        </p:nvSpPr>
        <p:spPr>
          <a:xfrm rot="16200000">
            <a:off x="9091575" y="2724110"/>
            <a:ext cx="91440" cy="1005840"/>
          </a:xfrm>
          <a:prstGeom prst="leftBrace">
            <a:avLst/>
          </a:prstGeom>
          <a:ln>
            <a:solidFill>
              <a:schemeClr val="accent6">
                <a:lumMod val="5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3907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par>
                                <p:cTn id="23" presetID="10"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500"/>
                                        <p:tgtEl>
                                          <p:spTgt spid="56"/>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par>
                                <p:cTn id="64" presetID="10" presetClass="entr" presetSubtype="0" fill="hold"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par>
                                <p:cTn id="67" presetID="10" presetClass="entr" presetSubtype="0" fill="hold"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fade">
                                      <p:cBhvr>
                                        <p:cTn id="77" dur="500"/>
                                        <p:tgtEl>
                                          <p:spTgt spid="3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fade">
                                      <p:cBhvr>
                                        <p:cTn id="80" dur="500"/>
                                        <p:tgtEl>
                                          <p:spTgt spid="41"/>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
                                        </p:tgtEl>
                                        <p:attrNameLst>
                                          <p:attrName>style.visibility</p:attrName>
                                        </p:attrNameLst>
                                      </p:cBhvr>
                                      <p:to>
                                        <p:strVal val="visible"/>
                                      </p:to>
                                    </p:set>
                                    <p:animEffect transition="in" filter="fade">
                                      <p:cBhvr>
                                        <p:cTn id="8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animBg="1"/>
      <p:bldP spid="15" grpId="0"/>
      <p:bldP spid="18" grpId="0"/>
      <p:bldP spid="49" grpId="0"/>
      <p:bldP spid="27" grpId="0"/>
      <p:bldP spid="28" grpId="0"/>
      <p:bldP spid="11" grpId="0"/>
      <p:bldP spid="34" grpId="0"/>
      <p:bldP spid="35" grpId="0"/>
      <p:bldP spid="14" grpId="0" animBg="1"/>
      <p:bldP spid="37" grpId="0" animBg="1"/>
      <p:bldP spid="41" grpId="0" animBg="1"/>
      <p:bldP spid="13"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29CA3B-D76E-40D2-A5F2-D9C9E4ADB407}"/>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dirty="0">
                <a:solidFill>
                  <a:srgbClr val="FFFFFF"/>
                </a:solidFill>
              </a:rPr>
              <a:t>Method 2</a:t>
            </a:r>
          </a:p>
        </p:txBody>
      </p:sp>
      <p:graphicFrame>
        <p:nvGraphicFramePr>
          <p:cNvPr id="21" name="Content Placeholder 20">
            <a:extLst>
              <a:ext uri="{FF2B5EF4-FFF2-40B4-BE49-F238E27FC236}">
                <a16:creationId xmlns:a16="http://schemas.microsoft.com/office/drawing/2014/main" id="{295B4F65-6AAF-460C-8469-A854C463D186}"/>
              </a:ext>
            </a:extLst>
          </p:cNvPr>
          <p:cNvGraphicFramePr>
            <a:graphicFrameLocks noGrp="1"/>
          </p:cNvGraphicFramePr>
          <p:nvPr>
            <p:ph idx="1"/>
            <p:extLst>
              <p:ext uri="{D42A27DB-BD31-4B8C-83A1-F6EECF244321}">
                <p14:modId xmlns:p14="http://schemas.microsoft.com/office/powerpoint/2010/main" val="3174307322"/>
              </p:ext>
            </p:extLst>
          </p:nvPr>
        </p:nvGraphicFramePr>
        <p:xfrm>
          <a:off x="4419600" y="1321129"/>
          <a:ext cx="7052443" cy="44910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74986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1981-53D6-4D20-9A70-A077802704EC}"/>
              </a:ext>
            </a:extLst>
          </p:cNvPr>
          <p:cNvSpPr>
            <a:spLocks noGrp="1"/>
          </p:cNvSpPr>
          <p:nvPr>
            <p:ph type="title"/>
          </p:nvPr>
        </p:nvSpPr>
        <p:spPr/>
        <p:txBody>
          <a:bodyPr/>
          <a:lstStyle/>
          <a:p>
            <a:endParaRPr lang="en-US" dirty="0"/>
          </a:p>
        </p:txBody>
      </p:sp>
      <p:sp>
        <p:nvSpPr>
          <p:cNvPr id="3" name="Rounded Rectangle 2"/>
          <p:cNvSpPr/>
          <p:nvPr/>
        </p:nvSpPr>
        <p:spPr>
          <a:xfrm>
            <a:off x="609600" y="2630940"/>
            <a:ext cx="10450286" cy="91780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Source code on GitHub: </a:t>
            </a:r>
            <a:r>
              <a:rPr lang="en-US" sz="2400" dirty="0">
                <a:hlinkClick r:id="rId3"/>
              </a:rPr>
              <a:t>https://github.com/jasl1/Covid-19-transmission-network </a:t>
            </a:r>
            <a:endParaRPr lang="en-US" sz="2400" dirty="0"/>
          </a:p>
        </p:txBody>
      </p:sp>
      <p:sp>
        <p:nvSpPr>
          <p:cNvPr id="6" name="Rounded Rectangle 5"/>
          <p:cNvSpPr/>
          <p:nvPr/>
        </p:nvSpPr>
        <p:spPr>
          <a:xfrm>
            <a:off x="609600" y="4133169"/>
            <a:ext cx="10450286" cy="91780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Visualization Results for weekly snapshots of predicated and Actual Graphs </a:t>
            </a:r>
          </a:p>
        </p:txBody>
      </p:sp>
    </p:spTree>
    <p:extLst>
      <p:ext uri="{BB962C8B-B14F-4D97-AF65-F5344CB8AC3E}">
        <p14:creationId xmlns:p14="http://schemas.microsoft.com/office/powerpoint/2010/main" val="345327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84B69-8DAE-4110-B8F2-CF614FF49893}"/>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56FE5E9C-3099-44EA-BAF6-741DBE1E9CF8}"/>
              </a:ext>
            </a:extLst>
          </p:cNvPr>
          <p:cNvSpPr>
            <a:spLocks noGrp="1"/>
          </p:cNvSpPr>
          <p:nvPr>
            <p:ph idx="1"/>
          </p:nvPr>
        </p:nvSpPr>
        <p:spPr>
          <a:xfrm>
            <a:off x="838200" y="1690687"/>
            <a:ext cx="11016343" cy="4982255"/>
          </a:xfrm>
        </p:spPr>
        <p:txBody>
          <a:bodyPr>
            <a:normAutofit/>
          </a:bodyPr>
          <a:lstStyle/>
          <a:p>
            <a:pPr>
              <a:buFont typeface="Wingdings" panose="05000000000000000000" pitchFamily="2" charset="2"/>
              <a:buChar char="§"/>
            </a:pPr>
            <a:r>
              <a:rPr lang="en-US" dirty="0"/>
              <a:t>Improving benchmark dataset by crawling news and scientific papers</a:t>
            </a:r>
          </a:p>
          <a:p>
            <a:pPr lvl="1"/>
            <a:r>
              <a:rPr lang="en-US" dirty="0"/>
              <a:t>Using NLP-based techniques</a:t>
            </a:r>
          </a:p>
          <a:p>
            <a:pPr marL="457200" lvl="1" indent="0">
              <a:buNone/>
            </a:pPr>
            <a:endParaRPr lang="en-US" dirty="0"/>
          </a:p>
          <a:p>
            <a:pPr>
              <a:buFont typeface="Wingdings" panose="05000000000000000000" pitchFamily="2" charset="2"/>
              <a:buChar char="§"/>
            </a:pPr>
            <a:r>
              <a:rPr lang="en-US" dirty="0"/>
              <a:t>Designing  more complicated algorithms</a:t>
            </a:r>
          </a:p>
          <a:p>
            <a:pPr lvl="1"/>
            <a:r>
              <a:rPr lang="en-US" dirty="0"/>
              <a:t>Such as DeltaCon and CutDistance</a:t>
            </a:r>
          </a:p>
          <a:p>
            <a:pPr lvl="1"/>
            <a:endParaRPr lang="en-US" dirty="0"/>
          </a:p>
          <a:p>
            <a:pPr>
              <a:buFont typeface="Wingdings" panose="05000000000000000000" pitchFamily="2" charset="2"/>
              <a:buChar char="§"/>
            </a:pPr>
            <a:r>
              <a:rPr lang="en-US" dirty="0"/>
              <a:t>Comparing our approach with other state-of-the-art methods</a:t>
            </a:r>
          </a:p>
          <a:p>
            <a:pPr lvl="1"/>
            <a:r>
              <a:rPr lang="en-US" dirty="0"/>
              <a:t>Using different measurements</a:t>
            </a:r>
          </a:p>
          <a:p>
            <a:pPr lvl="1"/>
            <a:endParaRPr lang="en-US" dirty="0"/>
          </a:p>
          <a:p>
            <a:pPr>
              <a:buFont typeface="Wingdings" panose="05000000000000000000" pitchFamily="2" charset="2"/>
              <a:buChar char="§"/>
            </a:pPr>
            <a:r>
              <a:rPr lang="en-US" dirty="0"/>
              <a:t> Exploring other epidemical repositories to find more predictions</a:t>
            </a:r>
          </a:p>
          <a:p>
            <a:pPr lvl="1"/>
            <a:r>
              <a:rPr lang="en-US" dirty="0"/>
              <a:t>Based on different alignment algorithms</a:t>
            </a:r>
          </a:p>
          <a:p>
            <a:endParaRPr lang="en-US" dirty="0"/>
          </a:p>
        </p:txBody>
      </p:sp>
    </p:spTree>
    <p:extLst>
      <p:ext uri="{BB962C8B-B14F-4D97-AF65-F5344CB8AC3E}">
        <p14:creationId xmlns:p14="http://schemas.microsoft.com/office/powerpoint/2010/main" val="31625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84B69-8DAE-4110-B8F2-CF614FF49893}"/>
              </a:ext>
            </a:extLst>
          </p:cNvPr>
          <p:cNvSpPr>
            <a:spLocks noGrp="1"/>
          </p:cNvSpPr>
          <p:nvPr>
            <p:ph type="title"/>
          </p:nvPr>
        </p:nvSpPr>
        <p:spPr>
          <a:xfrm>
            <a:off x="838200" y="1231727"/>
            <a:ext cx="10515600" cy="649679"/>
          </a:xfrm>
        </p:spPr>
        <p:txBody>
          <a:bodyPr>
            <a:normAutofit fontScale="90000"/>
          </a:bodyPr>
          <a:lstStyle/>
          <a:p>
            <a:r>
              <a:rPr lang="en-US" b="1" dirty="0">
                <a:latin typeface="Arial" panose="020B0604020202020204" pitchFamily="34" charset="0"/>
                <a:cs typeface="Arial" panose="020B0604020202020204" pitchFamily="34" charset="0"/>
              </a:rPr>
              <a:t>References:</a:t>
            </a:r>
          </a:p>
        </p:txBody>
      </p:sp>
      <p:sp>
        <p:nvSpPr>
          <p:cNvPr id="5" name="Content Placeholder 11">
            <a:extLst>
              <a:ext uri="{FF2B5EF4-FFF2-40B4-BE49-F238E27FC236}">
                <a16:creationId xmlns:a16="http://schemas.microsoft.com/office/drawing/2014/main" id="{065DAE0A-5EC5-EE4D-AAC8-FF9A0972D10C}"/>
              </a:ext>
            </a:extLst>
          </p:cNvPr>
          <p:cNvSpPr txBox="1">
            <a:spLocks/>
          </p:cNvSpPr>
          <p:nvPr/>
        </p:nvSpPr>
        <p:spPr>
          <a:xfrm>
            <a:off x="486508" y="2009287"/>
            <a:ext cx="10515600" cy="39421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hlinkClick r:id="rId2"/>
              </a:rPr>
              <a:t>https://www.sciencedirect.com/science/article/pii/</a:t>
            </a:r>
            <a:endParaRPr lang="en-US" dirty="0"/>
          </a:p>
          <a:p>
            <a:r>
              <a:rPr lang="en-US" u="sng" dirty="0">
                <a:hlinkClick r:id="rId3"/>
              </a:rPr>
              <a:t>https://en.wikipedia.org/wiki/Coronavirus_disease_2019</a:t>
            </a:r>
            <a:endParaRPr lang="en-US" dirty="0"/>
          </a:p>
          <a:p>
            <a:r>
              <a:rPr lang="en-US" u="sng" dirty="0">
                <a:hlinkClick r:id="rId4"/>
              </a:rPr>
              <a:t>https://abcnews.go.com/Health/timeline-coronavirus-started/story?id=69435165</a:t>
            </a:r>
            <a:endParaRPr lang="en-US" dirty="0"/>
          </a:p>
          <a:p>
            <a:r>
              <a:rPr lang="en-US" u="sng" dirty="0">
                <a:hlinkClick r:id="rId5"/>
              </a:rPr>
              <a:t>https://en.wikipedia.org/wiki/2019%E2%80%9320_coronavirus_pandemic_by_country_and_territory</a:t>
            </a:r>
            <a:endParaRPr lang="en-US" dirty="0"/>
          </a:p>
          <a:p>
            <a:r>
              <a:rPr lang="en-US" u="sng" dirty="0">
                <a:hlinkClick r:id="rId6"/>
              </a:rPr>
              <a:t>https://www.npr.org/sections/goatsandsoda/2020/03/30/822491838/coronavirus-world-map-tracking-the-spread-of-the-outbreak</a:t>
            </a:r>
            <a:endParaRPr lang="en-US" dirty="0"/>
          </a:p>
        </p:txBody>
      </p:sp>
      <p:pic>
        <p:nvPicPr>
          <p:cNvPr id="8" name="Picture 2" descr="Related image">
            <a:extLst>
              <a:ext uri="{FF2B5EF4-FFF2-40B4-BE49-F238E27FC236}">
                <a16:creationId xmlns:a16="http://schemas.microsoft.com/office/drawing/2014/main" id="{3068EB15-DC84-3A4B-8C09-D0B023D2314D}"/>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10663382" y="5723082"/>
            <a:ext cx="1134918" cy="1134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582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B79936-FFB9-6B43-9E0D-644DFFF0CF0B}"/>
              </a:ext>
            </a:extLst>
          </p:cNvPr>
          <p:cNvPicPr>
            <a:picLocks noChangeAspect="1"/>
          </p:cNvPicPr>
          <p:nvPr/>
        </p:nvPicPr>
        <p:blipFill>
          <a:blip r:embed="rId2"/>
          <a:stretch>
            <a:fillRect/>
          </a:stretch>
        </p:blipFill>
        <p:spPr>
          <a:xfrm>
            <a:off x="2405966" y="1467048"/>
            <a:ext cx="6813005" cy="3389814"/>
          </a:xfrm>
          <a:prstGeom prst="rect">
            <a:avLst/>
          </a:prstGeom>
        </p:spPr>
      </p:pic>
      <p:sp>
        <p:nvSpPr>
          <p:cNvPr id="10" name="Rectangle 4">
            <a:extLst>
              <a:ext uri="{FF2B5EF4-FFF2-40B4-BE49-F238E27FC236}">
                <a16:creationId xmlns:a16="http://schemas.microsoft.com/office/drawing/2014/main" id="{8133F5CE-2419-9F4E-966C-B574A40CDF92}"/>
              </a:ext>
            </a:extLst>
          </p:cNvPr>
          <p:cNvSpPr txBox="1">
            <a:spLocks noChangeArrowheads="1"/>
          </p:cNvSpPr>
          <p:nvPr/>
        </p:nvSpPr>
        <p:spPr>
          <a:xfrm>
            <a:off x="1941146" y="5157958"/>
            <a:ext cx="7467600" cy="14486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8000" dirty="0">
                <a:solidFill>
                  <a:srgbClr val="C00000"/>
                </a:solidFill>
                <a:latin typeface="Arial" charset="0"/>
              </a:rPr>
              <a:t>Thank you!</a:t>
            </a:r>
          </a:p>
        </p:txBody>
      </p:sp>
      <p:pic>
        <p:nvPicPr>
          <p:cNvPr id="11" name="Picture 2" descr="Related image">
            <a:extLst>
              <a:ext uri="{FF2B5EF4-FFF2-40B4-BE49-F238E27FC236}">
                <a16:creationId xmlns:a16="http://schemas.microsoft.com/office/drawing/2014/main" id="{DEF88BCB-4031-AF46-9B05-2F68435F69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663382" y="5723082"/>
            <a:ext cx="1134918" cy="1134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02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56AE-A91D-4281-B941-5607AB54B34D}"/>
              </a:ext>
            </a:extLst>
          </p:cNvPr>
          <p:cNvSpPr>
            <a:spLocks noGrp="1"/>
          </p:cNvSpPr>
          <p:nvPr>
            <p:ph type="title"/>
          </p:nvPr>
        </p:nvSpPr>
        <p:spPr>
          <a:xfrm>
            <a:off x="342900" y="251408"/>
            <a:ext cx="11727180" cy="1325563"/>
          </a:xfrm>
        </p:spPr>
        <p:txBody>
          <a:bodyPr>
            <a:normAutofit/>
          </a:bodyPr>
          <a:lstStyle/>
          <a:p>
            <a:pPr algn="ctr"/>
            <a:r>
              <a:rPr lang="en-US" sz="4000" b="1" dirty="0">
                <a:latin typeface="Arial" panose="020B0604020202020204" pitchFamily="34" charset="0"/>
                <a:cs typeface="Arial" panose="020B0604020202020204" pitchFamily="34" charset="0"/>
              </a:rPr>
              <a:t>COVID-19 Transmission Network</a:t>
            </a:r>
          </a:p>
        </p:txBody>
      </p:sp>
      <p:sp>
        <p:nvSpPr>
          <p:cNvPr id="3" name="Content Placeholder 2">
            <a:extLst>
              <a:ext uri="{FF2B5EF4-FFF2-40B4-BE49-F238E27FC236}">
                <a16:creationId xmlns:a16="http://schemas.microsoft.com/office/drawing/2014/main" id="{03DF0372-C1F4-433F-B091-0D6A23513A88}"/>
              </a:ext>
            </a:extLst>
          </p:cNvPr>
          <p:cNvSpPr>
            <a:spLocks noGrp="1"/>
          </p:cNvSpPr>
          <p:nvPr>
            <p:ph idx="1"/>
          </p:nvPr>
        </p:nvSpPr>
        <p:spPr>
          <a:xfrm>
            <a:off x="528711" y="1716820"/>
            <a:ext cx="10515600" cy="876062"/>
          </a:xfrm>
        </p:spPr>
        <p:txBody>
          <a:bodyPr>
            <a:noAutofit/>
          </a:bodyPr>
          <a:lstStyle/>
          <a:p>
            <a:pPr marL="0" indent="0" algn="just">
              <a:buNone/>
            </a:pPr>
            <a:r>
              <a:rPr lang="en-US" sz="4800" dirty="0"/>
              <a:t>Introduction</a:t>
            </a:r>
          </a:p>
        </p:txBody>
      </p:sp>
      <p:pic>
        <p:nvPicPr>
          <p:cNvPr id="6" name="Picture 2" descr="Related image">
            <a:extLst>
              <a:ext uri="{FF2B5EF4-FFF2-40B4-BE49-F238E27FC236}">
                <a16:creationId xmlns:a16="http://schemas.microsoft.com/office/drawing/2014/main" id="{F1E6F7AE-34A4-E449-ABFE-15F10801FC5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786341" y="5723082"/>
            <a:ext cx="1134918" cy="113491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7D792D6-1EFB-6243-84D2-7330B2355187}"/>
              </a:ext>
            </a:extLst>
          </p:cNvPr>
          <p:cNvSpPr/>
          <p:nvPr/>
        </p:nvSpPr>
        <p:spPr>
          <a:xfrm>
            <a:off x="961879" y="2967335"/>
            <a:ext cx="9349739" cy="2246769"/>
          </a:xfrm>
          <a:prstGeom prst="rect">
            <a:avLst/>
          </a:prstGeom>
        </p:spPr>
        <p:txBody>
          <a:bodyPr wrap="square">
            <a:spAutoFit/>
          </a:bodyPr>
          <a:lstStyle/>
          <a:p>
            <a:pPr marL="285750" indent="-285750">
              <a:buFont typeface="Arial" panose="020B0604020202020204" pitchFamily="34" charset="0"/>
              <a:buChar char="•"/>
            </a:pPr>
            <a:r>
              <a:rPr lang="en-US" sz="2800" dirty="0">
                <a:solidFill>
                  <a:srgbClr val="000000"/>
                </a:solidFill>
                <a:latin typeface="Times New Roman" panose="02020603050405020304" pitchFamily="18" charset="0"/>
                <a:ea typeface="Times New Roman" panose="02020603050405020304" pitchFamily="18" charset="0"/>
              </a:rPr>
              <a:t>Since mid-December of 2019, coronavirus disease 2019 (COVID-19) has been spreading from Wuhan, China. </a:t>
            </a:r>
          </a:p>
          <a:p>
            <a:pPr marL="285750" indent="-285750">
              <a:buFont typeface="Arial" panose="020B0604020202020204" pitchFamily="34" charset="0"/>
              <a:buChar char="•"/>
            </a:pPr>
            <a:r>
              <a:rPr lang="en-US" sz="2800" dirty="0">
                <a:solidFill>
                  <a:srgbClr val="000000"/>
                </a:solidFill>
                <a:latin typeface="Times New Roman" panose="02020603050405020304" pitchFamily="18" charset="0"/>
                <a:ea typeface="Times New Roman" panose="02020603050405020304" pitchFamily="18" charset="0"/>
              </a:rPr>
              <a:t>As of today the COVID-19 has outbroken in about 200 countries of the world. </a:t>
            </a:r>
          </a:p>
          <a:p>
            <a:pPr marL="285750" indent="-285750">
              <a:buFont typeface="Arial" panose="020B0604020202020204" pitchFamily="34" charset="0"/>
              <a:buChar char="•"/>
            </a:pPr>
            <a:r>
              <a:rPr lang="en-US" sz="2800" dirty="0">
                <a:solidFill>
                  <a:srgbClr val="000000"/>
                </a:solidFill>
                <a:latin typeface="Times New Roman" panose="02020603050405020304" pitchFamily="18" charset="0"/>
                <a:ea typeface="Times New Roman" panose="02020603050405020304" pitchFamily="18" charset="0"/>
              </a:rPr>
              <a:t>About 2.7M  Cases with 200K death. </a:t>
            </a:r>
          </a:p>
        </p:txBody>
      </p:sp>
    </p:spTree>
    <p:extLst>
      <p:ext uri="{BB962C8B-B14F-4D97-AF65-F5344CB8AC3E}">
        <p14:creationId xmlns:p14="http://schemas.microsoft.com/office/powerpoint/2010/main" val="3233913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56AE-A91D-4281-B941-5607AB54B34D}"/>
              </a:ext>
            </a:extLst>
          </p:cNvPr>
          <p:cNvSpPr>
            <a:spLocks noGrp="1"/>
          </p:cNvSpPr>
          <p:nvPr>
            <p:ph type="title"/>
          </p:nvPr>
        </p:nvSpPr>
        <p:spPr>
          <a:xfrm>
            <a:off x="342900" y="251408"/>
            <a:ext cx="11727180" cy="1325563"/>
          </a:xfrm>
        </p:spPr>
        <p:txBody>
          <a:bodyPr>
            <a:normAutofit/>
          </a:bodyPr>
          <a:lstStyle/>
          <a:p>
            <a:pPr algn="ctr"/>
            <a:r>
              <a:rPr lang="en-US" sz="4000" b="1" dirty="0">
                <a:latin typeface="Arial" panose="020B0604020202020204" pitchFamily="34" charset="0"/>
                <a:cs typeface="Arial" panose="020B0604020202020204" pitchFamily="34" charset="0"/>
              </a:rPr>
              <a:t>COVID-19 Transmission Network</a:t>
            </a:r>
          </a:p>
        </p:txBody>
      </p:sp>
      <p:sp>
        <p:nvSpPr>
          <p:cNvPr id="3" name="Content Placeholder 2">
            <a:extLst>
              <a:ext uri="{FF2B5EF4-FFF2-40B4-BE49-F238E27FC236}">
                <a16:creationId xmlns:a16="http://schemas.microsoft.com/office/drawing/2014/main" id="{03DF0372-C1F4-433F-B091-0D6A23513A88}"/>
              </a:ext>
            </a:extLst>
          </p:cNvPr>
          <p:cNvSpPr>
            <a:spLocks noGrp="1"/>
          </p:cNvSpPr>
          <p:nvPr>
            <p:ph idx="1"/>
          </p:nvPr>
        </p:nvSpPr>
        <p:spPr>
          <a:xfrm>
            <a:off x="528711" y="1716820"/>
            <a:ext cx="10515600" cy="876062"/>
          </a:xfrm>
        </p:spPr>
        <p:txBody>
          <a:bodyPr>
            <a:noAutofit/>
          </a:bodyPr>
          <a:lstStyle/>
          <a:p>
            <a:pPr marL="0" indent="0" algn="just">
              <a:buNone/>
            </a:pPr>
            <a:r>
              <a:rPr lang="en-US" sz="4800" dirty="0"/>
              <a:t>Objective</a:t>
            </a:r>
          </a:p>
        </p:txBody>
      </p:sp>
      <p:pic>
        <p:nvPicPr>
          <p:cNvPr id="6" name="Picture 2" descr="Related image">
            <a:extLst>
              <a:ext uri="{FF2B5EF4-FFF2-40B4-BE49-F238E27FC236}">
                <a16:creationId xmlns:a16="http://schemas.microsoft.com/office/drawing/2014/main" id="{F1E6F7AE-34A4-E449-ABFE-15F10801FC5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786341" y="5723082"/>
            <a:ext cx="1134918" cy="11349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74B8EFD-8947-B643-90C8-39560D4E16FF}"/>
              </a:ext>
            </a:extLst>
          </p:cNvPr>
          <p:cNvSpPr/>
          <p:nvPr/>
        </p:nvSpPr>
        <p:spPr>
          <a:xfrm>
            <a:off x="636625" y="3035166"/>
            <a:ext cx="10149715" cy="2492990"/>
          </a:xfrm>
          <a:prstGeom prst="rect">
            <a:avLst/>
          </a:prstGeom>
        </p:spPr>
        <p:txBody>
          <a:bodyPr wrap="square">
            <a:spAutoFit/>
          </a:bodyPr>
          <a:lstStyle/>
          <a:p>
            <a:pPr marL="285750" indent="-285750">
              <a:buFont typeface="Arial" panose="020B0604020202020204" pitchFamily="34" charset="0"/>
              <a:buChar char="•"/>
            </a:pPr>
            <a:r>
              <a:rPr lang="en-US" sz="2800" dirty="0">
                <a:solidFill>
                  <a:srgbClr val="000000"/>
                </a:solidFill>
                <a:latin typeface="Arial" panose="020B0604020202020204" pitchFamily="34" charset="0"/>
                <a:ea typeface="Times New Roman" panose="02020603050405020304" pitchFamily="18" charset="0"/>
                <a:cs typeface="Arial" panose="020B0604020202020204" pitchFamily="34" charset="0"/>
              </a:rPr>
              <a:t>To find and validate the sequences and Stories behind how the Novel COVID-19 Transmission Outbreak</a:t>
            </a:r>
          </a:p>
          <a:p>
            <a:endParaRPr lang="en-US" sz="240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We search to find the two major facts: </a:t>
            </a:r>
          </a:p>
          <a:p>
            <a:pPr marL="742950" lvl="1"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Sequence of transmission; and </a:t>
            </a:r>
          </a:p>
          <a:p>
            <a:pPr marL="742950" lvl="1"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Stories behind the transmission</a:t>
            </a:r>
            <a:r>
              <a:rPr lang="en-US" sz="2400" dirty="0">
                <a:effectLst/>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010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85B6BA-A229-2743-9BFD-8BC13D6BF5FD}"/>
              </a:ext>
            </a:extLst>
          </p:cNvPr>
          <p:cNvSpPr>
            <a:spLocks noGrp="1"/>
          </p:cNvSpPr>
          <p:nvPr>
            <p:ph type="title"/>
          </p:nvPr>
        </p:nvSpPr>
        <p:spPr>
          <a:xfrm>
            <a:off x="838200" y="107440"/>
            <a:ext cx="10515600" cy="1017975"/>
          </a:xfrm>
        </p:spPr>
        <p:txBody>
          <a:bodyPr>
            <a:normAutofit/>
          </a:bodyPr>
          <a:lstStyle/>
          <a:p>
            <a:r>
              <a:rPr lang="en-US" b="1" dirty="0"/>
              <a:t>Our Manually Extracted Dataset</a:t>
            </a:r>
          </a:p>
        </p:txBody>
      </p:sp>
      <p:sp>
        <p:nvSpPr>
          <p:cNvPr id="12" name="Content Placeholder 11">
            <a:extLst>
              <a:ext uri="{FF2B5EF4-FFF2-40B4-BE49-F238E27FC236}">
                <a16:creationId xmlns:a16="http://schemas.microsoft.com/office/drawing/2014/main" id="{BDB298B9-ED99-C249-AB06-1C7BEAF884B3}"/>
              </a:ext>
            </a:extLst>
          </p:cNvPr>
          <p:cNvSpPr>
            <a:spLocks noGrp="1"/>
          </p:cNvSpPr>
          <p:nvPr>
            <p:ph idx="1"/>
          </p:nvPr>
        </p:nvSpPr>
        <p:spPr>
          <a:xfrm>
            <a:off x="838200" y="1252025"/>
            <a:ext cx="10515600" cy="1519310"/>
          </a:xfrm>
        </p:spPr>
        <p:txBody>
          <a:bodyPr>
            <a:normAutofit/>
          </a:bodyPr>
          <a:lstStyle/>
          <a:p>
            <a:r>
              <a:rPr lang="en-US" dirty="0"/>
              <a:t>We extracted about 100 records from reliable and trusted sources</a:t>
            </a:r>
          </a:p>
          <a:p>
            <a:r>
              <a:rPr lang="en-US" dirty="0" err="1"/>
              <a:t>wikipedia.org</a:t>
            </a:r>
            <a:r>
              <a:rPr lang="en-US" dirty="0"/>
              <a:t>, </a:t>
            </a:r>
            <a:r>
              <a:rPr lang="en-US" dirty="0" err="1"/>
              <a:t>abcnews.com</a:t>
            </a:r>
            <a:r>
              <a:rPr lang="en-US" dirty="0"/>
              <a:t>, </a:t>
            </a:r>
            <a:r>
              <a:rPr lang="en-US" dirty="0" err="1"/>
              <a:t>cnn.com</a:t>
            </a:r>
            <a:r>
              <a:rPr lang="en-US" dirty="0"/>
              <a:t>, </a:t>
            </a:r>
            <a:r>
              <a:rPr lang="en-US" dirty="0" err="1"/>
              <a:t>nbcnews.com</a:t>
            </a:r>
            <a:r>
              <a:rPr lang="en-US" dirty="0"/>
              <a:t>, </a:t>
            </a:r>
          </a:p>
          <a:p>
            <a:r>
              <a:rPr lang="en-US" dirty="0" err="1"/>
              <a:t>cdc.gov</a:t>
            </a:r>
            <a:r>
              <a:rPr lang="en-US" dirty="0"/>
              <a:t>, </a:t>
            </a:r>
            <a:r>
              <a:rPr lang="en-US" dirty="0" err="1"/>
              <a:t>gisaid.org</a:t>
            </a:r>
            <a:r>
              <a:rPr lang="en-US" dirty="0"/>
              <a:t>, etc.</a:t>
            </a:r>
          </a:p>
        </p:txBody>
      </p:sp>
      <p:graphicFrame>
        <p:nvGraphicFramePr>
          <p:cNvPr id="13" name="Table 12">
            <a:extLst>
              <a:ext uri="{FF2B5EF4-FFF2-40B4-BE49-F238E27FC236}">
                <a16:creationId xmlns:a16="http://schemas.microsoft.com/office/drawing/2014/main" id="{8E7CD8F1-C32D-4A42-AB5E-039877F060E5}"/>
              </a:ext>
            </a:extLst>
          </p:cNvPr>
          <p:cNvGraphicFramePr>
            <a:graphicFrameLocks noGrp="1"/>
          </p:cNvGraphicFramePr>
          <p:nvPr/>
        </p:nvGraphicFramePr>
        <p:xfrm>
          <a:off x="1127735" y="2897945"/>
          <a:ext cx="8297618" cy="3014000"/>
        </p:xfrm>
        <a:graphic>
          <a:graphicData uri="http://schemas.openxmlformats.org/drawingml/2006/table">
            <a:tbl>
              <a:tblPr firstRow="1" firstCol="1" bandRow="1">
                <a:tableStyleId>{5C22544A-7EE6-4342-B048-85BDC9FD1C3A}</a:tableStyleId>
              </a:tblPr>
              <a:tblGrid>
                <a:gridCol w="707208">
                  <a:extLst>
                    <a:ext uri="{9D8B030D-6E8A-4147-A177-3AD203B41FA5}">
                      <a16:colId xmlns:a16="http://schemas.microsoft.com/office/drawing/2014/main" val="2333790751"/>
                    </a:ext>
                  </a:extLst>
                </a:gridCol>
                <a:gridCol w="1976669">
                  <a:extLst>
                    <a:ext uri="{9D8B030D-6E8A-4147-A177-3AD203B41FA5}">
                      <a16:colId xmlns:a16="http://schemas.microsoft.com/office/drawing/2014/main" val="2473347301"/>
                    </a:ext>
                  </a:extLst>
                </a:gridCol>
                <a:gridCol w="3162671">
                  <a:extLst>
                    <a:ext uri="{9D8B030D-6E8A-4147-A177-3AD203B41FA5}">
                      <a16:colId xmlns:a16="http://schemas.microsoft.com/office/drawing/2014/main" val="2029449815"/>
                    </a:ext>
                  </a:extLst>
                </a:gridCol>
                <a:gridCol w="2451070">
                  <a:extLst>
                    <a:ext uri="{9D8B030D-6E8A-4147-A177-3AD203B41FA5}">
                      <a16:colId xmlns:a16="http://schemas.microsoft.com/office/drawing/2014/main" val="332952577"/>
                    </a:ext>
                  </a:extLst>
                </a:gridCol>
              </a:tblGrid>
              <a:tr h="274000">
                <a:tc>
                  <a:txBody>
                    <a:bodyPr/>
                    <a:lstStyle/>
                    <a:p>
                      <a:pPr marL="0" marR="0" algn="ctr">
                        <a:spcBef>
                          <a:spcPts val="0"/>
                        </a:spcBef>
                        <a:spcAft>
                          <a:spcPts val="0"/>
                        </a:spcAft>
                      </a:pPr>
                      <a:r>
                        <a:rPr lang="en-US" sz="1200">
                          <a:effectLst/>
                        </a:rPr>
                        <a:t>ID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Source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Destination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Date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98218504"/>
                  </a:ext>
                </a:extLst>
              </a:tr>
              <a:tr h="274000">
                <a:tc>
                  <a:txBody>
                    <a:bodyPr/>
                    <a:lstStyle/>
                    <a:p>
                      <a:pPr marL="0" marR="0" algn="r">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Wuhan, China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Huanan, China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29-Dec-19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106044870"/>
                  </a:ext>
                </a:extLst>
              </a:tr>
              <a:tr h="274000">
                <a:tc>
                  <a:txBody>
                    <a:bodyPr/>
                    <a:lstStyle/>
                    <a:p>
                      <a:pPr marL="0" marR="0" algn="r">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Wuhan, China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Anyang, China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10-Jan-20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353694146"/>
                  </a:ext>
                </a:extLst>
              </a:tr>
              <a:tr h="274000">
                <a:tc>
                  <a:txBody>
                    <a:bodyPr/>
                    <a:lstStyle/>
                    <a:p>
                      <a:pPr marL="0" marR="0" algn="r">
                        <a:spcBef>
                          <a:spcPts val="0"/>
                        </a:spcBef>
                        <a:spcAft>
                          <a:spcPts val="0"/>
                        </a:spcAft>
                      </a:pPr>
                      <a:r>
                        <a:rPr lang="en-US" sz="120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Wuhan, China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Bangkok, Thailand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13-Jan-20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677224027"/>
                  </a:ext>
                </a:extLst>
              </a:tr>
              <a:tr h="274000">
                <a:tc>
                  <a:txBody>
                    <a:bodyPr/>
                    <a:lstStyle/>
                    <a:p>
                      <a:pPr marL="0" marR="0" algn="r">
                        <a:spcBef>
                          <a:spcPts val="0"/>
                        </a:spcBef>
                        <a:spcAft>
                          <a:spcPts val="0"/>
                        </a:spcAft>
                      </a:pPr>
                      <a:r>
                        <a:rPr lang="en-US" sz="1200">
                          <a:effectLst/>
                        </a:rPr>
                        <a:t>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Wuhan, China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Tokyo, Japan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16-Jan-20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257237660"/>
                  </a:ext>
                </a:extLst>
              </a:tr>
              <a:tr h="274000">
                <a:tc>
                  <a:txBody>
                    <a:bodyPr/>
                    <a:lstStyle/>
                    <a:p>
                      <a:pPr marL="0" marR="0" algn="r">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Wuhan, China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Zhejiang, China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19-Jan-20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128552904"/>
                  </a:ext>
                </a:extLst>
              </a:tr>
              <a:tr h="274000">
                <a:tc>
                  <a:txBody>
                    <a:bodyPr/>
                    <a:lstStyle/>
                    <a:p>
                      <a:pPr marL="0" marR="0" algn="r">
                        <a:spcBef>
                          <a:spcPts val="0"/>
                        </a:spcBef>
                        <a:spcAft>
                          <a:spcPts val="0"/>
                        </a:spcAft>
                      </a:pPr>
                      <a:r>
                        <a:rPr lang="en-US" sz="1200">
                          <a:effectLst/>
                        </a:rPr>
                        <a:t>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Wuhan, China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Zhejiang, China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19-Jan-20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940134341"/>
                  </a:ext>
                </a:extLst>
              </a:tr>
              <a:tr h="274000">
                <a:tc>
                  <a:txBody>
                    <a:bodyPr/>
                    <a:lstStyle/>
                    <a:p>
                      <a:pPr marL="0" marR="0" algn="r">
                        <a:spcBef>
                          <a:spcPts val="0"/>
                        </a:spcBef>
                        <a:spcAft>
                          <a:spcPts val="0"/>
                        </a:spcAft>
                      </a:pPr>
                      <a:r>
                        <a:rPr lang="en-US" sz="1200">
                          <a:effectLst/>
                        </a:rPr>
                        <a:t>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Wuhan, China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Tokyo, Japan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dirty="0">
                          <a:effectLst/>
                        </a:rPr>
                        <a:t>20-Jan-20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841065354"/>
                  </a:ext>
                </a:extLst>
              </a:tr>
              <a:tr h="274000">
                <a:tc>
                  <a:txBody>
                    <a:bodyPr/>
                    <a:lstStyle/>
                    <a:p>
                      <a:pPr marL="0" marR="0" algn="r">
                        <a:spcBef>
                          <a:spcPts val="0"/>
                        </a:spcBef>
                        <a:spcAft>
                          <a:spcPts val="0"/>
                        </a:spcAft>
                      </a:pPr>
                      <a:r>
                        <a:rPr lang="en-US" sz="1200">
                          <a:effectLst/>
                        </a:rPr>
                        <a:t>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Wuhan, China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dirty="0">
                          <a:effectLst/>
                        </a:rPr>
                        <a:t>Bangkok, Thailand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20-Jan-20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849592840"/>
                  </a:ext>
                </a:extLst>
              </a:tr>
              <a:tr h="274000">
                <a:tc>
                  <a:txBody>
                    <a:bodyPr/>
                    <a:lstStyle/>
                    <a:p>
                      <a:pPr marL="0" marR="0" algn="r">
                        <a:spcBef>
                          <a:spcPts val="0"/>
                        </a:spcBef>
                        <a:spcAft>
                          <a:spcPts val="0"/>
                        </a:spcAft>
                      </a:pPr>
                      <a:r>
                        <a:rPr lang="en-US" sz="1200">
                          <a:effectLst/>
                        </a:rPr>
                        <a:t>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Wuhan, China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dirty="0">
                          <a:effectLst/>
                        </a:rPr>
                        <a:t>Seoul, South Korea</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20-Jan-20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024572399"/>
                  </a:ext>
                </a:extLst>
              </a:tr>
              <a:tr h="274000">
                <a:tc>
                  <a:txBody>
                    <a:bodyPr/>
                    <a:lstStyle/>
                    <a:p>
                      <a:pPr marL="0" marR="0" algn="r">
                        <a:spcBef>
                          <a:spcPts val="0"/>
                        </a:spcBef>
                        <a:spcAft>
                          <a:spcPts val="0"/>
                        </a:spcAft>
                      </a:pPr>
                      <a:r>
                        <a:rPr lang="en-US" sz="1200">
                          <a:effectLst/>
                        </a:rPr>
                        <a:t>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Wuhan, China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Snohomish, WA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dirty="0">
                          <a:effectLst/>
                        </a:rPr>
                        <a:t>20-Jan-20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143331905"/>
                  </a:ext>
                </a:extLst>
              </a:tr>
            </a:tbl>
          </a:graphicData>
        </a:graphic>
      </p:graphicFrame>
      <p:pic>
        <p:nvPicPr>
          <p:cNvPr id="14" name="Picture 2" descr="Related image">
            <a:extLst>
              <a:ext uri="{FF2B5EF4-FFF2-40B4-BE49-F238E27FC236}">
                <a16:creationId xmlns:a16="http://schemas.microsoft.com/office/drawing/2014/main" id="{C7F03D75-C0FC-A44B-8D9D-9078A13351E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663382" y="5723082"/>
            <a:ext cx="1134918" cy="1134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022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85B6BA-A229-2743-9BFD-8BC13D6BF5FD}"/>
              </a:ext>
            </a:extLst>
          </p:cNvPr>
          <p:cNvSpPr>
            <a:spLocks noGrp="1"/>
          </p:cNvSpPr>
          <p:nvPr>
            <p:ph type="title"/>
          </p:nvPr>
        </p:nvSpPr>
        <p:spPr>
          <a:xfrm>
            <a:off x="838200" y="107440"/>
            <a:ext cx="10515600" cy="1017975"/>
          </a:xfrm>
        </p:spPr>
        <p:txBody>
          <a:bodyPr>
            <a:normAutofit/>
          </a:bodyPr>
          <a:lstStyle/>
          <a:p>
            <a:r>
              <a:rPr lang="en-US" b="1" dirty="0"/>
              <a:t>Some Transmission Stories of COVID-19</a:t>
            </a:r>
          </a:p>
        </p:txBody>
      </p:sp>
      <p:sp>
        <p:nvSpPr>
          <p:cNvPr id="12" name="Content Placeholder 11">
            <a:extLst>
              <a:ext uri="{FF2B5EF4-FFF2-40B4-BE49-F238E27FC236}">
                <a16:creationId xmlns:a16="http://schemas.microsoft.com/office/drawing/2014/main" id="{BDB298B9-ED99-C249-AB06-1C7BEAF884B3}"/>
              </a:ext>
            </a:extLst>
          </p:cNvPr>
          <p:cNvSpPr>
            <a:spLocks noGrp="1"/>
          </p:cNvSpPr>
          <p:nvPr>
            <p:ph idx="1"/>
          </p:nvPr>
        </p:nvSpPr>
        <p:spPr>
          <a:xfrm>
            <a:off x="838200" y="1252025"/>
            <a:ext cx="9825182" cy="5176910"/>
          </a:xfrm>
        </p:spPr>
        <p:txBody>
          <a:bodyPr>
            <a:noAutofit/>
          </a:bodyPr>
          <a:lstStyle/>
          <a:p>
            <a:r>
              <a:rPr lang="en-US" sz="2400" dirty="0"/>
              <a:t>Wuhan, China on Dec 29 , 2019. </a:t>
            </a:r>
          </a:p>
          <a:p>
            <a:r>
              <a:rPr lang="en-US" sz="2400" dirty="0"/>
              <a:t>Outside of Wuhan, Jan 10, 2020</a:t>
            </a:r>
          </a:p>
          <a:p>
            <a:r>
              <a:rPr lang="en-US" sz="2400" dirty="0"/>
              <a:t>Thailand on Jan 13, 2020; </a:t>
            </a:r>
          </a:p>
          <a:p>
            <a:r>
              <a:rPr lang="en-US" sz="2400" dirty="0"/>
              <a:t>Japan Jan 16, 2020; </a:t>
            </a:r>
          </a:p>
          <a:p>
            <a:r>
              <a:rPr lang="en-US" sz="2400" dirty="0"/>
              <a:t>South Korea on Jan 20, 2020</a:t>
            </a:r>
          </a:p>
          <a:p>
            <a:r>
              <a:rPr lang="en-US" sz="2400" dirty="0"/>
              <a:t>USA, WA State on Jan 20, 2020; CA on Jan 26, 2020; GA on March 2, 2020</a:t>
            </a:r>
          </a:p>
          <a:p>
            <a:r>
              <a:rPr lang="en-US" sz="2400" dirty="0"/>
              <a:t>France on Jan 24, 2020; </a:t>
            </a:r>
          </a:p>
          <a:p>
            <a:r>
              <a:rPr lang="en-US" sz="2400" dirty="0"/>
              <a:t>Spain, Sweden, Russia, Jan 31, 2020</a:t>
            </a:r>
          </a:p>
          <a:p>
            <a:r>
              <a:rPr lang="en-US" sz="2400" dirty="0"/>
              <a:t>Jan. 30, 2020: WHO declares global health emergency</a:t>
            </a:r>
          </a:p>
          <a:p>
            <a:r>
              <a:rPr lang="en-US" sz="2400" dirty="0"/>
              <a:t>On Jan 12, WHO named coronavirus as the 2019-nCoV</a:t>
            </a:r>
          </a:p>
          <a:p>
            <a:r>
              <a:rPr lang="en-US" sz="2400" dirty="0"/>
              <a:t>Later, on Feb 11, 2020 the WHO renamed it as COVID-19.</a:t>
            </a:r>
          </a:p>
        </p:txBody>
      </p:sp>
      <p:pic>
        <p:nvPicPr>
          <p:cNvPr id="14" name="Picture 2" descr="Related image">
            <a:extLst>
              <a:ext uri="{FF2B5EF4-FFF2-40B4-BE49-F238E27FC236}">
                <a16:creationId xmlns:a16="http://schemas.microsoft.com/office/drawing/2014/main" id="{C7F03D75-C0FC-A44B-8D9D-9078A13351E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663382" y="5723082"/>
            <a:ext cx="1134918" cy="1134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16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85B6BA-A229-2743-9BFD-8BC13D6BF5FD}"/>
              </a:ext>
            </a:extLst>
          </p:cNvPr>
          <p:cNvSpPr>
            <a:spLocks noGrp="1"/>
          </p:cNvSpPr>
          <p:nvPr>
            <p:ph type="title"/>
          </p:nvPr>
        </p:nvSpPr>
        <p:spPr>
          <a:xfrm>
            <a:off x="838200" y="107440"/>
            <a:ext cx="10515600" cy="1017975"/>
          </a:xfrm>
        </p:spPr>
        <p:txBody>
          <a:bodyPr>
            <a:normAutofit/>
          </a:bodyPr>
          <a:lstStyle/>
          <a:p>
            <a:r>
              <a:rPr lang="en-US" b="1" dirty="0"/>
              <a:t>The Automated Dataset</a:t>
            </a:r>
          </a:p>
        </p:txBody>
      </p:sp>
      <p:sp>
        <p:nvSpPr>
          <p:cNvPr id="12" name="Content Placeholder 11">
            <a:extLst>
              <a:ext uri="{FF2B5EF4-FFF2-40B4-BE49-F238E27FC236}">
                <a16:creationId xmlns:a16="http://schemas.microsoft.com/office/drawing/2014/main" id="{BDB298B9-ED99-C249-AB06-1C7BEAF884B3}"/>
              </a:ext>
            </a:extLst>
          </p:cNvPr>
          <p:cNvSpPr>
            <a:spLocks noGrp="1"/>
          </p:cNvSpPr>
          <p:nvPr>
            <p:ph idx="1"/>
          </p:nvPr>
        </p:nvSpPr>
        <p:spPr>
          <a:xfrm>
            <a:off x="838200" y="1125415"/>
            <a:ext cx="10515600" cy="689317"/>
          </a:xfrm>
        </p:spPr>
        <p:txBody>
          <a:bodyPr>
            <a:normAutofit/>
          </a:bodyPr>
          <a:lstStyle/>
          <a:p>
            <a:r>
              <a:rPr lang="en-US" dirty="0"/>
              <a:t>We extracted about 800 transmission records from the </a:t>
            </a:r>
            <a:r>
              <a:rPr lang="en-US" dirty="0" err="1"/>
              <a:t>gisaid.org</a:t>
            </a:r>
            <a:endParaRPr lang="en-US" dirty="0"/>
          </a:p>
        </p:txBody>
      </p:sp>
      <p:pic>
        <p:nvPicPr>
          <p:cNvPr id="14" name="Picture 2" descr="Related image">
            <a:extLst>
              <a:ext uri="{FF2B5EF4-FFF2-40B4-BE49-F238E27FC236}">
                <a16:creationId xmlns:a16="http://schemas.microsoft.com/office/drawing/2014/main" id="{C7F03D75-C0FC-A44B-8D9D-9078A13351E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663382" y="5723082"/>
            <a:ext cx="1134918" cy="11349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8F88DED-5698-854C-A0E5-5FD82670FC1B}"/>
              </a:ext>
            </a:extLst>
          </p:cNvPr>
          <p:cNvSpPr/>
          <p:nvPr/>
        </p:nvSpPr>
        <p:spPr>
          <a:xfrm>
            <a:off x="838200" y="2097885"/>
            <a:ext cx="10515600" cy="523220"/>
          </a:xfrm>
          <a:prstGeom prst="rect">
            <a:avLst/>
          </a:prstGeom>
        </p:spPr>
        <p:txBody>
          <a:bodyPr wrap="square">
            <a:spAutoFit/>
          </a:bodyPr>
          <a:lstStyle/>
          <a:p>
            <a:r>
              <a:rPr lang="en-US" sz="2800" dirty="0">
                <a:latin typeface="Arial" panose="020B0604020202020204" pitchFamily="34" charset="0"/>
                <a:cs typeface="Arial" panose="020B0604020202020204" pitchFamily="34" charset="0"/>
                <a:hlinkClick r:id="rId3"/>
              </a:rPr>
              <a:t>https://www.gisaid.org/epiflu-applications/next-hcov-19-app/</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384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1981-53D6-4D20-9A70-A077802704EC}"/>
              </a:ext>
            </a:extLst>
          </p:cNvPr>
          <p:cNvSpPr>
            <a:spLocks noGrp="1"/>
          </p:cNvSpPr>
          <p:nvPr>
            <p:ph type="title"/>
          </p:nvPr>
        </p:nvSpPr>
        <p:spPr/>
        <p:txBody>
          <a:bodyPr/>
          <a:lstStyle/>
          <a:p>
            <a:endParaRPr lang="en-US" dirty="0"/>
          </a:p>
        </p:txBody>
      </p:sp>
      <p:sp>
        <p:nvSpPr>
          <p:cNvPr id="5" name="Snip Diagonal Corner Rectangle 4"/>
          <p:cNvSpPr/>
          <p:nvPr/>
        </p:nvSpPr>
        <p:spPr>
          <a:xfrm>
            <a:off x="2198913" y="1480457"/>
            <a:ext cx="8327571" cy="4201886"/>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GISAID CoV-19 sequenced data and Problem formulation</a:t>
            </a:r>
            <a:endParaRPr lang="en-US" sz="4800" dirty="0"/>
          </a:p>
        </p:txBody>
      </p:sp>
    </p:spTree>
    <p:extLst>
      <p:ext uri="{BB962C8B-B14F-4D97-AF65-F5344CB8AC3E}">
        <p14:creationId xmlns:p14="http://schemas.microsoft.com/office/powerpoint/2010/main" val="396981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C4B2F-21D1-484C-BC4C-A5B8DCE5C8D0}"/>
              </a:ext>
            </a:extLst>
          </p:cNvPr>
          <p:cNvSpPr>
            <a:spLocks noGrp="1"/>
          </p:cNvSpPr>
          <p:nvPr>
            <p:ph type="title"/>
          </p:nvPr>
        </p:nvSpPr>
        <p:spPr/>
        <p:txBody>
          <a:bodyPr/>
          <a:lstStyle/>
          <a:p>
            <a:r>
              <a:rPr lang="en-US" dirty="0"/>
              <a:t>Genetic sequences</a:t>
            </a:r>
          </a:p>
        </p:txBody>
      </p:sp>
      <p:sp>
        <p:nvSpPr>
          <p:cNvPr id="3" name="Content Placeholder 2">
            <a:extLst>
              <a:ext uri="{FF2B5EF4-FFF2-40B4-BE49-F238E27FC236}">
                <a16:creationId xmlns:a16="http://schemas.microsoft.com/office/drawing/2014/main" id="{64D83726-169F-4A50-B043-336740A9DBE7}"/>
              </a:ext>
            </a:extLst>
          </p:cNvPr>
          <p:cNvSpPr>
            <a:spLocks noGrp="1"/>
          </p:cNvSpPr>
          <p:nvPr>
            <p:ph idx="1"/>
          </p:nvPr>
        </p:nvSpPr>
        <p:spPr/>
        <p:txBody>
          <a:bodyPr/>
          <a:lstStyle/>
          <a:p>
            <a:pPr algn="just"/>
            <a:r>
              <a:rPr lang="en-US" dirty="0"/>
              <a:t>Genetic sequence data from pathogens presents a novel means to investigate the spread of infectious disease between infected hosts.</a:t>
            </a:r>
          </a:p>
          <a:p>
            <a:pPr algn="just"/>
            <a:endParaRPr lang="en-US" dirty="0"/>
          </a:p>
          <a:p>
            <a:pPr algn="just"/>
            <a:r>
              <a:rPr lang="en-US" dirty="0"/>
              <a:t>The objective is to recover the epidemic transmission tree, which identifies </a:t>
            </a:r>
            <a:r>
              <a:rPr lang="en-US" dirty="0">
                <a:solidFill>
                  <a:srgbClr val="FF0000"/>
                </a:solidFill>
              </a:rPr>
              <a:t>who infected whom</a:t>
            </a:r>
            <a:r>
              <a:rPr lang="en-US" dirty="0"/>
              <a:t>.</a:t>
            </a:r>
          </a:p>
          <a:p>
            <a:pPr algn="just"/>
            <a:endParaRPr lang="en-US" dirty="0"/>
          </a:p>
          <a:p>
            <a:pPr algn="just"/>
            <a:r>
              <a:rPr lang="en-US" dirty="0"/>
              <a:t>On the basis of difference between sequences and other factors( recombination and convergent evolution), the transmission tree could be predicted.</a:t>
            </a:r>
          </a:p>
        </p:txBody>
      </p:sp>
    </p:spTree>
    <p:extLst>
      <p:ext uri="{BB962C8B-B14F-4D97-AF65-F5344CB8AC3E}">
        <p14:creationId xmlns:p14="http://schemas.microsoft.com/office/powerpoint/2010/main" val="4250899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1839</Words>
  <Application>Microsoft Macintosh PowerPoint</Application>
  <PresentationFormat>Widescreen</PresentationFormat>
  <Paragraphs>265</Paragraphs>
  <Slides>29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Calibri Light</vt:lpstr>
      <vt:lpstr>Cambria Math</vt:lpstr>
      <vt:lpstr>Helvetica</vt:lpstr>
      <vt:lpstr>Times New Roman</vt:lpstr>
      <vt:lpstr>Wingdings</vt:lpstr>
      <vt:lpstr>Wingdings 2</vt:lpstr>
      <vt:lpstr>Office Theme</vt:lpstr>
      <vt:lpstr>COVID-19 Transmission Network: Verification  and Validation of Transmission Stories</vt:lpstr>
      <vt:lpstr>COVID-19 Transmission Network</vt:lpstr>
      <vt:lpstr>COVID-19 Transmission Network</vt:lpstr>
      <vt:lpstr>COVID-19 Transmission Network</vt:lpstr>
      <vt:lpstr>Our Manually Extracted Dataset</vt:lpstr>
      <vt:lpstr>Some Transmission Stories of COVID-19</vt:lpstr>
      <vt:lpstr>The Automated Dataset</vt:lpstr>
      <vt:lpstr>PowerPoint Presentation</vt:lpstr>
      <vt:lpstr>Genetic sequences</vt:lpstr>
      <vt:lpstr>PowerPoint Presentation</vt:lpstr>
      <vt:lpstr>Virus mutation</vt:lpstr>
      <vt:lpstr>PowerPoint Presentation</vt:lpstr>
      <vt:lpstr>GISAID Dataset</vt:lpstr>
      <vt:lpstr>Genome sequence</vt:lpstr>
      <vt:lpstr>Nextstrain’s Augur</vt:lpstr>
      <vt:lpstr>Sub-graph isomorphism problem </vt:lpstr>
      <vt:lpstr>Problem formulation (ILP)</vt:lpstr>
      <vt:lpstr>PowerPoint Presentation</vt:lpstr>
      <vt:lpstr>PowerPoint Presentation</vt:lpstr>
      <vt:lpstr>PowerPoint Presentation</vt:lpstr>
      <vt:lpstr>Adjacency matrix</vt:lpstr>
      <vt:lpstr>PowerPoint Presentation</vt:lpstr>
      <vt:lpstr>Method 1</vt:lpstr>
      <vt:lpstr>PowerPoint Presentation</vt:lpstr>
      <vt:lpstr>Method 2</vt:lpstr>
      <vt:lpstr>PowerPoint Presentation</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zafar iqbal</dc:creator>
  <cp:lastModifiedBy>Mokter Hossain</cp:lastModifiedBy>
  <cp:revision>24</cp:revision>
  <dcterms:created xsi:type="dcterms:W3CDTF">2020-04-23T02:46:05Z</dcterms:created>
  <dcterms:modified xsi:type="dcterms:W3CDTF">2020-04-23T15:52:59Z</dcterms:modified>
</cp:coreProperties>
</file>