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83" r:id="rId2"/>
    <p:sldId id="292" r:id="rId3"/>
    <p:sldId id="294" r:id="rId4"/>
    <p:sldId id="293" r:id="rId5"/>
    <p:sldId id="295" r:id="rId6"/>
    <p:sldId id="264" r:id="rId7"/>
    <p:sldId id="276" r:id="rId8"/>
    <p:sldId id="277" r:id="rId9"/>
    <p:sldId id="278" r:id="rId10"/>
    <p:sldId id="288" r:id="rId11"/>
    <p:sldId id="279" r:id="rId12"/>
    <p:sldId id="280" r:id="rId13"/>
    <p:sldId id="291" r:id="rId14"/>
    <p:sldId id="285" r:id="rId15"/>
    <p:sldId id="286" r:id="rId16"/>
    <p:sldId id="289" r:id="rId17"/>
    <p:sldId id="290" r:id="rId18"/>
    <p:sldId id="287" r:id="rId19"/>
    <p:sldId id="275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5D7DF-B903-914C-958A-4FF1487DE1CB}" v="106" dt="2018-08-22T13:52:17.574"/>
    <p1510:client id="{D12DD354-E05D-2B42-B10D-F091768FCF86}" v="5" dt="2018-08-22T13:35:45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5" autoAdjust="0"/>
    <p:restoredTop sz="94660"/>
  </p:normalViewPr>
  <p:slideViewPr>
    <p:cSldViewPr snapToGrid="0">
      <p:cViewPr>
        <p:scale>
          <a:sx n="75" d="100"/>
          <a:sy n="75" d="100"/>
        </p:scale>
        <p:origin x="-492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A8FE-E29C-4399-BD08-2F64AFA381C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0DE7-D636-4271-A7BE-349716FFC7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0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A8FE-E29C-4399-BD08-2F64AFA381C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0DE7-D636-4271-A7BE-349716F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9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A8FE-E29C-4399-BD08-2F64AFA381C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0DE7-D636-4271-A7BE-349716F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2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A8FE-E29C-4399-BD08-2F64AFA381C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0DE7-D636-4271-A7BE-349716F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A8FE-E29C-4399-BD08-2F64AFA381C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0DE7-D636-4271-A7BE-349716FFC7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A8FE-E29C-4399-BD08-2F64AFA381C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0DE7-D636-4271-A7BE-349716F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3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A8FE-E29C-4399-BD08-2F64AFA381C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0DE7-D636-4271-A7BE-349716F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7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A8FE-E29C-4399-BD08-2F64AFA381C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0DE7-D636-4271-A7BE-349716F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A8FE-E29C-4399-BD08-2F64AFA381C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0DE7-D636-4271-A7BE-349716F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67A8FE-E29C-4399-BD08-2F64AFA381C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D10DE7-D636-4271-A7BE-349716F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A8FE-E29C-4399-BD08-2F64AFA381C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0DE7-D636-4271-A7BE-349716F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67A8FE-E29C-4399-BD08-2F64AFA381C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D10DE7-D636-4271-A7BE-349716FFC7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1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hyperlink" Target="https://en.wikipedia.org/wiki/Unicode" TargetMode="External"/><Relationship Id="rId4" Type="http://schemas.openxmlformats.org/officeDocument/2006/relationships/hyperlink" Target="https://www.k-international.com/blog/what-is-unicod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46" y="2558543"/>
            <a:ext cx="2445085" cy="2445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7536" y="2323305"/>
            <a:ext cx="639618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Contact</a:t>
            </a:r>
            <a:r>
              <a:rPr lang="as-IN" sz="5400" b="1" dirty="0"/>
              <a:t>:</a:t>
            </a:r>
            <a:endParaRPr lang="en-US" sz="5400" b="1" dirty="0"/>
          </a:p>
          <a:p>
            <a:endParaRPr lang="as-IN" sz="9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Email: </a:t>
            </a:r>
            <a:r>
              <a:rPr lang="en-US" sz="2800" b="1" dirty="0">
                <a:solidFill>
                  <a:srgbClr val="00B050"/>
                </a:solidFill>
              </a:rPr>
              <a:t>CSITEdExperts@gmail.com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Blog:</a:t>
            </a:r>
            <a:r>
              <a:rPr lang="en-US" sz="2800" b="1" dirty="0"/>
              <a:t>   </a:t>
            </a:r>
            <a:r>
              <a:rPr lang="en-US" sz="2800" b="1" dirty="0">
                <a:solidFill>
                  <a:srgbClr val="00B050"/>
                </a:solidFill>
              </a:rPr>
              <a:t>csitedexperts.wordpress.com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Facebook: </a:t>
            </a:r>
            <a:r>
              <a:rPr lang="en-US" sz="2800" b="1" dirty="0">
                <a:solidFill>
                  <a:srgbClr val="00B050"/>
                </a:solidFill>
              </a:rPr>
              <a:t>facebook.com/</a:t>
            </a:r>
            <a:r>
              <a:rPr lang="en-US" sz="2800" b="1" dirty="0" err="1">
                <a:solidFill>
                  <a:srgbClr val="00B050"/>
                </a:solidFill>
              </a:rPr>
              <a:t>CSITEdExperts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YouTube: </a:t>
            </a:r>
            <a:r>
              <a:rPr lang="en-US" sz="2800" b="1" dirty="0">
                <a:solidFill>
                  <a:srgbClr val="00B050"/>
                </a:solidFill>
              </a:rPr>
              <a:t>youtube.com/</a:t>
            </a:r>
            <a:r>
              <a:rPr lang="en-US" sz="2800" b="1" dirty="0" err="1">
                <a:solidFill>
                  <a:srgbClr val="00B050"/>
                </a:solidFill>
              </a:rPr>
              <a:t>CSITEdExperts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6346" y="116790"/>
            <a:ext cx="94999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</a:rPr>
              <a:t>Welcome to the </a:t>
            </a:r>
            <a:r>
              <a:rPr lang="en-US" sz="7200" b="1" dirty="0" err="1">
                <a:solidFill>
                  <a:srgbClr val="FF0000"/>
                </a:solidFill>
              </a:rPr>
              <a:t>CSITEd</a:t>
            </a:r>
            <a:r>
              <a:rPr lang="en-US" sz="7200" b="1" dirty="0">
                <a:solidFill>
                  <a:srgbClr val="FF0000"/>
                </a:solidFill>
              </a:rPr>
              <a:t> Experts Online Forum</a:t>
            </a:r>
            <a:endParaRPr lang="as-IN" sz="4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3310" y="5137058"/>
            <a:ext cx="96629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Please Like, Subscribe, Comment, and Contribute </a:t>
            </a:r>
          </a:p>
          <a:p>
            <a:pPr algn="ctr"/>
            <a:r>
              <a:rPr lang="en-US" sz="3600" b="1" dirty="0">
                <a:solidFill>
                  <a:srgbClr val="7030A0"/>
                </a:solidFill>
              </a:rPr>
              <a:t>to the </a:t>
            </a:r>
            <a:r>
              <a:rPr lang="en-US" sz="3600" b="1" dirty="0" err="1">
                <a:solidFill>
                  <a:srgbClr val="FF0000"/>
                </a:solidFill>
              </a:rPr>
              <a:t>CSITEd</a:t>
            </a:r>
            <a:r>
              <a:rPr lang="en-US" sz="3600" b="1" dirty="0">
                <a:solidFill>
                  <a:srgbClr val="FF0000"/>
                </a:solidFill>
              </a:rPr>
              <a:t> Experts</a:t>
            </a:r>
            <a:r>
              <a:rPr lang="en-US" sz="3600" b="1" dirty="0">
                <a:solidFill>
                  <a:srgbClr val="7030A0"/>
                </a:solidFill>
              </a:rPr>
              <a:t> Channel on YouTube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3512128" y="1607973"/>
            <a:ext cx="4846320" cy="1415415"/>
            <a:chOff x="1584" y="8670"/>
            <a:chExt cx="7632" cy="2229"/>
          </a:xfrm>
        </p:grpSpPr>
        <p:sp>
          <p:nvSpPr>
            <p:cNvPr id="48" name="Text Box 458"/>
            <p:cNvSpPr txBox="1">
              <a:spLocks noChangeArrowheads="1"/>
            </p:cNvSpPr>
            <p:nvPr/>
          </p:nvSpPr>
          <p:spPr bwMode="auto">
            <a:xfrm>
              <a:off x="3024" y="10467"/>
              <a:ext cx="504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Figure: </a:t>
              </a:r>
              <a:r>
                <a:rPr lang="en-US" sz="1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Saving technique for </a:t>
              </a:r>
              <a:r>
                <a:rPr lang="en-US" sz="10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byte</a:t>
              </a:r>
              <a:r>
                <a:rPr lang="en-US" sz="1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type variables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Line 459"/>
            <p:cNvCxnSpPr/>
            <p:nvPr/>
          </p:nvCxnSpPr>
          <p:spPr bwMode="auto">
            <a:xfrm>
              <a:off x="7920" y="952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460"/>
            <p:cNvCxnSpPr/>
            <p:nvPr/>
          </p:nvCxnSpPr>
          <p:spPr bwMode="auto">
            <a:xfrm>
              <a:off x="7935" y="910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461"/>
            <p:cNvCxnSpPr/>
            <p:nvPr/>
          </p:nvCxnSpPr>
          <p:spPr bwMode="auto">
            <a:xfrm>
              <a:off x="2160" y="952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Line 462"/>
            <p:cNvCxnSpPr/>
            <p:nvPr/>
          </p:nvCxnSpPr>
          <p:spPr bwMode="auto">
            <a:xfrm>
              <a:off x="2115" y="910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463"/>
            <p:cNvCxnSpPr/>
            <p:nvPr/>
          </p:nvCxnSpPr>
          <p:spPr bwMode="auto">
            <a:xfrm>
              <a:off x="7374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464"/>
            <p:cNvCxnSpPr/>
            <p:nvPr/>
          </p:nvCxnSpPr>
          <p:spPr bwMode="auto">
            <a:xfrm>
              <a:off x="4320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465"/>
            <p:cNvCxnSpPr/>
            <p:nvPr/>
          </p:nvCxnSpPr>
          <p:spPr bwMode="auto">
            <a:xfrm>
              <a:off x="4896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466"/>
            <p:cNvCxnSpPr/>
            <p:nvPr/>
          </p:nvCxnSpPr>
          <p:spPr bwMode="auto">
            <a:xfrm>
              <a:off x="6192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467"/>
            <p:cNvCxnSpPr/>
            <p:nvPr/>
          </p:nvCxnSpPr>
          <p:spPr bwMode="auto">
            <a:xfrm>
              <a:off x="6768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Line 468"/>
            <p:cNvCxnSpPr/>
            <p:nvPr/>
          </p:nvCxnSpPr>
          <p:spPr bwMode="auto">
            <a:xfrm>
              <a:off x="5541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Line 469"/>
            <p:cNvCxnSpPr/>
            <p:nvPr/>
          </p:nvCxnSpPr>
          <p:spPr bwMode="auto">
            <a:xfrm>
              <a:off x="3744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Line 470"/>
            <p:cNvCxnSpPr/>
            <p:nvPr/>
          </p:nvCxnSpPr>
          <p:spPr bwMode="auto">
            <a:xfrm flipH="1">
              <a:off x="3744" y="9840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471"/>
            <p:cNvSpPr txBox="1">
              <a:spLocks noChangeArrowheads="1"/>
            </p:cNvSpPr>
            <p:nvPr/>
          </p:nvSpPr>
          <p:spPr bwMode="auto">
            <a:xfrm>
              <a:off x="2304" y="9891"/>
              <a:ext cx="1296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Sign Bit (Bit-7)</a:t>
              </a:r>
            </a:p>
          </p:txBody>
        </p:sp>
        <p:cxnSp>
          <p:nvCxnSpPr>
            <p:cNvPr id="62" name="Line 472"/>
            <p:cNvCxnSpPr/>
            <p:nvPr/>
          </p:nvCxnSpPr>
          <p:spPr bwMode="auto">
            <a:xfrm>
              <a:off x="5928" y="9798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Text Box 473"/>
            <p:cNvSpPr txBox="1">
              <a:spLocks noChangeArrowheads="1"/>
            </p:cNvSpPr>
            <p:nvPr/>
          </p:nvSpPr>
          <p:spPr bwMode="auto">
            <a:xfrm>
              <a:off x="3600" y="9883"/>
              <a:ext cx="615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Bit-6</a:t>
              </a:r>
            </a:p>
          </p:txBody>
        </p:sp>
        <p:sp>
          <p:nvSpPr>
            <p:cNvPr id="64" name="Text Box 474"/>
            <p:cNvSpPr txBox="1">
              <a:spLocks noChangeArrowheads="1"/>
            </p:cNvSpPr>
            <p:nvPr/>
          </p:nvSpPr>
          <p:spPr bwMode="auto">
            <a:xfrm>
              <a:off x="7776" y="9876"/>
              <a:ext cx="591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Bit-0</a:t>
              </a:r>
            </a:p>
          </p:txBody>
        </p:sp>
        <p:cxnSp>
          <p:nvCxnSpPr>
            <p:cNvPr id="65" name="Line 475"/>
            <p:cNvCxnSpPr/>
            <p:nvPr/>
          </p:nvCxnSpPr>
          <p:spPr bwMode="auto">
            <a:xfrm flipV="1">
              <a:off x="8064" y="9519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Line 476"/>
            <p:cNvCxnSpPr/>
            <p:nvPr/>
          </p:nvCxnSpPr>
          <p:spPr bwMode="auto">
            <a:xfrm flipV="1">
              <a:off x="3744" y="9535"/>
              <a:ext cx="0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 Box 477"/>
            <p:cNvSpPr txBox="1">
              <a:spLocks noChangeArrowheads="1"/>
            </p:cNvSpPr>
            <p:nvPr/>
          </p:nvSpPr>
          <p:spPr bwMode="auto">
            <a:xfrm>
              <a:off x="1584" y="8670"/>
              <a:ext cx="76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Memory Address: 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1231   1230     1229     1228     1227     1226    1225    1224 ... ... </a:t>
              </a:r>
            </a:p>
          </p:txBody>
        </p:sp>
        <p:sp>
          <p:nvSpPr>
            <p:cNvPr id="68" name="Text Box 478"/>
            <p:cNvSpPr txBox="1">
              <a:spLocks noChangeArrowheads="1"/>
            </p:cNvSpPr>
            <p:nvPr/>
          </p:nvSpPr>
          <p:spPr bwMode="auto">
            <a:xfrm>
              <a:off x="3168" y="9090"/>
              <a:ext cx="489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0      1     0       0     0     0      0     1                                                      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Text Box 479"/>
            <p:cNvSpPr txBox="1">
              <a:spLocks noChangeArrowheads="1"/>
            </p:cNvSpPr>
            <p:nvPr/>
          </p:nvSpPr>
          <p:spPr bwMode="auto">
            <a:xfrm>
              <a:off x="4896" y="9618"/>
              <a:ext cx="1503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Bits</a:t>
              </a:r>
            </a:p>
          </p:txBody>
        </p:sp>
        <p:cxnSp>
          <p:nvCxnSpPr>
            <p:cNvPr id="70" name="Line 480"/>
            <p:cNvCxnSpPr/>
            <p:nvPr/>
          </p:nvCxnSpPr>
          <p:spPr bwMode="auto">
            <a:xfrm flipV="1">
              <a:off x="3327" y="9519"/>
              <a:ext cx="0" cy="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Line 481"/>
            <p:cNvCxnSpPr/>
            <p:nvPr/>
          </p:nvCxnSpPr>
          <p:spPr bwMode="auto">
            <a:xfrm>
              <a:off x="3744" y="910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Line 482"/>
            <p:cNvCxnSpPr/>
            <p:nvPr/>
          </p:nvCxnSpPr>
          <p:spPr bwMode="auto">
            <a:xfrm>
              <a:off x="5010" y="908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Line 483"/>
            <p:cNvCxnSpPr/>
            <p:nvPr/>
          </p:nvCxnSpPr>
          <p:spPr bwMode="auto">
            <a:xfrm>
              <a:off x="4389" y="908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Line 484"/>
            <p:cNvCxnSpPr/>
            <p:nvPr/>
          </p:nvCxnSpPr>
          <p:spPr bwMode="auto">
            <a:xfrm>
              <a:off x="5601" y="908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Line 485"/>
            <p:cNvCxnSpPr/>
            <p:nvPr/>
          </p:nvCxnSpPr>
          <p:spPr bwMode="auto">
            <a:xfrm>
              <a:off x="6258" y="908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Line 486"/>
            <p:cNvCxnSpPr/>
            <p:nvPr/>
          </p:nvCxnSpPr>
          <p:spPr bwMode="auto">
            <a:xfrm>
              <a:off x="6924" y="908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Line 487"/>
            <p:cNvCxnSpPr/>
            <p:nvPr/>
          </p:nvCxnSpPr>
          <p:spPr bwMode="auto">
            <a:xfrm>
              <a:off x="7533" y="9081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8" name="Rectangle 77"/>
          <p:cNvSpPr/>
          <p:nvPr/>
        </p:nvSpPr>
        <p:spPr>
          <a:xfrm>
            <a:off x="3390208" y="36464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Range: -2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-128 to 2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-1 = 128-1 = 127; including 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3297531" y="2097260"/>
            <a:ext cx="4846320" cy="1415415"/>
            <a:chOff x="1728" y="4413"/>
            <a:chExt cx="7632" cy="2229"/>
          </a:xfrm>
        </p:grpSpPr>
        <p:sp>
          <p:nvSpPr>
            <p:cNvPr id="79" name="Text Box 412"/>
            <p:cNvSpPr txBox="1">
              <a:spLocks noChangeArrowheads="1"/>
            </p:cNvSpPr>
            <p:nvPr/>
          </p:nvSpPr>
          <p:spPr bwMode="auto">
            <a:xfrm>
              <a:off x="2952" y="6210"/>
              <a:ext cx="5616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100" b="1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Figure: </a:t>
              </a:r>
              <a:r>
                <a:rPr lang="en-US" sz="11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Saving technique for </a:t>
              </a:r>
              <a:r>
                <a:rPr lang="en-US" sz="11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short  </a:t>
              </a:r>
              <a:r>
                <a:rPr lang="en-US" sz="11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type variables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Line 413"/>
            <p:cNvCxnSpPr/>
            <p:nvPr/>
          </p:nvCxnSpPr>
          <p:spPr bwMode="auto">
            <a:xfrm>
              <a:off x="8064" y="526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Line 414"/>
            <p:cNvCxnSpPr/>
            <p:nvPr/>
          </p:nvCxnSpPr>
          <p:spPr bwMode="auto">
            <a:xfrm>
              <a:off x="8079" y="4846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415"/>
            <p:cNvCxnSpPr/>
            <p:nvPr/>
          </p:nvCxnSpPr>
          <p:spPr bwMode="auto">
            <a:xfrm>
              <a:off x="2304" y="526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Line 416"/>
            <p:cNvCxnSpPr/>
            <p:nvPr/>
          </p:nvCxnSpPr>
          <p:spPr bwMode="auto">
            <a:xfrm>
              <a:off x="2259" y="4846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Line 417"/>
            <p:cNvCxnSpPr/>
            <p:nvPr/>
          </p:nvCxnSpPr>
          <p:spPr bwMode="auto">
            <a:xfrm>
              <a:off x="7518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Line 418"/>
            <p:cNvCxnSpPr/>
            <p:nvPr/>
          </p:nvCxnSpPr>
          <p:spPr bwMode="auto">
            <a:xfrm>
              <a:off x="4464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Line 419"/>
            <p:cNvCxnSpPr/>
            <p:nvPr/>
          </p:nvCxnSpPr>
          <p:spPr bwMode="auto">
            <a:xfrm>
              <a:off x="5040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Line 420"/>
            <p:cNvCxnSpPr/>
            <p:nvPr/>
          </p:nvCxnSpPr>
          <p:spPr bwMode="auto">
            <a:xfrm>
              <a:off x="6336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Line 421"/>
            <p:cNvCxnSpPr/>
            <p:nvPr/>
          </p:nvCxnSpPr>
          <p:spPr bwMode="auto">
            <a:xfrm>
              <a:off x="6912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Line 422"/>
            <p:cNvCxnSpPr/>
            <p:nvPr/>
          </p:nvCxnSpPr>
          <p:spPr bwMode="auto">
            <a:xfrm>
              <a:off x="5685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Line 423"/>
            <p:cNvCxnSpPr/>
            <p:nvPr/>
          </p:nvCxnSpPr>
          <p:spPr bwMode="auto">
            <a:xfrm>
              <a:off x="3888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Line 424"/>
            <p:cNvCxnSpPr/>
            <p:nvPr/>
          </p:nvCxnSpPr>
          <p:spPr bwMode="auto">
            <a:xfrm flipH="1" flipV="1">
              <a:off x="3600" y="5565"/>
              <a:ext cx="17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Text Box 425"/>
            <p:cNvSpPr txBox="1">
              <a:spLocks noChangeArrowheads="1"/>
            </p:cNvSpPr>
            <p:nvPr/>
          </p:nvSpPr>
          <p:spPr bwMode="auto">
            <a:xfrm>
              <a:off x="2160" y="5619"/>
              <a:ext cx="1296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Sign Bit (Bit-15)</a:t>
              </a:r>
            </a:p>
          </p:txBody>
        </p:sp>
        <p:cxnSp>
          <p:nvCxnSpPr>
            <p:cNvPr id="93" name="Line 426"/>
            <p:cNvCxnSpPr/>
            <p:nvPr/>
          </p:nvCxnSpPr>
          <p:spPr bwMode="auto">
            <a:xfrm>
              <a:off x="6336" y="5541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Text Box 427"/>
            <p:cNvSpPr txBox="1">
              <a:spLocks noChangeArrowheads="1"/>
            </p:cNvSpPr>
            <p:nvPr/>
          </p:nvSpPr>
          <p:spPr bwMode="auto">
            <a:xfrm>
              <a:off x="3456" y="5626"/>
              <a:ext cx="615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Bit-14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5" name="Text Box 428"/>
            <p:cNvSpPr txBox="1">
              <a:spLocks noChangeArrowheads="1"/>
            </p:cNvSpPr>
            <p:nvPr/>
          </p:nvSpPr>
          <p:spPr bwMode="auto">
            <a:xfrm>
              <a:off x="7776" y="5619"/>
              <a:ext cx="591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Bit-0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6" name="Line 429"/>
            <p:cNvCxnSpPr/>
            <p:nvPr/>
          </p:nvCxnSpPr>
          <p:spPr bwMode="auto">
            <a:xfrm flipV="1">
              <a:off x="8208" y="526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Line 430"/>
            <p:cNvCxnSpPr/>
            <p:nvPr/>
          </p:nvCxnSpPr>
          <p:spPr bwMode="auto">
            <a:xfrm flipV="1">
              <a:off x="3600" y="5278"/>
              <a:ext cx="0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Text Box 431"/>
            <p:cNvSpPr txBox="1">
              <a:spLocks noChangeArrowheads="1"/>
            </p:cNvSpPr>
            <p:nvPr/>
          </p:nvSpPr>
          <p:spPr bwMode="auto">
            <a:xfrm>
              <a:off x="1728" y="4413"/>
              <a:ext cx="76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Memory Address: 1239  						    1224 ... ... </a:t>
              </a:r>
            </a:p>
          </p:txBody>
        </p:sp>
        <p:sp>
          <p:nvSpPr>
            <p:cNvPr id="99" name="Text Box 432"/>
            <p:cNvSpPr txBox="1">
              <a:spLocks noChangeArrowheads="1"/>
            </p:cNvSpPr>
            <p:nvPr/>
          </p:nvSpPr>
          <p:spPr bwMode="auto">
            <a:xfrm>
              <a:off x="3312" y="4833"/>
              <a:ext cx="489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8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  </a:t>
              </a:r>
              <a:r>
                <a:rPr lang="en-US" sz="8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0  0  0  0  0  0   0  0   1  0  0  0  0   0  1                                                      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0" name="Text Box 433"/>
            <p:cNvSpPr txBox="1">
              <a:spLocks noChangeArrowheads="1"/>
            </p:cNvSpPr>
            <p:nvPr/>
          </p:nvSpPr>
          <p:spPr bwMode="auto">
            <a:xfrm>
              <a:off x="4485" y="5361"/>
              <a:ext cx="1851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Bits (15 bits)</a:t>
              </a:r>
            </a:p>
          </p:txBody>
        </p:sp>
        <p:cxnSp>
          <p:nvCxnSpPr>
            <p:cNvPr id="101" name="Line 434"/>
            <p:cNvCxnSpPr/>
            <p:nvPr/>
          </p:nvCxnSpPr>
          <p:spPr bwMode="auto">
            <a:xfrm flipV="1">
              <a:off x="3024" y="5277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Line 435"/>
            <p:cNvCxnSpPr/>
            <p:nvPr/>
          </p:nvCxnSpPr>
          <p:spPr bwMode="auto">
            <a:xfrm>
              <a:off x="3903" y="484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Line 436"/>
            <p:cNvCxnSpPr/>
            <p:nvPr/>
          </p:nvCxnSpPr>
          <p:spPr bwMode="auto">
            <a:xfrm>
              <a:off x="5106" y="483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Line 437"/>
            <p:cNvCxnSpPr/>
            <p:nvPr/>
          </p:nvCxnSpPr>
          <p:spPr bwMode="auto">
            <a:xfrm>
              <a:off x="4485" y="483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Line 438"/>
            <p:cNvCxnSpPr/>
            <p:nvPr/>
          </p:nvCxnSpPr>
          <p:spPr bwMode="auto">
            <a:xfrm>
              <a:off x="5757" y="483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Line 439"/>
            <p:cNvCxnSpPr/>
            <p:nvPr/>
          </p:nvCxnSpPr>
          <p:spPr bwMode="auto">
            <a:xfrm>
              <a:off x="6357" y="483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Line 440"/>
            <p:cNvCxnSpPr/>
            <p:nvPr/>
          </p:nvCxnSpPr>
          <p:spPr bwMode="auto">
            <a:xfrm>
              <a:off x="6993" y="483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Line 441"/>
            <p:cNvCxnSpPr/>
            <p:nvPr/>
          </p:nvCxnSpPr>
          <p:spPr bwMode="auto">
            <a:xfrm>
              <a:off x="7617" y="483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Line 448"/>
            <p:cNvCxnSpPr/>
            <p:nvPr/>
          </p:nvCxnSpPr>
          <p:spPr bwMode="auto">
            <a:xfrm>
              <a:off x="3600" y="4830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Line 449"/>
            <p:cNvCxnSpPr/>
            <p:nvPr/>
          </p:nvCxnSpPr>
          <p:spPr bwMode="auto">
            <a:xfrm>
              <a:off x="4191" y="483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Line 451"/>
            <p:cNvCxnSpPr/>
            <p:nvPr/>
          </p:nvCxnSpPr>
          <p:spPr bwMode="auto">
            <a:xfrm>
              <a:off x="4797" y="481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Line 452"/>
            <p:cNvCxnSpPr/>
            <p:nvPr/>
          </p:nvCxnSpPr>
          <p:spPr bwMode="auto">
            <a:xfrm>
              <a:off x="5448" y="481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Line 453"/>
            <p:cNvCxnSpPr/>
            <p:nvPr/>
          </p:nvCxnSpPr>
          <p:spPr bwMode="auto">
            <a:xfrm>
              <a:off x="6069" y="4815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Line 454"/>
            <p:cNvCxnSpPr/>
            <p:nvPr/>
          </p:nvCxnSpPr>
          <p:spPr bwMode="auto">
            <a:xfrm>
              <a:off x="6684" y="481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Line 455"/>
            <p:cNvCxnSpPr/>
            <p:nvPr/>
          </p:nvCxnSpPr>
          <p:spPr bwMode="auto">
            <a:xfrm>
              <a:off x="7299" y="481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Line 456"/>
            <p:cNvCxnSpPr/>
            <p:nvPr/>
          </p:nvCxnSpPr>
          <p:spPr bwMode="auto">
            <a:xfrm>
              <a:off x="7920" y="483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7" name="Rectangle 156"/>
          <p:cNvSpPr/>
          <p:nvPr/>
        </p:nvSpPr>
        <p:spPr>
          <a:xfrm>
            <a:off x="1976438" y="3760426"/>
            <a:ext cx="8082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Range: -2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-32768 to 2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-1 = 32768-1 = 32767; including 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3245256" y="4203680"/>
            <a:ext cx="4846320" cy="1415415"/>
            <a:chOff x="1584" y="3888"/>
            <a:chExt cx="7632" cy="2229"/>
          </a:xfrm>
        </p:grpSpPr>
        <p:sp>
          <p:nvSpPr>
            <p:cNvPr id="118" name="Text Box 493"/>
            <p:cNvSpPr txBox="1">
              <a:spLocks noChangeArrowheads="1"/>
            </p:cNvSpPr>
            <p:nvPr/>
          </p:nvSpPr>
          <p:spPr bwMode="auto">
            <a:xfrm>
              <a:off x="2664" y="5685"/>
              <a:ext cx="5879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b="1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Figure: </a:t>
              </a:r>
              <a:r>
                <a:rPr lang="en-US" sz="1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Saving technique for </a:t>
              </a:r>
              <a:r>
                <a:rPr lang="en-US" sz="10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long   </a:t>
              </a:r>
              <a:r>
                <a:rPr lang="en-US" sz="1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type variables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Line 494"/>
            <p:cNvCxnSpPr/>
            <p:nvPr/>
          </p:nvCxnSpPr>
          <p:spPr bwMode="auto">
            <a:xfrm>
              <a:off x="7920" y="473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Line 495"/>
            <p:cNvCxnSpPr/>
            <p:nvPr/>
          </p:nvCxnSpPr>
          <p:spPr bwMode="auto">
            <a:xfrm>
              <a:off x="7935" y="4321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Line 496"/>
            <p:cNvCxnSpPr/>
            <p:nvPr/>
          </p:nvCxnSpPr>
          <p:spPr bwMode="auto">
            <a:xfrm>
              <a:off x="2160" y="473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Line 497"/>
            <p:cNvCxnSpPr/>
            <p:nvPr/>
          </p:nvCxnSpPr>
          <p:spPr bwMode="auto">
            <a:xfrm>
              <a:off x="2115" y="4321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Line 498"/>
            <p:cNvCxnSpPr/>
            <p:nvPr/>
          </p:nvCxnSpPr>
          <p:spPr bwMode="auto">
            <a:xfrm>
              <a:off x="7374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Line 499"/>
            <p:cNvCxnSpPr/>
            <p:nvPr/>
          </p:nvCxnSpPr>
          <p:spPr bwMode="auto">
            <a:xfrm>
              <a:off x="4320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Line 500"/>
            <p:cNvCxnSpPr/>
            <p:nvPr/>
          </p:nvCxnSpPr>
          <p:spPr bwMode="auto">
            <a:xfrm>
              <a:off x="4896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Line 501"/>
            <p:cNvCxnSpPr/>
            <p:nvPr/>
          </p:nvCxnSpPr>
          <p:spPr bwMode="auto">
            <a:xfrm>
              <a:off x="6192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Line 502"/>
            <p:cNvCxnSpPr/>
            <p:nvPr/>
          </p:nvCxnSpPr>
          <p:spPr bwMode="auto">
            <a:xfrm>
              <a:off x="6768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Line 503"/>
            <p:cNvCxnSpPr/>
            <p:nvPr/>
          </p:nvCxnSpPr>
          <p:spPr bwMode="auto">
            <a:xfrm>
              <a:off x="5541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Line 504"/>
            <p:cNvCxnSpPr/>
            <p:nvPr/>
          </p:nvCxnSpPr>
          <p:spPr bwMode="auto">
            <a:xfrm>
              <a:off x="3744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" name="Line 505"/>
            <p:cNvCxnSpPr/>
            <p:nvPr/>
          </p:nvCxnSpPr>
          <p:spPr bwMode="auto">
            <a:xfrm flipH="1" flipV="1">
              <a:off x="3456" y="5040"/>
              <a:ext cx="17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" name="Text Box 506"/>
            <p:cNvSpPr txBox="1">
              <a:spLocks noChangeArrowheads="1"/>
            </p:cNvSpPr>
            <p:nvPr/>
          </p:nvSpPr>
          <p:spPr bwMode="auto">
            <a:xfrm>
              <a:off x="2016" y="5094"/>
              <a:ext cx="115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Sign Bit (Bit-63)</a:t>
              </a:r>
            </a:p>
          </p:txBody>
        </p:sp>
        <p:cxnSp>
          <p:nvCxnSpPr>
            <p:cNvPr id="132" name="Line 507"/>
            <p:cNvCxnSpPr/>
            <p:nvPr/>
          </p:nvCxnSpPr>
          <p:spPr bwMode="auto">
            <a:xfrm>
              <a:off x="6192" y="5016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" name="Text Box 508"/>
            <p:cNvSpPr txBox="1">
              <a:spLocks noChangeArrowheads="1"/>
            </p:cNvSpPr>
            <p:nvPr/>
          </p:nvSpPr>
          <p:spPr bwMode="auto">
            <a:xfrm>
              <a:off x="3312" y="5101"/>
              <a:ext cx="615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Bit-62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4" name="Text Box 509"/>
            <p:cNvSpPr txBox="1">
              <a:spLocks noChangeArrowheads="1"/>
            </p:cNvSpPr>
            <p:nvPr/>
          </p:nvSpPr>
          <p:spPr bwMode="auto">
            <a:xfrm>
              <a:off x="7632" y="5094"/>
              <a:ext cx="591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Bit-0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5" name="Line 510"/>
            <p:cNvCxnSpPr/>
            <p:nvPr/>
          </p:nvCxnSpPr>
          <p:spPr bwMode="auto">
            <a:xfrm flipV="1">
              <a:off x="8064" y="4737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Line 511"/>
            <p:cNvCxnSpPr/>
            <p:nvPr/>
          </p:nvCxnSpPr>
          <p:spPr bwMode="auto">
            <a:xfrm flipV="1">
              <a:off x="3456" y="4753"/>
              <a:ext cx="0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7" name="Text Box 512"/>
            <p:cNvSpPr txBox="1">
              <a:spLocks noChangeArrowheads="1"/>
            </p:cNvSpPr>
            <p:nvPr/>
          </p:nvSpPr>
          <p:spPr bwMode="auto">
            <a:xfrm>
              <a:off x="1584" y="3888"/>
              <a:ext cx="76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Memory Address: 1287  						    1224 ... ... </a:t>
              </a:r>
            </a:p>
          </p:txBody>
        </p:sp>
        <p:sp>
          <p:nvSpPr>
            <p:cNvPr id="138" name="Text Box 513"/>
            <p:cNvSpPr txBox="1">
              <a:spLocks noChangeArrowheads="1"/>
            </p:cNvSpPr>
            <p:nvPr/>
          </p:nvSpPr>
          <p:spPr bwMode="auto">
            <a:xfrm>
              <a:off x="3168" y="4308"/>
              <a:ext cx="489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8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sz="8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0  0  0     0   0   0  0  1  0  0   0  0  0  1                                                      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9" name="Text Box 514"/>
            <p:cNvSpPr txBox="1">
              <a:spLocks noChangeArrowheads="1"/>
            </p:cNvSpPr>
            <p:nvPr/>
          </p:nvSpPr>
          <p:spPr bwMode="auto">
            <a:xfrm>
              <a:off x="4533" y="4836"/>
              <a:ext cx="2451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Bits (63 bits)</a:t>
              </a:r>
            </a:p>
          </p:txBody>
        </p:sp>
        <p:cxnSp>
          <p:nvCxnSpPr>
            <p:cNvPr id="140" name="Line 515"/>
            <p:cNvCxnSpPr/>
            <p:nvPr/>
          </p:nvCxnSpPr>
          <p:spPr bwMode="auto">
            <a:xfrm flipV="1">
              <a:off x="2880" y="4752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Line 516"/>
            <p:cNvCxnSpPr/>
            <p:nvPr/>
          </p:nvCxnSpPr>
          <p:spPr bwMode="auto">
            <a:xfrm>
              <a:off x="3759" y="432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Line 517"/>
            <p:cNvCxnSpPr/>
            <p:nvPr/>
          </p:nvCxnSpPr>
          <p:spPr bwMode="auto">
            <a:xfrm>
              <a:off x="4962" y="430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Line 518"/>
            <p:cNvCxnSpPr/>
            <p:nvPr/>
          </p:nvCxnSpPr>
          <p:spPr bwMode="auto">
            <a:xfrm>
              <a:off x="4341" y="430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519"/>
            <p:cNvCxnSpPr/>
            <p:nvPr/>
          </p:nvCxnSpPr>
          <p:spPr bwMode="auto">
            <a:xfrm>
              <a:off x="5613" y="430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Line 520"/>
            <p:cNvCxnSpPr/>
            <p:nvPr/>
          </p:nvCxnSpPr>
          <p:spPr bwMode="auto">
            <a:xfrm>
              <a:off x="6213" y="430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Line 521"/>
            <p:cNvCxnSpPr/>
            <p:nvPr/>
          </p:nvCxnSpPr>
          <p:spPr bwMode="auto">
            <a:xfrm>
              <a:off x="6849" y="430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Line 522"/>
            <p:cNvCxnSpPr/>
            <p:nvPr/>
          </p:nvCxnSpPr>
          <p:spPr bwMode="auto">
            <a:xfrm>
              <a:off x="7473" y="431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Line 523"/>
            <p:cNvCxnSpPr/>
            <p:nvPr/>
          </p:nvCxnSpPr>
          <p:spPr bwMode="auto">
            <a:xfrm>
              <a:off x="3456" y="4305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" name="Line 524"/>
            <p:cNvCxnSpPr/>
            <p:nvPr/>
          </p:nvCxnSpPr>
          <p:spPr bwMode="auto">
            <a:xfrm>
              <a:off x="4047" y="430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Line 526"/>
            <p:cNvCxnSpPr/>
            <p:nvPr/>
          </p:nvCxnSpPr>
          <p:spPr bwMode="auto">
            <a:xfrm>
              <a:off x="5304" y="429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Line 527"/>
            <p:cNvCxnSpPr/>
            <p:nvPr/>
          </p:nvCxnSpPr>
          <p:spPr bwMode="auto">
            <a:xfrm>
              <a:off x="5925" y="4290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Line 528"/>
            <p:cNvCxnSpPr/>
            <p:nvPr/>
          </p:nvCxnSpPr>
          <p:spPr bwMode="auto">
            <a:xfrm>
              <a:off x="6540" y="429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" name="Line 529"/>
            <p:cNvCxnSpPr/>
            <p:nvPr/>
          </p:nvCxnSpPr>
          <p:spPr bwMode="auto">
            <a:xfrm>
              <a:off x="7155" y="429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Line 530"/>
            <p:cNvCxnSpPr/>
            <p:nvPr/>
          </p:nvCxnSpPr>
          <p:spPr bwMode="auto">
            <a:xfrm>
              <a:off x="7776" y="430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4443" y="4290"/>
              <a:ext cx="165" cy="450"/>
            </a:xfrm>
            <a:custGeom>
              <a:avLst/>
              <a:gdLst>
                <a:gd name="T0" fmla="*/ 0 w 165"/>
                <a:gd name="T1" fmla="*/ 0 h 450"/>
                <a:gd name="T2" fmla="*/ 15 w 165"/>
                <a:gd name="T3" fmla="*/ 60 h 450"/>
                <a:gd name="T4" fmla="*/ 45 w 165"/>
                <a:gd name="T5" fmla="*/ 150 h 450"/>
                <a:gd name="T6" fmla="*/ 30 w 165"/>
                <a:gd name="T7" fmla="*/ 195 h 450"/>
                <a:gd name="T8" fmla="*/ 105 w 165"/>
                <a:gd name="T9" fmla="*/ 285 h 450"/>
                <a:gd name="T10" fmla="*/ 165 w 165"/>
                <a:gd name="T1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50">
                  <a:moveTo>
                    <a:pt x="0" y="0"/>
                  </a:moveTo>
                  <a:cubicBezTo>
                    <a:pt x="5" y="20"/>
                    <a:pt x="9" y="40"/>
                    <a:pt x="15" y="60"/>
                  </a:cubicBezTo>
                  <a:cubicBezTo>
                    <a:pt x="24" y="90"/>
                    <a:pt x="45" y="150"/>
                    <a:pt x="45" y="150"/>
                  </a:cubicBezTo>
                  <a:cubicBezTo>
                    <a:pt x="40" y="165"/>
                    <a:pt x="25" y="180"/>
                    <a:pt x="30" y="195"/>
                  </a:cubicBezTo>
                  <a:cubicBezTo>
                    <a:pt x="42" y="232"/>
                    <a:pt x="89" y="249"/>
                    <a:pt x="105" y="285"/>
                  </a:cubicBezTo>
                  <a:cubicBezTo>
                    <a:pt x="129" y="339"/>
                    <a:pt x="138" y="397"/>
                    <a:pt x="165" y="4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4533" y="4320"/>
              <a:ext cx="165" cy="450"/>
            </a:xfrm>
            <a:custGeom>
              <a:avLst/>
              <a:gdLst>
                <a:gd name="T0" fmla="*/ 0 w 165"/>
                <a:gd name="T1" fmla="*/ 0 h 450"/>
                <a:gd name="T2" fmla="*/ 15 w 165"/>
                <a:gd name="T3" fmla="*/ 60 h 450"/>
                <a:gd name="T4" fmla="*/ 45 w 165"/>
                <a:gd name="T5" fmla="*/ 150 h 450"/>
                <a:gd name="T6" fmla="*/ 30 w 165"/>
                <a:gd name="T7" fmla="*/ 195 h 450"/>
                <a:gd name="T8" fmla="*/ 105 w 165"/>
                <a:gd name="T9" fmla="*/ 285 h 450"/>
                <a:gd name="T10" fmla="*/ 165 w 165"/>
                <a:gd name="T1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50">
                  <a:moveTo>
                    <a:pt x="0" y="0"/>
                  </a:moveTo>
                  <a:cubicBezTo>
                    <a:pt x="5" y="20"/>
                    <a:pt x="9" y="40"/>
                    <a:pt x="15" y="60"/>
                  </a:cubicBezTo>
                  <a:cubicBezTo>
                    <a:pt x="24" y="90"/>
                    <a:pt x="45" y="150"/>
                    <a:pt x="45" y="150"/>
                  </a:cubicBezTo>
                  <a:cubicBezTo>
                    <a:pt x="40" y="165"/>
                    <a:pt x="25" y="180"/>
                    <a:pt x="30" y="195"/>
                  </a:cubicBezTo>
                  <a:cubicBezTo>
                    <a:pt x="42" y="232"/>
                    <a:pt x="89" y="249"/>
                    <a:pt x="105" y="285"/>
                  </a:cubicBezTo>
                  <a:cubicBezTo>
                    <a:pt x="129" y="339"/>
                    <a:pt x="138" y="397"/>
                    <a:pt x="165" y="4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48347" y="5619095"/>
            <a:ext cx="78389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Range: -2</a:t>
            </a:r>
            <a:r>
              <a:rPr lang="en-US" sz="1400" b="1" baseline="30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63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-9223372036854775808 to 2</a:t>
            </a:r>
            <a:r>
              <a:rPr lang="en-US" sz="1400" b="1" baseline="30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63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400" b="1" baseline="30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9223372036854775808-1 = 9223372036854775807;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including 0. </a:t>
            </a:r>
            <a:endParaRPr lang="en-US" dirty="0"/>
          </a:p>
        </p:txBody>
      </p:sp>
      <p:grpSp>
        <p:nvGrpSpPr>
          <p:cNvPr id="157" name="Group 156"/>
          <p:cNvGrpSpPr>
            <a:grpSpLocks/>
          </p:cNvGrpSpPr>
          <p:nvPr/>
        </p:nvGrpSpPr>
        <p:grpSpPr bwMode="auto">
          <a:xfrm>
            <a:off x="3618950" y="1413371"/>
            <a:ext cx="4846320" cy="1415415"/>
            <a:chOff x="1584" y="3888"/>
            <a:chExt cx="7632" cy="2229"/>
          </a:xfrm>
        </p:grpSpPr>
        <p:sp>
          <p:nvSpPr>
            <p:cNvPr id="158" name="Text Box 493"/>
            <p:cNvSpPr txBox="1">
              <a:spLocks noChangeArrowheads="1"/>
            </p:cNvSpPr>
            <p:nvPr/>
          </p:nvSpPr>
          <p:spPr bwMode="auto">
            <a:xfrm>
              <a:off x="2664" y="5685"/>
              <a:ext cx="5879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b="1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Figure: </a:t>
              </a:r>
              <a:r>
                <a:rPr lang="en-US" sz="1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Saving technique for </a:t>
              </a:r>
              <a:r>
                <a:rPr lang="en-US" sz="1000" b="1" i="1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10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type variables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9" name="Line 494"/>
            <p:cNvCxnSpPr/>
            <p:nvPr/>
          </p:nvCxnSpPr>
          <p:spPr bwMode="auto">
            <a:xfrm>
              <a:off x="7920" y="473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Line 495"/>
            <p:cNvCxnSpPr/>
            <p:nvPr/>
          </p:nvCxnSpPr>
          <p:spPr bwMode="auto">
            <a:xfrm>
              <a:off x="7935" y="4321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Line 496"/>
            <p:cNvCxnSpPr/>
            <p:nvPr/>
          </p:nvCxnSpPr>
          <p:spPr bwMode="auto">
            <a:xfrm>
              <a:off x="2160" y="473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Line 497"/>
            <p:cNvCxnSpPr/>
            <p:nvPr/>
          </p:nvCxnSpPr>
          <p:spPr bwMode="auto">
            <a:xfrm>
              <a:off x="2115" y="4321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Line 498"/>
            <p:cNvCxnSpPr/>
            <p:nvPr/>
          </p:nvCxnSpPr>
          <p:spPr bwMode="auto">
            <a:xfrm>
              <a:off x="7374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" name="Line 499"/>
            <p:cNvCxnSpPr/>
            <p:nvPr/>
          </p:nvCxnSpPr>
          <p:spPr bwMode="auto">
            <a:xfrm>
              <a:off x="4320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" name="Line 500"/>
            <p:cNvCxnSpPr/>
            <p:nvPr/>
          </p:nvCxnSpPr>
          <p:spPr bwMode="auto">
            <a:xfrm>
              <a:off x="4896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Line 501"/>
            <p:cNvCxnSpPr/>
            <p:nvPr/>
          </p:nvCxnSpPr>
          <p:spPr bwMode="auto">
            <a:xfrm>
              <a:off x="6192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Line 502"/>
            <p:cNvCxnSpPr/>
            <p:nvPr/>
          </p:nvCxnSpPr>
          <p:spPr bwMode="auto">
            <a:xfrm>
              <a:off x="6768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" name="Line 503"/>
            <p:cNvCxnSpPr/>
            <p:nvPr/>
          </p:nvCxnSpPr>
          <p:spPr bwMode="auto">
            <a:xfrm>
              <a:off x="5541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" name="Line 504"/>
            <p:cNvCxnSpPr/>
            <p:nvPr/>
          </p:nvCxnSpPr>
          <p:spPr bwMode="auto">
            <a:xfrm>
              <a:off x="3744" y="430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" name="Line 505"/>
            <p:cNvCxnSpPr/>
            <p:nvPr/>
          </p:nvCxnSpPr>
          <p:spPr bwMode="auto">
            <a:xfrm flipH="1" flipV="1">
              <a:off x="3456" y="5040"/>
              <a:ext cx="17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Text Box 506"/>
            <p:cNvSpPr txBox="1">
              <a:spLocks noChangeArrowheads="1"/>
            </p:cNvSpPr>
            <p:nvPr/>
          </p:nvSpPr>
          <p:spPr bwMode="auto">
            <a:xfrm>
              <a:off x="2016" y="5094"/>
              <a:ext cx="115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Sign Bit (Bit-31)</a:t>
              </a:r>
            </a:p>
          </p:txBody>
        </p:sp>
        <p:cxnSp>
          <p:nvCxnSpPr>
            <p:cNvPr id="172" name="Line 507"/>
            <p:cNvCxnSpPr/>
            <p:nvPr/>
          </p:nvCxnSpPr>
          <p:spPr bwMode="auto">
            <a:xfrm>
              <a:off x="6192" y="5016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3" name="Text Box 508"/>
            <p:cNvSpPr txBox="1">
              <a:spLocks noChangeArrowheads="1"/>
            </p:cNvSpPr>
            <p:nvPr/>
          </p:nvSpPr>
          <p:spPr bwMode="auto">
            <a:xfrm>
              <a:off x="3312" y="5101"/>
              <a:ext cx="615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Bit-30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4" name="Text Box 509"/>
            <p:cNvSpPr txBox="1">
              <a:spLocks noChangeArrowheads="1"/>
            </p:cNvSpPr>
            <p:nvPr/>
          </p:nvSpPr>
          <p:spPr bwMode="auto">
            <a:xfrm>
              <a:off x="7632" y="5094"/>
              <a:ext cx="591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Bit-0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5" name="Line 510"/>
            <p:cNvCxnSpPr/>
            <p:nvPr/>
          </p:nvCxnSpPr>
          <p:spPr bwMode="auto">
            <a:xfrm flipV="1">
              <a:off x="8064" y="4737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Line 511"/>
            <p:cNvCxnSpPr/>
            <p:nvPr/>
          </p:nvCxnSpPr>
          <p:spPr bwMode="auto">
            <a:xfrm flipV="1">
              <a:off x="3456" y="4753"/>
              <a:ext cx="0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" name="Text Box 512"/>
            <p:cNvSpPr txBox="1">
              <a:spLocks noChangeArrowheads="1"/>
            </p:cNvSpPr>
            <p:nvPr/>
          </p:nvSpPr>
          <p:spPr bwMode="auto">
            <a:xfrm>
              <a:off x="1584" y="3888"/>
              <a:ext cx="76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Memory Address: 1255  						    1224 ... ... </a:t>
              </a:r>
            </a:p>
          </p:txBody>
        </p:sp>
        <p:sp>
          <p:nvSpPr>
            <p:cNvPr id="178" name="Text Box 513"/>
            <p:cNvSpPr txBox="1">
              <a:spLocks noChangeArrowheads="1"/>
            </p:cNvSpPr>
            <p:nvPr/>
          </p:nvSpPr>
          <p:spPr bwMode="auto">
            <a:xfrm>
              <a:off x="3168" y="4308"/>
              <a:ext cx="489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8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sz="8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0  0  0     0   0   0  0  1  0  0   0  0  0  1                                                      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9" name="Text Box 514"/>
            <p:cNvSpPr txBox="1">
              <a:spLocks noChangeArrowheads="1"/>
            </p:cNvSpPr>
            <p:nvPr/>
          </p:nvSpPr>
          <p:spPr bwMode="auto">
            <a:xfrm>
              <a:off x="4533" y="4836"/>
              <a:ext cx="2451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Bits (31 bits)</a:t>
              </a:r>
            </a:p>
          </p:txBody>
        </p:sp>
        <p:cxnSp>
          <p:nvCxnSpPr>
            <p:cNvPr id="180" name="Line 515"/>
            <p:cNvCxnSpPr/>
            <p:nvPr/>
          </p:nvCxnSpPr>
          <p:spPr bwMode="auto">
            <a:xfrm flipV="1">
              <a:off x="2880" y="4752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" name="Line 516"/>
            <p:cNvCxnSpPr/>
            <p:nvPr/>
          </p:nvCxnSpPr>
          <p:spPr bwMode="auto">
            <a:xfrm>
              <a:off x="3759" y="432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" name="Line 517"/>
            <p:cNvCxnSpPr/>
            <p:nvPr/>
          </p:nvCxnSpPr>
          <p:spPr bwMode="auto">
            <a:xfrm>
              <a:off x="4962" y="430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Line 518"/>
            <p:cNvCxnSpPr/>
            <p:nvPr/>
          </p:nvCxnSpPr>
          <p:spPr bwMode="auto">
            <a:xfrm>
              <a:off x="4341" y="430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Line 519"/>
            <p:cNvCxnSpPr/>
            <p:nvPr/>
          </p:nvCxnSpPr>
          <p:spPr bwMode="auto">
            <a:xfrm>
              <a:off x="5613" y="430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" name="Line 520"/>
            <p:cNvCxnSpPr/>
            <p:nvPr/>
          </p:nvCxnSpPr>
          <p:spPr bwMode="auto">
            <a:xfrm>
              <a:off x="6213" y="430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Line 521"/>
            <p:cNvCxnSpPr/>
            <p:nvPr/>
          </p:nvCxnSpPr>
          <p:spPr bwMode="auto">
            <a:xfrm>
              <a:off x="6849" y="430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Line 522"/>
            <p:cNvCxnSpPr/>
            <p:nvPr/>
          </p:nvCxnSpPr>
          <p:spPr bwMode="auto">
            <a:xfrm>
              <a:off x="7473" y="431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Line 523"/>
            <p:cNvCxnSpPr/>
            <p:nvPr/>
          </p:nvCxnSpPr>
          <p:spPr bwMode="auto">
            <a:xfrm>
              <a:off x="3456" y="4305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Line 524"/>
            <p:cNvCxnSpPr/>
            <p:nvPr/>
          </p:nvCxnSpPr>
          <p:spPr bwMode="auto">
            <a:xfrm>
              <a:off x="4047" y="430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Line 526"/>
            <p:cNvCxnSpPr/>
            <p:nvPr/>
          </p:nvCxnSpPr>
          <p:spPr bwMode="auto">
            <a:xfrm>
              <a:off x="5304" y="429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Line 527"/>
            <p:cNvCxnSpPr/>
            <p:nvPr/>
          </p:nvCxnSpPr>
          <p:spPr bwMode="auto">
            <a:xfrm>
              <a:off x="5925" y="4290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Line 528"/>
            <p:cNvCxnSpPr/>
            <p:nvPr/>
          </p:nvCxnSpPr>
          <p:spPr bwMode="auto">
            <a:xfrm>
              <a:off x="6540" y="429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Line 529"/>
            <p:cNvCxnSpPr/>
            <p:nvPr/>
          </p:nvCxnSpPr>
          <p:spPr bwMode="auto">
            <a:xfrm>
              <a:off x="7155" y="429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Line 530"/>
            <p:cNvCxnSpPr/>
            <p:nvPr/>
          </p:nvCxnSpPr>
          <p:spPr bwMode="auto">
            <a:xfrm>
              <a:off x="7776" y="430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4443" y="4290"/>
              <a:ext cx="165" cy="450"/>
            </a:xfrm>
            <a:custGeom>
              <a:avLst/>
              <a:gdLst>
                <a:gd name="T0" fmla="*/ 0 w 165"/>
                <a:gd name="T1" fmla="*/ 0 h 450"/>
                <a:gd name="T2" fmla="*/ 15 w 165"/>
                <a:gd name="T3" fmla="*/ 60 h 450"/>
                <a:gd name="T4" fmla="*/ 45 w 165"/>
                <a:gd name="T5" fmla="*/ 150 h 450"/>
                <a:gd name="T6" fmla="*/ 30 w 165"/>
                <a:gd name="T7" fmla="*/ 195 h 450"/>
                <a:gd name="T8" fmla="*/ 105 w 165"/>
                <a:gd name="T9" fmla="*/ 285 h 450"/>
                <a:gd name="T10" fmla="*/ 165 w 165"/>
                <a:gd name="T1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50">
                  <a:moveTo>
                    <a:pt x="0" y="0"/>
                  </a:moveTo>
                  <a:cubicBezTo>
                    <a:pt x="5" y="20"/>
                    <a:pt x="9" y="40"/>
                    <a:pt x="15" y="60"/>
                  </a:cubicBezTo>
                  <a:cubicBezTo>
                    <a:pt x="24" y="90"/>
                    <a:pt x="45" y="150"/>
                    <a:pt x="45" y="150"/>
                  </a:cubicBezTo>
                  <a:cubicBezTo>
                    <a:pt x="40" y="165"/>
                    <a:pt x="25" y="180"/>
                    <a:pt x="30" y="195"/>
                  </a:cubicBezTo>
                  <a:cubicBezTo>
                    <a:pt x="42" y="232"/>
                    <a:pt x="89" y="249"/>
                    <a:pt x="105" y="285"/>
                  </a:cubicBezTo>
                  <a:cubicBezTo>
                    <a:pt x="129" y="339"/>
                    <a:pt x="138" y="397"/>
                    <a:pt x="165" y="4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4533" y="4320"/>
              <a:ext cx="165" cy="450"/>
            </a:xfrm>
            <a:custGeom>
              <a:avLst/>
              <a:gdLst>
                <a:gd name="T0" fmla="*/ 0 w 165"/>
                <a:gd name="T1" fmla="*/ 0 h 450"/>
                <a:gd name="T2" fmla="*/ 15 w 165"/>
                <a:gd name="T3" fmla="*/ 60 h 450"/>
                <a:gd name="T4" fmla="*/ 45 w 165"/>
                <a:gd name="T5" fmla="*/ 150 h 450"/>
                <a:gd name="T6" fmla="*/ 30 w 165"/>
                <a:gd name="T7" fmla="*/ 195 h 450"/>
                <a:gd name="T8" fmla="*/ 105 w 165"/>
                <a:gd name="T9" fmla="*/ 285 h 450"/>
                <a:gd name="T10" fmla="*/ 165 w 165"/>
                <a:gd name="T1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50">
                  <a:moveTo>
                    <a:pt x="0" y="0"/>
                  </a:moveTo>
                  <a:cubicBezTo>
                    <a:pt x="5" y="20"/>
                    <a:pt x="9" y="40"/>
                    <a:pt x="15" y="60"/>
                  </a:cubicBezTo>
                  <a:cubicBezTo>
                    <a:pt x="24" y="90"/>
                    <a:pt x="45" y="150"/>
                    <a:pt x="45" y="150"/>
                  </a:cubicBezTo>
                  <a:cubicBezTo>
                    <a:pt x="40" y="165"/>
                    <a:pt x="25" y="180"/>
                    <a:pt x="30" y="195"/>
                  </a:cubicBezTo>
                  <a:cubicBezTo>
                    <a:pt x="42" y="232"/>
                    <a:pt x="89" y="249"/>
                    <a:pt x="105" y="285"/>
                  </a:cubicBezTo>
                  <a:cubicBezTo>
                    <a:pt x="129" y="339"/>
                    <a:pt x="138" y="397"/>
                    <a:pt x="165" y="4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2856950" y="29857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Range: -2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-2147483648 to 2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-1 = 2147483648 -1 = 2147483647; including 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sp>
        <p:nvSpPr>
          <p:cNvPr id="197" name="Rectangle 196"/>
          <p:cNvSpPr/>
          <p:nvPr/>
        </p:nvSpPr>
        <p:spPr>
          <a:xfrm>
            <a:off x="2856950" y="29857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Range: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en-US" dirty="0" smtClean="0"/>
              <a:t>1.4x10</a:t>
            </a:r>
            <a:r>
              <a:rPr lang="en-US" baseline="30000" dirty="0" smtClean="0"/>
              <a:t>-45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en-US" dirty="0" smtClean="0"/>
              <a:t>3.4028235</a:t>
            </a:r>
            <a:r>
              <a:rPr lang="en-US" dirty="0" smtClean="0"/>
              <a:t>x10</a:t>
            </a:r>
            <a:r>
              <a:rPr lang="en-US" baseline="30000" dirty="0" smtClean="0"/>
              <a:t>+38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including 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248891" y="1258821"/>
            <a:ext cx="5019040" cy="1727200"/>
            <a:chOff x="1728" y="2392"/>
            <a:chExt cx="7904" cy="2720"/>
          </a:xfrm>
        </p:grpSpPr>
        <p:cxnSp>
          <p:nvCxnSpPr>
            <p:cNvPr id="89" name="Line 175"/>
            <p:cNvCxnSpPr/>
            <p:nvPr/>
          </p:nvCxnSpPr>
          <p:spPr bwMode="auto">
            <a:xfrm flipV="1">
              <a:off x="2592" y="3267"/>
              <a:ext cx="714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Text Box 176"/>
            <p:cNvSpPr txBox="1">
              <a:spLocks noChangeArrowheads="1"/>
            </p:cNvSpPr>
            <p:nvPr/>
          </p:nvSpPr>
          <p:spPr bwMode="auto">
            <a:xfrm>
              <a:off x="1872" y="3669"/>
              <a:ext cx="1008" cy="6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Sign Bit (Bit-31)</a:t>
              </a:r>
            </a:p>
          </p:txBody>
        </p:sp>
        <p:sp>
          <p:nvSpPr>
            <p:cNvPr id="91" name="Text Box 177"/>
            <p:cNvSpPr txBox="1">
              <a:spLocks noChangeArrowheads="1"/>
            </p:cNvSpPr>
            <p:nvPr/>
          </p:nvSpPr>
          <p:spPr bwMode="auto">
            <a:xfrm>
              <a:off x="3168" y="4552"/>
              <a:ext cx="6464" cy="5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b="1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Figure: </a:t>
              </a:r>
              <a:r>
                <a:rPr lang="en-US" sz="1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Saving technique for </a:t>
              </a:r>
              <a:r>
                <a:rPr lang="en-US" sz="10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float   </a:t>
              </a:r>
              <a:r>
                <a:rPr lang="en-US" sz="1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type variables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178"/>
            <p:cNvSpPr txBox="1">
              <a:spLocks noChangeArrowheads="1"/>
            </p:cNvSpPr>
            <p:nvPr/>
          </p:nvSpPr>
          <p:spPr bwMode="auto">
            <a:xfrm>
              <a:off x="4752" y="3688"/>
              <a:ext cx="864" cy="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Bit-22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3" name="Text Box 179"/>
            <p:cNvSpPr txBox="1">
              <a:spLocks noChangeArrowheads="1"/>
            </p:cNvSpPr>
            <p:nvPr/>
          </p:nvSpPr>
          <p:spPr bwMode="auto">
            <a:xfrm>
              <a:off x="7344" y="3688"/>
              <a:ext cx="864" cy="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Bit-0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4" name="Line 180"/>
            <p:cNvCxnSpPr/>
            <p:nvPr/>
          </p:nvCxnSpPr>
          <p:spPr bwMode="auto">
            <a:xfrm flipV="1">
              <a:off x="7914" y="3266"/>
              <a:ext cx="234" cy="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Text Box 181"/>
            <p:cNvSpPr txBox="1">
              <a:spLocks noChangeArrowheads="1"/>
            </p:cNvSpPr>
            <p:nvPr/>
          </p:nvSpPr>
          <p:spPr bwMode="auto">
            <a:xfrm>
              <a:off x="1728" y="2392"/>
              <a:ext cx="7632" cy="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Memory Address: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1256 1255 1248 				                     1225 ... </a:t>
              </a:r>
            </a:p>
          </p:txBody>
        </p:sp>
        <p:cxnSp>
          <p:nvCxnSpPr>
            <p:cNvPr id="96" name="Line 182"/>
            <p:cNvCxnSpPr/>
            <p:nvPr/>
          </p:nvCxnSpPr>
          <p:spPr bwMode="auto">
            <a:xfrm>
              <a:off x="8064" y="325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Line 183"/>
            <p:cNvCxnSpPr/>
            <p:nvPr/>
          </p:nvCxnSpPr>
          <p:spPr bwMode="auto">
            <a:xfrm>
              <a:off x="2304" y="325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Text Box 184"/>
            <p:cNvSpPr txBox="1">
              <a:spLocks noChangeArrowheads="1"/>
            </p:cNvSpPr>
            <p:nvPr/>
          </p:nvSpPr>
          <p:spPr bwMode="auto">
            <a:xfrm>
              <a:off x="3312" y="2851"/>
              <a:ext cx="4896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9" name="Text Box 185"/>
            <p:cNvSpPr txBox="1">
              <a:spLocks noChangeArrowheads="1"/>
            </p:cNvSpPr>
            <p:nvPr/>
          </p:nvSpPr>
          <p:spPr bwMode="auto">
            <a:xfrm>
              <a:off x="5709" y="3734"/>
              <a:ext cx="1377" cy="5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Mantissa </a:t>
              </a:r>
              <a:r>
                <a:rPr lang="en-US" sz="10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23 </a:t>
              </a:r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Bits</a:t>
              </a:r>
            </a:p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Bit-0-Bit-22)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0" name="Line 186"/>
            <p:cNvCxnSpPr/>
            <p:nvPr/>
          </p:nvCxnSpPr>
          <p:spPr bwMode="auto">
            <a:xfrm flipH="1" flipV="1">
              <a:off x="4743" y="3266"/>
              <a:ext cx="144" cy="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Text Box 187"/>
            <p:cNvSpPr txBox="1">
              <a:spLocks noChangeArrowheads="1"/>
            </p:cNvSpPr>
            <p:nvPr/>
          </p:nvSpPr>
          <p:spPr bwMode="auto">
            <a:xfrm>
              <a:off x="3432" y="3649"/>
              <a:ext cx="1221" cy="6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Exponentials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 bits</a:t>
              </a:r>
              <a:endPara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(Bit-23-Bit-30)</a:t>
              </a:r>
            </a:p>
          </p:txBody>
        </p:sp>
        <p:sp>
          <p:nvSpPr>
            <p:cNvPr id="102" name="AutoShape 188"/>
            <p:cNvSpPr>
              <a:spLocks/>
            </p:cNvSpPr>
            <p:nvPr/>
          </p:nvSpPr>
          <p:spPr bwMode="auto">
            <a:xfrm rot="-5400820">
              <a:off x="6244" y="1720"/>
              <a:ext cx="401" cy="3523"/>
            </a:xfrm>
            <a:prstGeom prst="leftBrace">
              <a:avLst>
                <a:gd name="adj1" fmla="val 8102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3" name="Text Box 189"/>
            <p:cNvSpPr txBox="1">
              <a:spLocks noChangeArrowheads="1"/>
            </p:cNvSpPr>
            <p:nvPr/>
          </p:nvSpPr>
          <p:spPr bwMode="auto">
            <a:xfrm>
              <a:off x="2592" y="4142"/>
              <a:ext cx="864" cy="4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Bit-30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4" name="Line 190"/>
            <p:cNvCxnSpPr/>
            <p:nvPr/>
          </p:nvCxnSpPr>
          <p:spPr bwMode="auto">
            <a:xfrm flipV="1">
              <a:off x="3093" y="3209"/>
              <a:ext cx="432" cy="9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Line 141"/>
            <p:cNvCxnSpPr/>
            <p:nvPr/>
          </p:nvCxnSpPr>
          <p:spPr bwMode="auto">
            <a:xfrm>
              <a:off x="8079" y="2861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Line 142"/>
            <p:cNvCxnSpPr/>
            <p:nvPr/>
          </p:nvCxnSpPr>
          <p:spPr bwMode="auto">
            <a:xfrm>
              <a:off x="2259" y="2861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Line 143"/>
            <p:cNvCxnSpPr/>
            <p:nvPr/>
          </p:nvCxnSpPr>
          <p:spPr bwMode="auto">
            <a:xfrm>
              <a:off x="7518" y="2849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Line 144"/>
            <p:cNvCxnSpPr/>
            <p:nvPr/>
          </p:nvCxnSpPr>
          <p:spPr bwMode="auto">
            <a:xfrm>
              <a:off x="4524" y="2849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Line 145"/>
            <p:cNvCxnSpPr/>
            <p:nvPr/>
          </p:nvCxnSpPr>
          <p:spPr bwMode="auto">
            <a:xfrm>
              <a:off x="5115" y="2849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Line 146"/>
            <p:cNvCxnSpPr/>
            <p:nvPr/>
          </p:nvCxnSpPr>
          <p:spPr bwMode="auto">
            <a:xfrm>
              <a:off x="6336" y="2849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Line 147"/>
            <p:cNvCxnSpPr/>
            <p:nvPr/>
          </p:nvCxnSpPr>
          <p:spPr bwMode="auto">
            <a:xfrm>
              <a:off x="6912" y="2849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Line 148"/>
            <p:cNvCxnSpPr/>
            <p:nvPr/>
          </p:nvCxnSpPr>
          <p:spPr bwMode="auto">
            <a:xfrm>
              <a:off x="5730" y="2849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Line 149"/>
            <p:cNvCxnSpPr/>
            <p:nvPr/>
          </p:nvCxnSpPr>
          <p:spPr bwMode="auto">
            <a:xfrm>
              <a:off x="3624" y="2849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Line 150"/>
            <p:cNvCxnSpPr/>
            <p:nvPr/>
          </p:nvCxnSpPr>
          <p:spPr bwMode="auto">
            <a:xfrm>
              <a:off x="3918" y="2860"/>
              <a:ext cx="0" cy="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Line 151"/>
            <p:cNvCxnSpPr/>
            <p:nvPr/>
          </p:nvCxnSpPr>
          <p:spPr bwMode="auto">
            <a:xfrm>
              <a:off x="4218" y="2860"/>
              <a:ext cx="0" cy="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Line 152"/>
            <p:cNvCxnSpPr/>
            <p:nvPr/>
          </p:nvCxnSpPr>
          <p:spPr bwMode="auto">
            <a:xfrm>
              <a:off x="4812" y="2860"/>
              <a:ext cx="0" cy="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Line 153"/>
            <p:cNvCxnSpPr/>
            <p:nvPr/>
          </p:nvCxnSpPr>
          <p:spPr bwMode="auto">
            <a:xfrm>
              <a:off x="5403" y="2860"/>
              <a:ext cx="0" cy="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Line 154"/>
            <p:cNvCxnSpPr/>
            <p:nvPr/>
          </p:nvCxnSpPr>
          <p:spPr bwMode="auto">
            <a:xfrm>
              <a:off x="6018" y="2860"/>
              <a:ext cx="0" cy="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Line 155"/>
            <p:cNvCxnSpPr/>
            <p:nvPr/>
          </p:nvCxnSpPr>
          <p:spPr bwMode="auto">
            <a:xfrm>
              <a:off x="6624" y="2860"/>
              <a:ext cx="0" cy="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Line 156"/>
            <p:cNvCxnSpPr/>
            <p:nvPr/>
          </p:nvCxnSpPr>
          <p:spPr bwMode="auto">
            <a:xfrm>
              <a:off x="7200" y="2860"/>
              <a:ext cx="0" cy="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Line 157"/>
            <p:cNvCxnSpPr/>
            <p:nvPr/>
          </p:nvCxnSpPr>
          <p:spPr bwMode="auto">
            <a:xfrm>
              <a:off x="7866" y="2860"/>
              <a:ext cx="0" cy="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Line 158"/>
            <p:cNvCxnSpPr/>
            <p:nvPr/>
          </p:nvCxnSpPr>
          <p:spPr bwMode="auto">
            <a:xfrm>
              <a:off x="5259" y="2862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Line 159"/>
            <p:cNvCxnSpPr/>
            <p:nvPr/>
          </p:nvCxnSpPr>
          <p:spPr bwMode="auto">
            <a:xfrm>
              <a:off x="5559" y="2873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Line 160"/>
            <p:cNvCxnSpPr/>
            <p:nvPr/>
          </p:nvCxnSpPr>
          <p:spPr bwMode="auto">
            <a:xfrm>
              <a:off x="5874" y="2856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Line 161"/>
            <p:cNvCxnSpPr/>
            <p:nvPr/>
          </p:nvCxnSpPr>
          <p:spPr bwMode="auto">
            <a:xfrm>
              <a:off x="6174" y="2856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Line 162"/>
            <p:cNvCxnSpPr/>
            <p:nvPr/>
          </p:nvCxnSpPr>
          <p:spPr bwMode="auto">
            <a:xfrm>
              <a:off x="6474" y="2842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Line 163"/>
            <p:cNvCxnSpPr/>
            <p:nvPr/>
          </p:nvCxnSpPr>
          <p:spPr bwMode="auto">
            <a:xfrm>
              <a:off x="6783" y="2859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" name="Line 164"/>
            <p:cNvCxnSpPr/>
            <p:nvPr/>
          </p:nvCxnSpPr>
          <p:spPr bwMode="auto">
            <a:xfrm>
              <a:off x="7038" y="2856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0" name="Line 165"/>
            <p:cNvCxnSpPr/>
            <p:nvPr/>
          </p:nvCxnSpPr>
          <p:spPr bwMode="auto">
            <a:xfrm>
              <a:off x="7353" y="2847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Line 166"/>
            <p:cNvCxnSpPr/>
            <p:nvPr/>
          </p:nvCxnSpPr>
          <p:spPr bwMode="auto">
            <a:xfrm>
              <a:off x="7683" y="2856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Line 167"/>
            <p:cNvCxnSpPr/>
            <p:nvPr/>
          </p:nvCxnSpPr>
          <p:spPr bwMode="auto">
            <a:xfrm>
              <a:off x="8034" y="2862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" name="Line 168"/>
            <p:cNvCxnSpPr/>
            <p:nvPr/>
          </p:nvCxnSpPr>
          <p:spPr bwMode="auto">
            <a:xfrm>
              <a:off x="3771" y="2842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Line 169"/>
            <p:cNvCxnSpPr/>
            <p:nvPr/>
          </p:nvCxnSpPr>
          <p:spPr bwMode="auto">
            <a:xfrm>
              <a:off x="4077" y="2842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Line 170"/>
            <p:cNvCxnSpPr/>
            <p:nvPr/>
          </p:nvCxnSpPr>
          <p:spPr bwMode="auto">
            <a:xfrm>
              <a:off x="4362" y="2862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" name="Line 171"/>
            <p:cNvCxnSpPr/>
            <p:nvPr/>
          </p:nvCxnSpPr>
          <p:spPr bwMode="auto">
            <a:xfrm>
              <a:off x="4662" y="2848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7" name="Line 172"/>
            <p:cNvCxnSpPr/>
            <p:nvPr/>
          </p:nvCxnSpPr>
          <p:spPr bwMode="auto">
            <a:xfrm>
              <a:off x="4941" y="2862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8" name="AutoShape 173"/>
            <p:cNvSpPr>
              <a:spLocks/>
            </p:cNvSpPr>
            <p:nvPr/>
          </p:nvSpPr>
          <p:spPr bwMode="auto">
            <a:xfrm rot="-5370584">
              <a:off x="3914" y="2859"/>
              <a:ext cx="374" cy="1123"/>
            </a:xfrm>
            <a:prstGeom prst="leftBrace">
              <a:avLst>
                <a:gd name="adj1" fmla="val 2502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19" name="Line 191"/>
            <p:cNvCxnSpPr/>
            <p:nvPr/>
          </p:nvCxnSpPr>
          <p:spPr bwMode="auto">
            <a:xfrm>
              <a:off x="3495" y="2861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Line 613"/>
            <p:cNvCxnSpPr/>
            <p:nvPr/>
          </p:nvCxnSpPr>
          <p:spPr bwMode="auto">
            <a:xfrm>
              <a:off x="8193" y="2566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Line 614"/>
            <p:cNvCxnSpPr/>
            <p:nvPr/>
          </p:nvCxnSpPr>
          <p:spPr bwMode="auto">
            <a:xfrm>
              <a:off x="4668" y="2605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2" name="Line 615"/>
            <p:cNvCxnSpPr/>
            <p:nvPr/>
          </p:nvCxnSpPr>
          <p:spPr bwMode="auto">
            <a:xfrm flipH="1">
              <a:off x="3501" y="2605"/>
              <a:ext cx="417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Line 616"/>
            <p:cNvCxnSpPr/>
            <p:nvPr/>
          </p:nvCxnSpPr>
          <p:spPr bwMode="auto">
            <a:xfrm>
              <a:off x="3303" y="2581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4" name="Rectangle 223"/>
          <p:cNvSpPr/>
          <p:nvPr/>
        </p:nvSpPr>
        <p:spPr>
          <a:xfrm>
            <a:off x="2925040" y="5820416"/>
            <a:ext cx="831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Range: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± </a:t>
            </a:r>
            <a:r>
              <a:rPr lang="en-US" dirty="0" smtClean="0"/>
              <a:t>4.9x10</a:t>
            </a:r>
            <a:r>
              <a:rPr lang="en-US" baseline="30000" dirty="0" smtClean="0"/>
              <a:t>-324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en-US" dirty="0" smtClean="0"/>
              <a:t>1.7976931348623157x10</a:t>
            </a:r>
            <a:r>
              <a:rPr lang="en-US" baseline="30000" dirty="0" smtClean="0"/>
              <a:t>308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including 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9" name="Group 398"/>
          <p:cNvGrpSpPr>
            <a:grpSpLocks/>
          </p:cNvGrpSpPr>
          <p:nvPr/>
        </p:nvGrpSpPr>
        <p:grpSpPr bwMode="auto">
          <a:xfrm>
            <a:off x="2925041" y="4045588"/>
            <a:ext cx="4930775" cy="1774539"/>
            <a:chOff x="1584" y="9687"/>
            <a:chExt cx="7765" cy="2615"/>
          </a:xfrm>
        </p:grpSpPr>
        <p:cxnSp>
          <p:nvCxnSpPr>
            <p:cNvPr id="400" name="Line 36"/>
            <p:cNvCxnSpPr/>
            <p:nvPr/>
          </p:nvCxnSpPr>
          <p:spPr bwMode="auto">
            <a:xfrm>
              <a:off x="7920" y="10557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1" name="Line 37"/>
            <p:cNvCxnSpPr/>
            <p:nvPr/>
          </p:nvCxnSpPr>
          <p:spPr bwMode="auto">
            <a:xfrm>
              <a:off x="7935" y="1014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2" name="Line 38"/>
            <p:cNvCxnSpPr/>
            <p:nvPr/>
          </p:nvCxnSpPr>
          <p:spPr bwMode="auto">
            <a:xfrm>
              <a:off x="2115" y="1014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3" name="Text Box 39"/>
            <p:cNvSpPr txBox="1">
              <a:spLocks noChangeArrowheads="1"/>
            </p:cNvSpPr>
            <p:nvPr/>
          </p:nvSpPr>
          <p:spPr bwMode="auto">
            <a:xfrm>
              <a:off x="3168" y="10142"/>
              <a:ext cx="4896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04" name="Line 40"/>
            <p:cNvCxnSpPr/>
            <p:nvPr/>
          </p:nvCxnSpPr>
          <p:spPr bwMode="auto">
            <a:xfrm>
              <a:off x="7374" y="1012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5" name="Line 41"/>
            <p:cNvCxnSpPr/>
            <p:nvPr/>
          </p:nvCxnSpPr>
          <p:spPr bwMode="auto">
            <a:xfrm>
              <a:off x="4365" y="1014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6" name="Line 42"/>
            <p:cNvCxnSpPr/>
            <p:nvPr/>
          </p:nvCxnSpPr>
          <p:spPr bwMode="auto">
            <a:xfrm>
              <a:off x="4971" y="1014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Line 43"/>
            <p:cNvCxnSpPr/>
            <p:nvPr/>
          </p:nvCxnSpPr>
          <p:spPr bwMode="auto">
            <a:xfrm>
              <a:off x="6177" y="1014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Line 44"/>
            <p:cNvCxnSpPr/>
            <p:nvPr/>
          </p:nvCxnSpPr>
          <p:spPr bwMode="auto">
            <a:xfrm>
              <a:off x="6768" y="1012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" name="Line 45"/>
            <p:cNvCxnSpPr/>
            <p:nvPr/>
          </p:nvCxnSpPr>
          <p:spPr bwMode="auto">
            <a:xfrm>
              <a:off x="5586" y="1014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" name="Line 46"/>
            <p:cNvCxnSpPr/>
            <p:nvPr/>
          </p:nvCxnSpPr>
          <p:spPr bwMode="auto">
            <a:xfrm>
              <a:off x="3480" y="1012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" name="Line 47"/>
            <p:cNvCxnSpPr/>
            <p:nvPr/>
          </p:nvCxnSpPr>
          <p:spPr bwMode="auto">
            <a:xfrm>
              <a:off x="3774" y="1013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" name="Line 48"/>
            <p:cNvCxnSpPr/>
            <p:nvPr/>
          </p:nvCxnSpPr>
          <p:spPr bwMode="auto">
            <a:xfrm>
              <a:off x="4074" y="1013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" name="Line 49"/>
            <p:cNvCxnSpPr/>
            <p:nvPr/>
          </p:nvCxnSpPr>
          <p:spPr bwMode="auto">
            <a:xfrm>
              <a:off x="4668" y="1013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" name="Line 50"/>
            <p:cNvCxnSpPr/>
            <p:nvPr/>
          </p:nvCxnSpPr>
          <p:spPr bwMode="auto">
            <a:xfrm>
              <a:off x="5259" y="1013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" name="Line 51"/>
            <p:cNvCxnSpPr/>
            <p:nvPr/>
          </p:nvCxnSpPr>
          <p:spPr bwMode="auto">
            <a:xfrm>
              <a:off x="5874" y="1013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" name="Line 52"/>
            <p:cNvCxnSpPr/>
            <p:nvPr/>
          </p:nvCxnSpPr>
          <p:spPr bwMode="auto">
            <a:xfrm>
              <a:off x="6480" y="1013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7" name="Line 53"/>
            <p:cNvCxnSpPr/>
            <p:nvPr/>
          </p:nvCxnSpPr>
          <p:spPr bwMode="auto">
            <a:xfrm>
              <a:off x="7056" y="1013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" name="Line 54"/>
            <p:cNvCxnSpPr/>
            <p:nvPr/>
          </p:nvCxnSpPr>
          <p:spPr bwMode="auto">
            <a:xfrm>
              <a:off x="7722" y="1013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" name="Line 55"/>
            <p:cNvCxnSpPr/>
            <p:nvPr/>
          </p:nvCxnSpPr>
          <p:spPr bwMode="auto">
            <a:xfrm>
              <a:off x="5115" y="10154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" name="Line 56"/>
            <p:cNvCxnSpPr/>
            <p:nvPr/>
          </p:nvCxnSpPr>
          <p:spPr bwMode="auto">
            <a:xfrm>
              <a:off x="5400" y="10151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" name="Line 57"/>
            <p:cNvCxnSpPr/>
            <p:nvPr/>
          </p:nvCxnSpPr>
          <p:spPr bwMode="auto">
            <a:xfrm>
              <a:off x="5730" y="10148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2" name="Line 58"/>
            <p:cNvCxnSpPr/>
            <p:nvPr/>
          </p:nvCxnSpPr>
          <p:spPr bwMode="auto">
            <a:xfrm>
              <a:off x="6030" y="10148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3" name="Line 59"/>
            <p:cNvCxnSpPr/>
            <p:nvPr/>
          </p:nvCxnSpPr>
          <p:spPr bwMode="auto">
            <a:xfrm>
              <a:off x="6330" y="10133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4" name="Line 60"/>
            <p:cNvCxnSpPr/>
            <p:nvPr/>
          </p:nvCxnSpPr>
          <p:spPr bwMode="auto">
            <a:xfrm>
              <a:off x="6609" y="10151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5" name="Line 61"/>
            <p:cNvCxnSpPr/>
            <p:nvPr/>
          </p:nvCxnSpPr>
          <p:spPr bwMode="auto">
            <a:xfrm>
              <a:off x="6894" y="10148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6" name="Line 62"/>
            <p:cNvCxnSpPr/>
            <p:nvPr/>
          </p:nvCxnSpPr>
          <p:spPr bwMode="auto">
            <a:xfrm>
              <a:off x="7209" y="10154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7" name="Line 63"/>
            <p:cNvCxnSpPr/>
            <p:nvPr/>
          </p:nvCxnSpPr>
          <p:spPr bwMode="auto">
            <a:xfrm>
              <a:off x="7539" y="10148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8" name="Line 64"/>
            <p:cNvCxnSpPr/>
            <p:nvPr/>
          </p:nvCxnSpPr>
          <p:spPr bwMode="auto">
            <a:xfrm>
              <a:off x="7890" y="10154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9" name="Line 65"/>
            <p:cNvCxnSpPr/>
            <p:nvPr/>
          </p:nvCxnSpPr>
          <p:spPr bwMode="auto">
            <a:xfrm>
              <a:off x="3312" y="10156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" name="Line 66"/>
            <p:cNvCxnSpPr/>
            <p:nvPr/>
          </p:nvCxnSpPr>
          <p:spPr bwMode="auto">
            <a:xfrm>
              <a:off x="3627" y="10154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1" name="Line 67"/>
            <p:cNvCxnSpPr/>
            <p:nvPr/>
          </p:nvCxnSpPr>
          <p:spPr bwMode="auto">
            <a:xfrm>
              <a:off x="3933" y="10148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2" name="Line 68"/>
            <p:cNvCxnSpPr/>
            <p:nvPr/>
          </p:nvCxnSpPr>
          <p:spPr bwMode="auto">
            <a:xfrm>
              <a:off x="4218" y="10154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3" name="Line 69"/>
            <p:cNvCxnSpPr/>
            <p:nvPr/>
          </p:nvCxnSpPr>
          <p:spPr bwMode="auto">
            <a:xfrm>
              <a:off x="4518" y="10139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4" name="Line 70"/>
            <p:cNvCxnSpPr/>
            <p:nvPr/>
          </p:nvCxnSpPr>
          <p:spPr bwMode="auto">
            <a:xfrm>
              <a:off x="4797" y="10154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5" name="AutoShape 71"/>
            <p:cNvSpPr>
              <a:spLocks/>
            </p:cNvSpPr>
            <p:nvPr/>
          </p:nvSpPr>
          <p:spPr bwMode="auto">
            <a:xfrm rot="-5370584">
              <a:off x="3463" y="10316"/>
              <a:ext cx="348" cy="790"/>
            </a:xfrm>
            <a:prstGeom prst="leftBrace">
              <a:avLst>
                <a:gd name="adj1" fmla="val 189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36" name="Line 72"/>
            <p:cNvCxnSpPr/>
            <p:nvPr/>
          </p:nvCxnSpPr>
          <p:spPr bwMode="auto">
            <a:xfrm>
              <a:off x="3237" y="10156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7" name="Line 73"/>
            <p:cNvCxnSpPr/>
            <p:nvPr/>
          </p:nvCxnSpPr>
          <p:spPr bwMode="auto">
            <a:xfrm>
              <a:off x="3396" y="10139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Line 74"/>
            <p:cNvCxnSpPr/>
            <p:nvPr/>
          </p:nvCxnSpPr>
          <p:spPr bwMode="auto">
            <a:xfrm>
              <a:off x="3561" y="10139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9" name="Line 75"/>
            <p:cNvCxnSpPr/>
            <p:nvPr/>
          </p:nvCxnSpPr>
          <p:spPr bwMode="auto">
            <a:xfrm>
              <a:off x="3699" y="10139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Line 76"/>
            <p:cNvCxnSpPr/>
            <p:nvPr/>
          </p:nvCxnSpPr>
          <p:spPr bwMode="auto">
            <a:xfrm>
              <a:off x="3999" y="10139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Line 77"/>
            <p:cNvCxnSpPr/>
            <p:nvPr/>
          </p:nvCxnSpPr>
          <p:spPr bwMode="auto">
            <a:xfrm flipV="1">
              <a:off x="2448" y="10451"/>
              <a:ext cx="71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2" name="Text Box 78"/>
            <p:cNvSpPr txBox="1">
              <a:spLocks noChangeArrowheads="1"/>
            </p:cNvSpPr>
            <p:nvPr/>
          </p:nvSpPr>
          <p:spPr bwMode="auto">
            <a:xfrm>
              <a:off x="1728" y="10883"/>
              <a:ext cx="1008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effectLst/>
                  <a:latin typeface="SutonnyMJ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3" name="Text Box 79"/>
            <p:cNvSpPr txBox="1">
              <a:spLocks noChangeArrowheads="1"/>
            </p:cNvSpPr>
            <p:nvPr/>
          </p:nvSpPr>
          <p:spPr bwMode="auto">
            <a:xfrm>
              <a:off x="2736" y="11816"/>
              <a:ext cx="6613" cy="4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b="1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Figure: </a:t>
              </a:r>
              <a:r>
                <a:rPr lang="en-US" sz="1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Saving technique for </a:t>
              </a:r>
              <a:r>
                <a:rPr lang="en-US" sz="10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double</a:t>
              </a:r>
              <a:r>
                <a:rPr lang="en-US" sz="1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type variables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4" name="Text Box 80"/>
            <p:cNvSpPr txBox="1">
              <a:spLocks noChangeArrowheads="1"/>
            </p:cNvSpPr>
            <p:nvPr/>
          </p:nvSpPr>
          <p:spPr bwMode="auto">
            <a:xfrm>
              <a:off x="4608" y="10835"/>
              <a:ext cx="864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Bit-51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5" name="Text Box 81"/>
            <p:cNvSpPr txBox="1">
              <a:spLocks noChangeArrowheads="1"/>
            </p:cNvSpPr>
            <p:nvPr/>
          </p:nvSpPr>
          <p:spPr bwMode="auto">
            <a:xfrm>
              <a:off x="7056" y="11057"/>
              <a:ext cx="864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Bit-0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46" name="Line 82"/>
            <p:cNvCxnSpPr/>
            <p:nvPr/>
          </p:nvCxnSpPr>
          <p:spPr bwMode="auto">
            <a:xfrm flipV="1">
              <a:off x="7770" y="10499"/>
              <a:ext cx="294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Line 83"/>
            <p:cNvCxnSpPr/>
            <p:nvPr/>
          </p:nvCxnSpPr>
          <p:spPr bwMode="auto">
            <a:xfrm>
              <a:off x="2160" y="10437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8" name="Text Box 84"/>
            <p:cNvSpPr txBox="1">
              <a:spLocks noChangeArrowheads="1"/>
            </p:cNvSpPr>
            <p:nvPr/>
          </p:nvSpPr>
          <p:spPr bwMode="auto">
            <a:xfrm>
              <a:off x="5472" y="10952"/>
              <a:ext cx="1671" cy="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Mantissa 52 Bits</a:t>
              </a:r>
            </a:p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(Bit-0-Bit-51)</a:t>
              </a:r>
            </a:p>
            <a:p>
              <a:pPr algn="ctr"/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49" name="Line 85"/>
            <p:cNvCxnSpPr/>
            <p:nvPr/>
          </p:nvCxnSpPr>
          <p:spPr bwMode="auto">
            <a:xfrm flipH="1" flipV="1">
              <a:off x="4086" y="10463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" name="Text Box 86"/>
            <p:cNvSpPr txBox="1">
              <a:spLocks noChangeArrowheads="1"/>
            </p:cNvSpPr>
            <p:nvPr/>
          </p:nvSpPr>
          <p:spPr bwMode="auto">
            <a:xfrm>
              <a:off x="3288" y="10862"/>
              <a:ext cx="1221" cy="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800" b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Exponentials</a:t>
              </a:r>
            </a:p>
            <a:p>
              <a:pPr algn="ctr"/>
              <a:r>
                <a:rPr lang="en-US" sz="800" b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11 bits</a:t>
              </a:r>
              <a:endPara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8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(Bit-52-Bit-62)</a:t>
              </a:r>
            </a:p>
          </p:txBody>
        </p:sp>
        <p:sp>
          <p:nvSpPr>
            <p:cNvPr id="451" name="AutoShape 87"/>
            <p:cNvSpPr>
              <a:spLocks/>
            </p:cNvSpPr>
            <p:nvPr/>
          </p:nvSpPr>
          <p:spPr bwMode="auto">
            <a:xfrm rot="-5400820">
              <a:off x="5867" y="8712"/>
              <a:ext cx="430" cy="3933"/>
            </a:xfrm>
            <a:prstGeom prst="leftBrace">
              <a:avLst>
                <a:gd name="adj1" fmla="val 8435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2" name="Text Box 88"/>
            <p:cNvSpPr txBox="1">
              <a:spLocks noChangeArrowheads="1"/>
            </p:cNvSpPr>
            <p:nvPr/>
          </p:nvSpPr>
          <p:spPr bwMode="auto">
            <a:xfrm>
              <a:off x="2463" y="11300"/>
              <a:ext cx="864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Bit-62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53" name="Line 89"/>
            <p:cNvCxnSpPr/>
            <p:nvPr/>
          </p:nvCxnSpPr>
          <p:spPr bwMode="auto">
            <a:xfrm flipV="1">
              <a:off x="2949" y="10454"/>
              <a:ext cx="318" cy="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4" name="Line 90"/>
            <p:cNvCxnSpPr/>
            <p:nvPr/>
          </p:nvCxnSpPr>
          <p:spPr bwMode="auto">
            <a:xfrm>
              <a:off x="3849" y="10148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5" name="Line 91"/>
            <p:cNvCxnSpPr/>
            <p:nvPr/>
          </p:nvCxnSpPr>
          <p:spPr bwMode="auto">
            <a:xfrm>
              <a:off x="4134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6" name="Line 92"/>
            <p:cNvCxnSpPr/>
            <p:nvPr/>
          </p:nvCxnSpPr>
          <p:spPr bwMode="auto">
            <a:xfrm>
              <a:off x="4284" y="10130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7" name="Line 93"/>
            <p:cNvCxnSpPr/>
            <p:nvPr/>
          </p:nvCxnSpPr>
          <p:spPr bwMode="auto">
            <a:xfrm>
              <a:off x="4584" y="10130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8" name="Line 94"/>
            <p:cNvCxnSpPr/>
            <p:nvPr/>
          </p:nvCxnSpPr>
          <p:spPr bwMode="auto">
            <a:xfrm>
              <a:off x="4434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9" name="Line 95"/>
            <p:cNvCxnSpPr/>
            <p:nvPr/>
          </p:nvCxnSpPr>
          <p:spPr bwMode="auto">
            <a:xfrm>
              <a:off x="4719" y="10130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" name="Line 96"/>
            <p:cNvCxnSpPr/>
            <p:nvPr/>
          </p:nvCxnSpPr>
          <p:spPr bwMode="auto">
            <a:xfrm>
              <a:off x="4869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" name="Line 97"/>
            <p:cNvCxnSpPr/>
            <p:nvPr/>
          </p:nvCxnSpPr>
          <p:spPr bwMode="auto">
            <a:xfrm>
              <a:off x="5034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" name="Line 98"/>
            <p:cNvCxnSpPr/>
            <p:nvPr/>
          </p:nvCxnSpPr>
          <p:spPr bwMode="auto">
            <a:xfrm>
              <a:off x="5184" y="10130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3" name="Line 99"/>
            <p:cNvCxnSpPr/>
            <p:nvPr/>
          </p:nvCxnSpPr>
          <p:spPr bwMode="auto">
            <a:xfrm>
              <a:off x="5487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4" name="Line 100"/>
            <p:cNvCxnSpPr/>
            <p:nvPr/>
          </p:nvCxnSpPr>
          <p:spPr bwMode="auto">
            <a:xfrm>
              <a:off x="5328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5" name="Line 101"/>
            <p:cNvCxnSpPr/>
            <p:nvPr/>
          </p:nvCxnSpPr>
          <p:spPr bwMode="auto">
            <a:xfrm>
              <a:off x="5658" y="10130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6" name="Line 102"/>
            <p:cNvCxnSpPr/>
            <p:nvPr/>
          </p:nvCxnSpPr>
          <p:spPr bwMode="auto">
            <a:xfrm>
              <a:off x="5808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7" name="Line 103"/>
            <p:cNvCxnSpPr/>
            <p:nvPr/>
          </p:nvCxnSpPr>
          <p:spPr bwMode="auto">
            <a:xfrm>
              <a:off x="5958" y="10130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Line 104"/>
            <p:cNvCxnSpPr/>
            <p:nvPr/>
          </p:nvCxnSpPr>
          <p:spPr bwMode="auto">
            <a:xfrm>
              <a:off x="6108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9" name="Line 105"/>
            <p:cNvCxnSpPr/>
            <p:nvPr/>
          </p:nvCxnSpPr>
          <p:spPr bwMode="auto">
            <a:xfrm>
              <a:off x="6258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0" name="Line 106"/>
            <p:cNvCxnSpPr/>
            <p:nvPr/>
          </p:nvCxnSpPr>
          <p:spPr bwMode="auto">
            <a:xfrm>
              <a:off x="6408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" name="Line 107"/>
            <p:cNvCxnSpPr/>
            <p:nvPr/>
          </p:nvCxnSpPr>
          <p:spPr bwMode="auto">
            <a:xfrm>
              <a:off x="6558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" name="Line 108"/>
            <p:cNvCxnSpPr/>
            <p:nvPr/>
          </p:nvCxnSpPr>
          <p:spPr bwMode="auto">
            <a:xfrm>
              <a:off x="6693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3" name="Line 109"/>
            <p:cNvCxnSpPr/>
            <p:nvPr/>
          </p:nvCxnSpPr>
          <p:spPr bwMode="auto">
            <a:xfrm>
              <a:off x="6843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4" name="Line 110"/>
            <p:cNvCxnSpPr/>
            <p:nvPr/>
          </p:nvCxnSpPr>
          <p:spPr bwMode="auto">
            <a:xfrm>
              <a:off x="6978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Line 111"/>
            <p:cNvCxnSpPr/>
            <p:nvPr/>
          </p:nvCxnSpPr>
          <p:spPr bwMode="auto">
            <a:xfrm>
              <a:off x="7143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6" name="Line 112"/>
            <p:cNvCxnSpPr/>
            <p:nvPr/>
          </p:nvCxnSpPr>
          <p:spPr bwMode="auto">
            <a:xfrm>
              <a:off x="7293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7" name="Line 113"/>
            <p:cNvCxnSpPr/>
            <p:nvPr/>
          </p:nvCxnSpPr>
          <p:spPr bwMode="auto">
            <a:xfrm>
              <a:off x="7458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8" name="Line 114"/>
            <p:cNvCxnSpPr/>
            <p:nvPr/>
          </p:nvCxnSpPr>
          <p:spPr bwMode="auto">
            <a:xfrm>
              <a:off x="7638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9" name="Line 115"/>
            <p:cNvCxnSpPr/>
            <p:nvPr/>
          </p:nvCxnSpPr>
          <p:spPr bwMode="auto">
            <a:xfrm>
              <a:off x="7818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0" name="Line 116"/>
            <p:cNvCxnSpPr/>
            <p:nvPr/>
          </p:nvCxnSpPr>
          <p:spPr bwMode="auto">
            <a:xfrm>
              <a:off x="7983" y="10145"/>
              <a:ext cx="0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" name="Text Box 618"/>
            <p:cNvSpPr txBox="1">
              <a:spLocks noChangeArrowheads="1"/>
            </p:cNvSpPr>
            <p:nvPr/>
          </p:nvSpPr>
          <p:spPr bwMode="auto">
            <a:xfrm>
              <a:off x="1584" y="9687"/>
              <a:ext cx="7632" cy="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MemoryAddress:1288 1287 				                     1225 ... </a:t>
              </a:r>
            </a:p>
          </p:txBody>
        </p:sp>
        <p:cxnSp>
          <p:nvCxnSpPr>
            <p:cNvPr id="482" name="Line 619"/>
            <p:cNvCxnSpPr/>
            <p:nvPr/>
          </p:nvCxnSpPr>
          <p:spPr bwMode="auto">
            <a:xfrm>
              <a:off x="8058" y="9825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4" name="Line 621"/>
            <p:cNvCxnSpPr/>
            <p:nvPr/>
          </p:nvCxnSpPr>
          <p:spPr bwMode="auto">
            <a:xfrm flipH="1">
              <a:off x="3297" y="9887"/>
              <a:ext cx="330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5" name="Line 622"/>
            <p:cNvCxnSpPr/>
            <p:nvPr/>
          </p:nvCxnSpPr>
          <p:spPr bwMode="auto">
            <a:xfrm>
              <a:off x="3168" y="9840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6" name="Text Box 88"/>
            <p:cNvSpPr txBox="1">
              <a:spLocks noChangeArrowheads="1"/>
            </p:cNvSpPr>
            <p:nvPr/>
          </p:nvSpPr>
          <p:spPr bwMode="auto">
            <a:xfrm>
              <a:off x="1703" y="10822"/>
              <a:ext cx="864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Bit-63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grpSp>
        <p:nvGrpSpPr>
          <p:cNvPr id="196" name="Group 195"/>
          <p:cNvGrpSpPr>
            <a:grpSpLocks/>
          </p:cNvGrpSpPr>
          <p:nvPr/>
        </p:nvGrpSpPr>
        <p:grpSpPr bwMode="auto">
          <a:xfrm>
            <a:off x="3914429" y="1880769"/>
            <a:ext cx="4846320" cy="1340485"/>
            <a:chOff x="1584" y="4953"/>
            <a:chExt cx="7632" cy="2111"/>
          </a:xfrm>
        </p:grpSpPr>
        <p:sp>
          <p:nvSpPr>
            <p:cNvPr id="197" name="Text Box 659"/>
            <p:cNvSpPr txBox="1">
              <a:spLocks noChangeArrowheads="1"/>
            </p:cNvSpPr>
            <p:nvPr/>
          </p:nvSpPr>
          <p:spPr bwMode="auto">
            <a:xfrm>
              <a:off x="2508" y="6632"/>
              <a:ext cx="5556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Figure: 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Saving technique for </a:t>
              </a:r>
              <a:r>
                <a:rPr lang="en-US" sz="11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char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type variables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Line 660"/>
            <p:cNvCxnSpPr/>
            <p:nvPr/>
          </p:nvCxnSpPr>
          <p:spPr bwMode="auto">
            <a:xfrm>
              <a:off x="7920" y="580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Line 661"/>
            <p:cNvCxnSpPr/>
            <p:nvPr/>
          </p:nvCxnSpPr>
          <p:spPr bwMode="auto">
            <a:xfrm>
              <a:off x="7935" y="5386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Line 662"/>
            <p:cNvCxnSpPr/>
            <p:nvPr/>
          </p:nvCxnSpPr>
          <p:spPr bwMode="auto">
            <a:xfrm>
              <a:off x="2160" y="580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Line 663"/>
            <p:cNvCxnSpPr/>
            <p:nvPr/>
          </p:nvCxnSpPr>
          <p:spPr bwMode="auto">
            <a:xfrm>
              <a:off x="2115" y="5386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Line 664"/>
            <p:cNvCxnSpPr/>
            <p:nvPr/>
          </p:nvCxnSpPr>
          <p:spPr bwMode="auto">
            <a:xfrm>
              <a:off x="7374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Line 665"/>
            <p:cNvCxnSpPr/>
            <p:nvPr/>
          </p:nvCxnSpPr>
          <p:spPr bwMode="auto">
            <a:xfrm>
              <a:off x="4320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Line 666"/>
            <p:cNvCxnSpPr/>
            <p:nvPr/>
          </p:nvCxnSpPr>
          <p:spPr bwMode="auto">
            <a:xfrm>
              <a:off x="4896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Line 667"/>
            <p:cNvCxnSpPr/>
            <p:nvPr/>
          </p:nvCxnSpPr>
          <p:spPr bwMode="auto">
            <a:xfrm>
              <a:off x="6192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Line 668"/>
            <p:cNvCxnSpPr/>
            <p:nvPr/>
          </p:nvCxnSpPr>
          <p:spPr bwMode="auto">
            <a:xfrm>
              <a:off x="6768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Line 669"/>
            <p:cNvCxnSpPr/>
            <p:nvPr/>
          </p:nvCxnSpPr>
          <p:spPr bwMode="auto">
            <a:xfrm>
              <a:off x="5541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Line 670"/>
            <p:cNvCxnSpPr/>
            <p:nvPr/>
          </p:nvCxnSpPr>
          <p:spPr bwMode="auto">
            <a:xfrm>
              <a:off x="3744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" name="Line 671"/>
            <p:cNvCxnSpPr/>
            <p:nvPr/>
          </p:nvCxnSpPr>
          <p:spPr bwMode="auto">
            <a:xfrm flipH="1" flipV="1">
              <a:off x="3168" y="6048"/>
              <a:ext cx="20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0" name="Line 673"/>
            <p:cNvCxnSpPr/>
            <p:nvPr/>
          </p:nvCxnSpPr>
          <p:spPr bwMode="auto">
            <a:xfrm>
              <a:off x="6192" y="6081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674"/>
            <p:cNvSpPr txBox="1">
              <a:spLocks noChangeArrowheads="1"/>
            </p:cNvSpPr>
            <p:nvPr/>
          </p:nvSpPr>
          <p:spPr bwMode="auto">
            <a:xfrm>
              <a:off x="2880" y="6162"/>
              <a:ext cx="615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Bit-15</a:t>
              </a:r>
            </a:p>
          </p:txBody>
        </p:sp>
        <p:sp>
          <p:nvSpPr>
            <p:cNvPr id="212" name="Text Box 675"/>
            <p:cNvSpPr txBox="1">
              <a:spLocks noChangeArrowheads="1"/>
            </p:cNvSpPr>
            <p:nvPr/>
          </p:nvSpPr>
          <p:spPr bwMode="auto">
            <a:xfrm>
              <a:off x="7761" y="6159"/>
              <a:ext cx="591" cy="3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Bit-0</a:t>
              </a:r>
            </a:p>
          </p:txBody>
        </p:sp>
        <p:cxnSp>
          <p:nvCxnSpPr>
            <p:cNvPr id="213" name="Line 676"/>
            <p:cNvCxnSpPr/>
            <p:nvPr/>
          </p:nvCxnSpPr>
          <p:spPr bwMode="auto">
            <a:xfrm flipV="1">
              <a:off x="8064" y="58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Line 677"/>
            <p:cNvCxnSpPr/>
            <p:nvPr/>
          </p:nvCxnSpPr>
          <p:spPr bwMode="auto">
            <a:xfrm flipV="1">
              <a:off x="3168" y="5760"/>
              <a:ext cx="0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678"/>
            <p:cNvSpPr txBox="1">
              <a:spLocks noChangeArrowheads="1"/>
            </p:cNvSpPr>
            <p:nvPr/>
          </p:nvSpPr>
          <p:spPr bwMode="auto">
            <a:xfrm>
              <a:off x="1584" y="4953"/>
              <a:ext cx="76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Memory Address: ... 1239						 1224 ... </a:t>
              </a:r>
            </a:p>
          </p:txBody>
        </p:sp>
        <p:sp>
          <p:nvSpPr>
            <p:cNvPr id="216" name="Text Box 679"/>
            <p:cNvSpPr txBox="1">
              <a:spLocks noChangeArrowheads="1"/>
            </p:cNvSpPr>
            <p:nvPr/>
          </p:nvSpPr>
          <p:spPr bwMode="auto">
            <a:xfrm>
              <a:off x="3168" y="5373"/>
              <a:ext cx="489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0  0  0   0  0  0  0   0  0  1  0   0  0  0   0  1                                                      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7" name="Text Box 680"/>
            <p:cNvSpPr txBox="1">
              <a:spLocks noChangeArrowheads="1"/>
            </p:cNvSpPr>
            <p:nvPr/>
          </p:nvSpPr>
          <p:spPr bwMode="auto">
            <a:xfrm>
              <a:off x="4653" y="5901"/>
              <a:ext cx="1539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Bits</a:t>
              </a:r>
            </a:p>
          </p:txBody>
        </p:sp>
        <p:cxnSp>
          <p:nvCxnSpPr>
            <p:cNvPr id="218" name="Line 682"/>
            <p:cNvCxnSpPr/>
            <p:nvPr/>
          </p:nvCxnSpPr>
          <p:spPr bwMode="auto">
            <a:xfrm>
              <a:off x="3759" y="538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Line 683"/>
            <p:cNvCxnSpPr/>
            <p:nvPr/>
          </p:nvCxnSpPr>
          <p:spPr bwMode="auto">
            <a:xfrm>
              <a:off x="4962" y="537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Line 684"/>
            <p:cNvCxnSpPr/>
            <p:nvPr/>
          </p:nvCxnSpPr>
          <p:spPr bwMode="auto">
            <a:xfrm>
              <a:off x="4341" y="537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Line 685"/>
            <p:cNvCxnSpPr/>
            <p:nvPr/>
          </p:nvCxnSpPr>
          <p:spPr bwMode="auto">
            <a:xfrm>
              <a:off x="5613" y="537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2" name="Line 686"/>
            <p:cNvCxnSpPr/>
            <p:nvPr/>
          </p:nvCxnSpPr>
          <p:spPr bwMode="auto">
            <a:xfrm>
              <a:off x="6213" y="537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Line 687"/>
            <p:cNvCxnSpPr/>
            <p:nvPr/>
          </p:nvCxnSpPr>
          <p:spPr bwMode="auto">
            <a:xfrm>
              <a:off x="6849" y="537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4" name="Line 688"/>
            <p:cNvCxnSpPr/>
            <p:nvPr/>
          </p:nvCxnSpPr>
          <p:spPr bwMode="auto">
            <a:xfrm>
              <a:off x="7473" y="537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" name="Line 689"/>
            <p:cNvCxnSpPr/>
            <p:nvPr/>
          </p:nvCxnSpPr>
          <p:spPr bwMode="auto">
            <a:xfrm>
              <a:off x="3456" y="5370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" name="Line 690"/>
            <p:cNvCxnSpPr/>
            <p:nvPr/>
          </p:nvCxnSpPr>
          <p:spPr bwMode="auto">
            <a:xfrm>
              <a:off x="4047" y="537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" name="Line 691"/>
            <p:cNvCxnSpPr/>
            <p:nvPr/>
          </p:nvCxnSpPr>
          <p:spPr bwMode="auto">
            <a:xfrm>
              <a:off x="4653" y="535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8" name="Line 692"/>
            <p:cNvCxnSpPr/>
            <p:nvPr/>
          </p:nvCxnSpPr>
          <p:spPr bwMode="auto">
            <a:xfrm>
              <a:off x="5304" y="535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" name="Line 693"/>
            <p:cNvCxnSpPr/>
            <p:nvPr/>
          </p:nvCxnSpPr>
          <p:spPr bwMode="auto">
            <a:xfrm>
              <a:off x="5925" y="5355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Line 694"/>
            <p:cNvCxnSpPr/>
            <p:nvPr/>
          </p:nvCxnSpPr>
          <p:spPr bwMode="auto">
            <a:xfrm>
              <a:off x="6540" y="535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1" name="Line 695"/>
            <p:cNvCxnSpPr/>
            <p:nvPr/>
          </p:nvCxnSpPr>
          <p:spPr bwMode="auto">
            <a:xfrm>
              <a:off x="7155" y="535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Line 696"/>
            <p:cNvCxnSpPr/>
            <p:nvPr/>
          </p:nvCxnSpPr>
          <p:spPr bwMode="auto">
            <a:xfrm>
              <a:off x="7776" y="537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3" name="Rectangle 232"/>
          <p:cNvSpPr/>
          <p:nvPr/>
        </p:nvSpPr>
        <p:spPr>
          <a:xfrm>
            <a:off x="3914995" y="48330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Range: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to 2</a:t>
            </a:r>
            <a:r>
              <a:rPr lang="en-US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 = 65536-1 =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65535; a total of 65536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2177069" y="1546861"/>
            <a:ext cx="4846320" cy="1415415"/>
            <a:chOff x="1728" y="4413"/>
            <a:chExt cx="7632" cy="2229"/>
          </a:xfrm>
        </p:grpSpPr>
        <p:sp>
          <p:nvSpPr>
            <p:cNvPr id="79" name="Text Box 412"/>
            <p:cNvSpPr txBox="1">
              <a:spLocks noChangeArrowheads="1"/>
            </p:cNvSpPr>
            <p:nvPr/>
          </p:nvSpPr>
          <p:spPr bwMode="auto">
            <a:xfrm>
              <a:off x="2952" y="6210"/>
              <a:ext cx="5616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100" b="1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Figure: </a:t>
              </a:r>
              <a:r>
                <a:rPr lang="en-US" sz="11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Saving technique for </a:t>
              </a:r>
              <a:r>
                <a:rPr lang="en-US" sz="11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short  </a:t>
              </a:r>
              <a:r>
                <a:rPr lang="en-US" sz="11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type variables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Line 413"/>
            <p:cNvCxnSpPr/>
            <p:nvPr/>
          </p:nvCxnSpPr>
          <p:spPr bwMode="auto">
            <a:xfrm>
              <a:off x="8064" y="526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Line 414"/>
            <p:cNvCxnSpPr/>
            <p:nvPr/>
          </p:nvCxnSpPr>
          <p:spPr bwMode="auto">
            <a:xfrm>
              <a:off x="8079" y="4846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415"/>
            <p:cNvCxnSpPr/>
            <p:nvPr/>
          </p:nvCxnSpPr>
          <p:spPr bwMode="auto">
            <a:xfrm>
              <a:off x="2304" y="526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Line 416"/>
            <p:cNvCxnSpPr/>
            <p:nvPr/>
          </p:nvCxnSpPr>
          <p:spPr bwMode="auto">
            <a:xfrm>
              <a:off x="2259" y="4846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Line 417"/>
            <p:cNvCxnSpPr/>
            <p:nvPr/>
          </p:nvCxnSpPr>
          <p:spPr bwMode="auto">
            <a:xfrm>
              <a:off x="7518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Line 418"/>
            <p:cNvCxnSpPr/>
            <p:nvPr/>
          </p:nvCxnSpPr>
          <p:spPr bwMode="auto">
            <a:xfrm>
              <a:off x="4464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Line 419"/>
            <p:cNvCxnSpPr/>
            <p:nvPr/>
          </p:nvCxnSpPr>
          <p:spPr bwMode="auto">
            <a:xfrm>
              <a:off x="5040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Line 420"/>
            <p:cNvCxnSpPr/>
            <p:nvPr/>
          </p:nvCxnSpPr>
          <p:spPr bwMode="auto">
            <a:xfrm>
              <a:off x="6336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Line 421"/>
            <p:cNvCxnSpPr/>
            <p:nvPr/>
          </p:nvCxnSpPr>
          <p:spPr bwMode="auto">
            <a:xfrm>
              <a:off x="6912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Line 422"/>
            <p:cNvCxnSpPr/>
            <p:nvPr/>
          </p:nvCxnSpPr>
          <p:spPr bwMode="auto">
            <a:xfrm>
              <a:off x="5685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Line 423"/>
            <p:cNvCxnSpPr/>
            <p:nvPr/>
          </p:nvCxnSpPr>
          <p:spPr bwMode="auto">
            <a:xfrm>
              <a:off x="3888" y="483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Line 424"/>
            <p:cNvCxnSpPr/>
            <p:nvPr/>
          </p:nvCxnSpPr>
          <p:spPr bwMode="auto">
            <a:xfrm flipH="1" flipV="1">
              <a:off x="3600" y="5565"/>
              <a:ext cx="17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Text Box 425"/>
            <p:cNvSpPr txBox="1">
              <a:spLocks noChangeArrowheads="1"/>
            </p:cNvSpPr>
            <p:nvPr/>
          </p:nvSpPr>
          <p:spPr bwMode="auto">
            <a:xfrm>
              <a:off x="2160" y="5619"/>
              <a:ext cx="1296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Sign Bit (Bit-15)</a:t>
              </a:r>
            </a:p>
          </p:txBody>
        </p:sp>
        <p:cxnSp>
          <p:nvCxnSpPr>
            <p:cNvPr id="93" name="Line 426"/>
            <p:cNvCxnSpPr/>
            <p:nvPr/>
          </p:nvCxnSpPr>
          <p:spPr bwMode="auto">
            <a:xfrm>
              <a:off x="6336" y="5541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Text Box 427"/>
            <p:cNvSpPr txBox="1">
              <a:spLocks noChangeArrowheads="1"/>
            </p:cNvSpPr>
            <p:nvPr/>
          </p:nvSpPr>
          <p:spPr bwMode="auto">
            <a:xfrm>
              <a:off x="3456" y="5626"/>
              <a:ext cx="615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Bit-14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5" name="Text Box 428"/>
            <p:cNvSpPr txBox="1">
              <a:spLocks noChangeArrowheads="1"/>
            </p:cNvSpPr>
            <p:nvPr/>
          </p:nvSpPr>
          <p:spPr bwMode="auto">
            <a:xfrm>
              <a:off x="7776" y="5619"/>
              <a:ext cx="591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Bit-0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6" name="Line 429"/>
            <p:cNvCxnSpPr/>
            <p:nvPr/>
          </p:nvCxnSpPr>
          <p:spPr bwMode="auto">
            <a:xfrm flipV="1">
              <a:off x="8208" y="526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Line 430"/>
            <p:cNvCxnSpPr/>
            <p:nvPr/>
          </p:nvCxnSpPr>
          <p:spPr bwMode="auto">
            <a:xfrm flipV="1">
              <a:off x="3600" y="5278"/>
              <a:ext cx="0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Text Box 431"/>
            <p:cNvSpPr txBox="1">
              <a:spLocks noChangeArrowheads="1"/>
            </p:cNvSpPr>
            <p:nvPr/>
          </p:nvSpPr>
          <p:spPr bwMode="auto">
            <a:xfrm>
              <a:off x="1728" y="4413"/>
              <a:ext cx="76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Memory Address: 1239  						    1224 ... ... </a:t>
              </a:r>
            </a:p>
          </p:txBody>
        </p:sp>
        <p:sp>
          <p:nvSpPr>
            <p:cNvPr id="99" name="Text Box 432"/>
            <p:cNvSpPr txBox="1">
              <a:spLocks noChangeArrowheads="1"/>
            </p:cNvSpPr>
            <p:nvPr/>
          </p:nvSpPr>
          <p:spPr bwMode="auto">
            <a:xfrm>
              <a:off x="3312" y="4833"/>
              <a:ext cx="489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8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  </a:t>
              </a:r>
              <a:r>
                <a:rPr lang="en-US" sz="8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0  0  0  0  0  0   0  0   1  0  0  0  0   0  1                                                      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0" name="Text Box 433"/>
            <p:cNvSpPr txBox="1">
              <a:spLocks noChangeArrowheads="1"/>
            </p:cNvSpPr>
            <p:nvPr/>
          </p:nvSpPr>
          <p:spPr bwMode="auto">
            <a:xfrm>
              <a:off x="4485" y="5361"/>
              <a:ext cx="1851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Bits (15 bits)</a:t>
              </a:r>
            </a:p>
          </p:txBody>
        </p:sp>
        <p:cxnSp>
          <p:nvCxnSpPr>
            <p:cNvPr id="101" name="Line 434"/>
            <p:cNvCxnSpPr/>
            <p:nvPr/>
          </p:nvCxnSpPr>
          <p:spPr bwMode="auto">
            <a:xfrm flipV="1">
              <a:off x="3024" y="5277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Line 435"/>
            <p:cNvCxnSpPr/>
            <p:nvPr/>
          </p:nvCxnSpPr>
          <p:spPr bwMode="auto">
            <a:xfrm>
              <a:off x="3903" y="484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Line 436"/>
            <p:cNvCxnSpPr/>
            <p:nvPr/>
          </p:nvCxnSpPr>
          <p:spPr bwMode="auto">
            <a:xfrm>
              <a:off x="5106" y="483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Line 437"/>
            <p:cNvCxnSpPr/>
            <p:nvPr/>
          </p:nvCxnSpPr>
          <p:spPr bwMode="auto">
            <a:xfrm>
              <a:off x="4485" y="483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Line 438"/>
            <p:cNvCxnSpPr/>
            <p:nvPr/>
          </p:nvCxnSpPr>
          <p:spPr bwMode="auto">
            <a:xfrm>
              <a:off x="5757" y="483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Line 439"/>
            <p:cNvCxnSpPr/>
            <p:nvPr/>
          </p:nvCxnSpPr>
          <p:spPr bwMode="auto">
            <a:xfrm>
              <a:off x="6357" y="483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Line 440"/>
            <p:cNvCxnSpPr/>
            <p:nvPr/>
          </p:nvCxnSpPr>
          <p:spPr bwMode="auto">
            <a:xfrm>
              <a:off x="6993" y="483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Line 441"/>
            <p:cNvCxnSpPr/>
            <p:nvPr/>
          </p:nvCxnSpPr>
          <p:spPr bwMode="auto">
            <a:xfrm>
              <a:off x="7617" y="483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Line 448"/>
            <p:cNvCxnSpPr/>
            <p:nvPr/>
          </p:nvCxnSpPr>
          <p:spPr bwMode="auto">
            <a:xfrm>
              <a:off x="3600" y="4830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Line 449"/>
            <p:cNvCxnSpPr/>
            <p:nvPr/>
          </p:nvCxnSpPr>
          <p:spPr bwMode="auto">
            <a:xfrm>
              <a:off x="4191" y="483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Line 451"/>
            <p:cNvCxnSpPr/>
            <p:nvPr/>
          </p:nvCxnSpPr>
          <p:spPr bwMode="auto">
            <a:xfrm>
              <a:off x="4797" y="481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Line 452"/>
            <p:cNvCxnSpPr/>
            <p:nvPr/>
          </p:nvCxnSpPr>
          <p:spPr bwMode="auto">
            <a:xfrm>
              <a:off x="5448" y="481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Line 453"/>
            <p:cNvCxnSpPr/>
            <p:nvPr/>
          </p:nvCxnSpPr>
          <p:spPr bwMode="auto">
            <a:xfrm>
              <a:off x="6069" y="4815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Line 454"/>
            <p:cNvCxnSpPr/>
            <p:nvPr/>
          </p:nvCxnSpPr>
          <p:spPr bwMode="auto">
            <a:xfrm>
              <a:off x="6684" y="481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Line 455"/>
            <p:cNvCxnSpPr/>
            <p:nvPr/>
          </p:nvCxnSpPr>
          <p:spPr bwMode="auto">
            <a:xfrm>
              <a:off x="7299" y="481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Line 456"/>
            <p:cNvCxnSpPr/>
            <p:nvPr/>
          </p:nvCxnSpPr>
          <p:spPr bwMode="auto">
            <a:xfrm>
              <a:off x="7920" y="483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7" name="Rectangle 156"/>
          <p:cNvSpPr/>
          <p:nvPr/>
        </p:nvSpPr>
        <p:spPr>
          <a:xfrm>
            <a:off x="1818236" y="3077845"/>
            <a:ext cx="8082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Range: -2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-32768 to 2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-1 = 32768-1 = 32767; including 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6" name="Group 195"/>
          <p:cNvGrpSpPr>
            <a:grpSpLocks/>
          </p:cNvGrpSpPr>
          <p:nvPr/>
        </p:nvGrpSpPr>
        <p:grpSpPr bwMode="auto">
          <a:xfrm>
            <a:off x="4600229" y="4361955"/>
            <a:ext cx="4846320" cy="1340485"/>
            <a:chOff x="1584" y="4953"/>
            <a:chExt cx="7632" cy="2111"/>
          </a:xfrm>
        </p:grpSpPr>
        <p:sp>
          <p:nvSpPr>
            <p:cNvPr id="197" name="Text Box 659"/>
            <p:cNvSpPr txBox="1">
              <a:spLocks noChangeArrowheads="1"/>
            </p:cNvSpPr>
            <p:nvPr/>
          </p:nvSpPr>
          <p:spPr bwMode="auto">
            <a:xfrm>
              <a:off x="2508" y="6632"/>
              <a:ext cx="5556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i="1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Figure: 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Saving technique for </a:t>
              </a:r>
              <a:r>
                <a:rPr lang="en-US" sz="11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char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type variables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Line 660"/>
            <p:cNvCxnSpPr/>
            <p:nvPr/>
          </p:nvCxnSpPr>
          <p:spPr bwMode="auto">
            <a:xfrm>
              <a:off x="7920" y="580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Line 661"/>
            <p:cNvCxnSpPr/>
            <p:nvPr/>
          </p:nvCxnSpPr>
          <p:spPr bwMode="auto">
            <a:xfrm>
              <a:off x="7935" y="5386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Line 662"/>
            <p:cNvCxnSpPr/>
            <p:nvPr/>
          </p:nvCxnSpPr>
          <p:spPr bwMode="auto">
            <a:xfrm>
              <a:off x="2160" y="580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Line 663"/>
            <p:cNvCxnSpPr/>
            <p:nvPr/>
          </p:nvCxnSpPr>
          <p:spPr bwMode="auto">
            <a:xfrm>
              <a:off x="2115" y="5386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Line 664"/>
            <p:cNvCxnSpPr/>
            <p:nvPr/>
          </p:nvCxnSpPr>
          <p:spPr bwMode="auto">
            <a:xfrm>
              <a:off x="7374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Line 665"/>
            <p:cNvCxnSpPr/>
            <p:nvPr/>
          </p:nvCxnSpPr>
          <p:spPr bwMode="auto">
            <a:xfrm>
              <a:off x="4320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Line 666"/>
            <p:cNvCxnSpPr/>
            <p:nvPr/>
          </p:nvCxnSpPr>
          <p:spPr bwMode="auto">
            <a:xfrm>
              <a:off x="4896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Line 667"/>
            <p:cNvCxnSpPr/>
            <p:nvPr/>
          </p:nvCxnSpPr>
          <p:spPr bwMode="auto">
            <a:xfrm>
              <a:off x="6192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Line 668"/>
            <p:cNvCxnSpPr/>
            <p:nvPr/>
          </p:nvCxnSpPr>
          <p:spPr bwMode="auto">
            <a:xfrm>
              <a:off x="6768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Line 669"/>
            <p:cNvCxnSpPr/>
            <p:nvPr/>
          </p:nvCxnSpPr>
          <p:spPr bwMode="auto">
            <a:xfrm>
              <a:off x="5541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Line 670"/>
            <p:cNvCxnSpPr/>
            <p:nvPr/>
          </p:nvCxnSpPr>
          <p:spPr bwMode="auto">
            <a:xfrm>
              <a:off x="3744" y="537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" name="Line 671"/>
            <p:cNvCxnSpPr/>
            <p:nvPr/>
          </p:nvCxnSpPr>
          <p:spPr bwMode="auto">
            <a:xfrm flipH="1" flipV="1">
              <a:off x="3168" y="6048"/>
              <a:ext cx="20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0" name="Line 673"/>
            <p:cNvCxnSpPr/>
            <p:nvPr/>
          </p:nvCxnSpPr>
          <p:spPr bwMode="auto">
            <a:xfrm>
              <a:off x="6192" y="6081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674"/>
            <p:cNvSpPr txBox="1">
              <a:spLocks noChangeArrowheads="1"/>
            </p:cNvSpPr>
            <p:nvPr/>
          </p:nvSpPr>
          <p:spPr bwMode="auto">
            <a:xfrm>
              <a:off x="2880" y="6162"/>
              <a:ext cx="615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Bit-15</a:t>
              </a:r>
            </a:p>
          </p:txBody>
        </p:sp>
        <p:sp>
          <p:nvSpPr>
            <p:cNvPr id="212" name="Text Box 675"/>
            <p:cNvSpPr txBox="1">
              <a:spLocks noChangeArrowheads="1"/>
            </p:cNvSpPr>
            <p:nvPr/>
          </p:nvSpPr>
          <p:spPr bwMode="auto">
            <a:xfrm>
              <a:off x="7761" y="6159"/>
              <a:ext cx="591" cy="3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Bit-0</a:t>
              </a:r>
            </a:p>
          </p:txBody>
        </p:sp>
        <p:cxnSp>
          <p:nvCxnSpPr>
            <p:cNvPr id="213" name="Line 676"/>
            <p:cNvCxnSpPr/>
            <p:nvPr/>
          </p:nvCxnSpPr>
          <p:spPr bwMode="auto">
            <a:xfrm flipV="1">
              <a:off x="8064" y="58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Line 677"/>
            <p:cNvCxnSpPr/>
            <p:nvPr/>
          </p:nvCxnSpPr>
          <p:spPr bwMode="auto">
            <a:xfrm flipV="1">
              <a:off x="3168" y="5760"/>
              <a:ext cx="0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678"/>
            <p:cNvSpPr txBox="1">
              <a:spLocks noChangeArrowheads="1"/>
            </p:cNvSpPr>
            <p:nvPr/>
          </p:nvSpPr>
          <p:spPr bwMode="auto">
            <a:xfrm>
              <a:off x="1584" y="4953"/>
              <a:ext cx="76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Memory Address: ... 1239						 1224 ... </a:t>
              </a:r>
            </a:p>
          </p:txBody>
        </p:sp>
        <p:sp>
          <p:nvSpPr>
            <p:cNvPr id="216" name="Text Box 679"/>
            <p:cNvSpPr txBox="1">
              <a:spLocks noChangeArrowheads="1"/>
            </p:cNvSpPr>
            <p:nvPr/>
          </p:nvSpPr>
          <p:spPr bwMode="auto">
            <a:xfrm>
              <a:off x="3168" y="5373"/>
              <a:ext cx="489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0  0  0   0  0  0  0   0  0  1  0   0  0  0   0  1                                                      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7" name="Text Box 680"/>
            <p:cNvSpPr txBox="1">
              <a:spLocks noChangeArrowheads="1"/>
            </p:cNvSpPr>
            <p:nvPr/>
          </p:nvSpPr>
          <p:spPr bwMode="auto">
            <a:xfrm>
              <a:off x="4653" y="5901"/>
              <a:ext cx="1539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Bits</a:t>
              </a:r>
            </a:p>
          </p:txBody>
        </p:sp>
        <p:cxnSp>
          <p:nvCxnSpPr>
            <p:cNvPr id="218" name="Line 682"/>
            <p:cNvCxnSpPr/>
            <p:nvPr/>
          </p:nvCxnSpPr>
          <p:spPr bwMode="auto">
            <a:xfrm>
              <a:off x="3759" y="538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Line 683"/>
            <p:cNvCxnSpPr/>
            <p:nvPr/>
          </p:nvCxnSpPr>
          <p:spPr bwMode="auto">
            <a:xfrm>
              <a:off x="4962" y="537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Line 684"/>
            <p:cNvCxnSpPr/>
            <p:nvPr/>
          </p:nvCxnSpPr>
          <p:spPr bwMode="auto">
            <a:xfrm>
              <a:off x="4341" y="537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Line 685"/>
            <p:cNvCxnSpPr/>
            <p:nvPr/>
          </p:nvCxnSpPr>
          <p:spPr bwMode="auto">
            <a:xfrm>
              <a:off x="5613" y="537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2" name="Line 686"/>
            <p:cNvCxnSpPr/>
            <p:nvPr/>
          </p:nvCxnSpPr>
          <p:spPr bwMode="auto">
            <a:xfrm>
              <a:off x="6213" y="537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Line 687"/>
            <p:cNvCxnSpPr/>
            <p:nvPr/>
          </p:nvCxnSpPr>
          <p:spPr bwMode="auto">
            <a:xfrm>
              <a:off x="6849" y="537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4" name="Line 688"/>
            <p:cNvCxnSpPr/>
            <p:nvPr/>
          </p:nvCxnSpPr>
          <p:spPr bwMode="auto">
            <a:xfrm>
              <a:off x="7473" y="537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" name="Line 689"/>
            <p:cNvCxnSpPr/>
            <p:nvPr/>
          </p:nvCxnSpPr>
          <p:spPr bwMode="auto">
            <a:xfrm>
              <a:off x="3456" y="5370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" name="Line 690"/>
            <p:cNvCxnSpPr/>
            <p:nvPr/>
          </p:nvCxnSpPr>
          <p:spPr bwMode="auto">
            <a:xfrm>
              <a:off x="4047" y="537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" name="Line 691"/>
            <p:cNvCxnSpPr/>
            <p:nvPr/>
          </p:nvCxnSpPr>
          <p:spPr bwMode="auto">
            <a:xfrm>
              <a:off x="4653" y="535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8" name="Line 692"/>
            <p:cNvCxnSpPr/>
            <p:nvPr/>
          </p:nvCxnSpPr>
          <p:spPr bwMode="auto">
            <a:xfrm>
              <a:off x="5304" y="535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" name="Line 693"/>
            <p:cNvCxnSpPr/>
            <p:nvPr/>
          </p:nvCxnSpPr>
          <p:spPr bwMode="auto">
            <a:xfrm>
              <a:off x="5925" y="5355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Line 694"/>
            <p:cNvCxnSpPr/>
            <p:nvPr/>
          </p:nvCxnSpPr>
          <p:spPr bwMode="auto">
            <a:xfrm>
              <a:off x="6540" y="535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1" name="Line 695"/>
            <p:cNvCxnSpPr/>
            <p:nvPr/>
          </p:nvCxnSpPr>
          <p:spPr bwMode="auto">
            <a:xfrm>
              <a:off x="7155" y="5356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Line 696"/>
            <p:cNvCxnSpPr/>
            <p:nvPr/>
          </p:nvCxnSpPr>
          <p:spPr bwMode="auto">
            <a:xfrm>
              <a:off x="7776" y="5371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3" name="Rectangle 232"/>
          <p:cNvSpPr/>
          <p:nvPr/>
        </p:nvSpPr>
        <p:spPr>
          <a:xfrm>
            <a:off x="3914429" y="57989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Range: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to 65535 – total 65536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26349" y="38064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Difference between char and short Types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2" name="Picture 4" descr="Image result for ascii cod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22" y="987744"/>
            <a:ext cx="64865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251035" y="5597503"/>
            <a:ext cx="88482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8-bit ASCII Table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51035" y="5597503"/>
            <a:ext cx="8848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www.k-international.com/blog/what-is-unicode/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More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at: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en.wikipedia.org/wiki/Unicode</a:t>
            </a:r>
            <a:endParaRPr lang="en-US" sz="20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6" name="Picture 4" descr="https://www.k-international.com/wp-content/uploads/2014/02/what-is-unicod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1538607"/>
            <a:ext cx="6858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51035" y="4967608"/>
            <a:ext cx="8848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Unicode System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59423" y="57040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 Data Type Systems with Range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 descr="https://geekospace.files.wordpress.com/2010/12/new-pictur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8" y="1429789"/>
            <a:ext cx="7539643" cy="426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08629" y="5355938"/>
            <a:ext cx="2774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Thank You!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90" y="2578708"/>
            <a:ext cx="4791498" cy="2384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85935" y="174603"/>
            <a:ext cx="9261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How to Write Good Pseudocodes?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1028343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num_1 </a:t>
            </a:r>
            <a:r>
              <a:rPr lang="en-US" b="1" dirty="0"/>
              <a:t>← READ number from user input</a:t>
            </a:r>
          </a:p>
          <a:p>
            <a:r>
              <a:rPr lang="en-US" b="1" dirty="0"/>
              <a:t>num_2 ← READ number from user input</a:t>
            </a:r>
          </a:p>
          <a:p>
            <a:r>
              <a:rPr lang="en-US" b="1" dirty="0"/>
              <a:t>num_3 ← READ number from user input</a:t>
            </a:r>
          </a:p>
          <a:p>
            <a:endParaRPr lang="en-US" dirty="0" smtClean="0"/>
          </a:p>
          <a:p>
            <a:r>
              <a:rPr lang="en-US" sz="2000" b="1" dirty="0">
                <a:solidFill>
                  <a:srgbClr val="FF0000"/>
                </a:solidFill>
              </a:rPr>
              <a:t>// Find the </a:t>
            </a:r>
            <a:r>
              <a:rPr lang="en-US" sz="2000" b="1" dirty="0" smtClean="0">
                <a:solidFill>
                  <a:srgbClr val="FF0000"/>
                </a:solidFill>
              </a:rPr>
              <a:t>Average Number</a:t>
            </a:r>
            <a:r>
              <a:rPr lang="en-US" sz="20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sz="2000" b="1" dirty="0"/>
              <a:t>total ← </a:t>
            </a:r>
            <a:r>
              <a:rPr lang="en-US" sz="2000" b="1" dirty="0" smtClean="0"/>
              <a:t>0, </a:t>
            </a:r>
            <a:r>
              <a:rPr lang="en-US" sz="2000" b="1" dirty="0"/>
              <a:t>average </a:t>
            </a:r>
            <a:r>
              <a:rPr lang="en-US" sz="2000" b="1" dirty="0" smtClean="0"/>
              <a:t>← 0</a:t>
            </a:r>
            <a:endParaRPr lang="en-US" sz="2000" b="1" dirty="0"/>
          </a:p>
          <a:p>
            <a:r>
              <a:rPr lang="en-US" sz="2000" b="1" dirty="0" smtClean="0"/>
              <a:t>total </a:t>
            </a:r>
            <a:r>
              <a:rPr lang="en-US" sz="2000" b="1" dirty="0"/>
              <a:t>← </a:t>
            </a:r>
            <a:r>
              <a:rPr lang="en-US" sz="2000" b="1" dirty="0" smtClean="0"/>
              <a:t>num_1 </a:t>
            </a:r>
            <a:r>
              <a:rPr lang="en-US" sz="2000" b="1" dirty="0"/>
              <a:t>+ </a:t>
            </a:r>
            <a:r>
              <a:rPr lang="en-US" sz="2000" b="1" dirty="0" smtClean="0"/>
              <a:t>num_2 </a:t>
            </a:r>
            <a:r>
              <a:rPr lang="en-US" sz="2000" b="1" dirty="0"/>
              <a:t>+ </a:t>
            </a:r>
            <a:r>
              <a:rPr lang="en-US" sz="2000" b="1" dirty="0" smtClean="0"/>
              <a:t>num_3</a:t>
            </a:r>
          </a:p>
          <a:p>
            <a:r>
              <a:rPr lang="en-US" sz="2000" b="1" dirty="0" smtClean="0"/>
              <a:t>average </a:t>
            </a:r>
            <a:r>
              <a:rPr lang="en-US" sz="2000" b="1" dirty="0"/>
              <a:t>← </a:t>
            </a:r>
            <a:r>
              <a:rPr lang="en-US" sz="2000" b="1" dirty="0" smtClean="0"/>
              <a:t>total </a:t>
            </a:r>
            <a:r>
              <a:rPr lang="en-US" sz="2000" b="1" dirty="0"/>
              <a:t>/ </a:t>
            </a:r>
            <a:r>
              <a:rPr lang="en-US" sz="2000" b="1" dirty="0" smtClean="0"/>
              <a:t>3</a:t>
            </a:r>
            <a:endParaRPr lang="en-US" sz="2000" b="1" dirty="0"/>
          </a:p>
          <a:p>
            <a:r>
              <a:rPr lang="en-US" sz="2000" b="1" dirty="0"/>
              <a:t>PRINT ‘The average of the </a:t>
            </a:r>
            <a:r>
              <a:rPr lang="en-US" sz="2000" b="1" dirty="0" smtClean="0"/>
              <a:t>three numbers</a:t>
            </a:r>
            <a:r>
              <a:rPr lang="en-US" sz="2000" b="1" dirty="0"/>
              <a:t>:’ + average</a:t>
            </a:r>
          </a:p>
          <a:p>
            <a:r>
              <a:rPr lang="en-US" dirty="0"/>
              <a:t> 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// Find the Average </a:t>
            </a:r>
            <a:r>
              <a:rPr lang="en-US" sz="2000" b="1" dirty="0" smtClean="0">
                <a:solidFill>
                  <a:srgbClr val="FF0000"/>
                </a:solidFill>
              </a:rPr>
              <a:t>Number (Alternatively).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total ← </a:t>
            </a:r>
            <a:r>
              <a:rPr lang="en-US" sz="2000" b="1" dirty="0" smtClean="0"/>
              <a:t>0, </a:t>
            </a:r>
            <a:r>
              <a:rPr lang="en-US" sz="2000" b="1" dirty="0"/>
              <a:t>average </a:t>
            </a:r>
            <a:r>
              <a:rPr lang="en-US" sz="2000" b="1" dirty="0" smtClean="0"/>
              <a:t>← 0</a:t>
            </a:r>
            <a:endParaRPr lang="en-US" sz="2000" b="1" dirty="0"/>
          </a:p>
          <a:p>
            <a:r>
              <a:rPr lang="en-US" sz="2000" b="1" dirty="0"/>
              <a:t>FOR 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/>
              <a:t> = 1 to 3</a:t>
            </a:r>
          </a:p>
          <a:p>
            <a:r>
              <a:rPr lang="en-US" sz="2000" b="1" dirty="0"/>
              <a:t>     total ← total + </a:t>
            </a:r>
            <a:r>
              <a:rPr lang="en-US" sz="2000" b="1" dirty="0" err="1"/>
              <a:t>num_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ENDFOR</a:t>
            </a:r>
          </a:p>
          <a:p>
            <a:r>
              <a:rPr lang="en-US" sz="2000" b="1" dirty="0"/>
              <a:t>average ← total / 3</a:t>
            </a:r>
          </a:p>
          <a:p>
            <a:r>
              <a:rPr lang="en-US" sz="2000" b="1" dirty="0"/>
              <a:t>PRINT ‘The average of the three numbers:’ + </a:t>
            </a:r>
            <a:r>
              <a:rPr lang="en-US" sz="2000" b="1" dirty="0" smtClean="0"/>
              <a:t>average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42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46" y="2558543"/>
            <a:ext cx="2445085" cy="2445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7536" y="2323305"/>
            <a:ext cx="639618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Contact</a:t>
            </a:r>
            <a:r>
              <a:rPr lang="as-IN" sz="5400" b="1" dirty="0"/>
              <a:t>:</a:t>
            </a:r>
            <a:endParaRPr lang="en-US" sz="5400" b="1" dirty="0"/>
          </a:p>
          <a:p>
            <a:endParaRPr lang="as-IN" sz="9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Email: </a:t>
            </a:r>
            <a:r>
              <a:rPr lang="en-US" sz="2800" b="1" dirty="0">
                <a:solidFill>
                  <a:srgbClr val="00B050"/>
                </a:solidFill>
              </a:rPr>
              <a:t>CSITEdExperts@gmail.com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Blog:</a:t>
            </a:r>
            <a:r>
              <a:rPr lang="en-US" sz="2800" b="1" dirty="0"/>
              <a:t>   </a:t>
            </a:r>
            <a:r>
              <a:rPr lang="en-US" sz="2800" b="1" dirty="0">
                <a:solidFill>
                  <a:srgbClr val="00B050"/>
                </a:solidFill>
              </a:rPr>
              <a:t>csitedexperts.wordpress.com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Facebook: </a:t>
            </a:r>
            <a:r>
              <a:rPr lang="en-US" sz="2800" b="1" dirty="0">
                <a:solidFill>
                  <a:srgbClr val="00B050"/>
                </a:solidFill>
              </a:rPr>
              <a:t>facebook.com/</a:t>
            </a:r>
            <a:r>
              <a:rPr lang="en-US" sz="2800" b="1" dirty="0" err="1">
                <a:solidFill>
                  <a:srgbClr val="00B050"/>
                </a:solidFill>
              </a:rPr>
              <a:t>CSITEdExperts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YouTube: </a:t>
            </a:r>
            <a:r>
              <a:rPr lang="en-US" sz="2800" b="1" dirty="0">
                <a:solidFill>
                  <a:srgbClr val="00B050"/>
                </a:solidFill>
              </a:rPr>
              <a:t>youtube.com/</a:t>
            </a:r>
            <a:r>
              <a:rPr lang="en-US" sz="2800" b="1" dirty="0" err="1">
                <a:solidFill>
                  <a:srgbClr val="00B050"/>
                </a:solidFill>
              </a:rPr>
              <a:t>CSITEdExperts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6346" y="116790"/>
            <a:ext cx="94999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</a:rPr>
              <a:t>Welcome to the </a:t>
            </a:r>
            <a:r>
              <a:rPr lang="en-US" sz="7200" b="1" dirty="0" err="1">
                <a:solidFill>
                  <a:srgbClr val="FF0000"/>
                </a:solidFill>
              </a:rPr>
              <a:t>CSITEd</a:t>
            </a:r>
            <a:r>
              <a:rPr lang="en-US" sz="7200" b="1" dirty="0">
                <a:solidFill>
                  <a:srgbClr val="FF0000"/>
                </a:solidFill>
              </a:rPr>
              <a:t> Experts Online Forum</a:t>
            </a:r>
            <a:endParaRPr lang="as-IN" sz="4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3310" y="5137058"/>
            <a:ext cx="96629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Please Like, Subscribe, Comment, and Contribute </a:t>
            </a:r>
          </a:p>
          <a:p>
            <a:pPr algn="ctr"/>
            <a:r>
              <a:rPr lang="en-US" sz="3600" b="1" dirty="0">
                <a:solidFill>
                  <a:srgbClr val="7030A0"/>
                </a:solidFill>
              </a:rPr>
              <a:t>to the </a:t>
            </a:r>
            <a:r>
              <a:rPr lang="en-US" sz="3600" b="1" dirty="0" err="1">
                <a:solidFill>
                  <a:srgbClr val="FF0000"/>
                </a:solidFill>
              </a:rPr>
              <a:t>CSITEd</a:t>
            </a:r>
            <a:r>
              <a:rPr lang="en-US" sz="3600" b="1" dirty="0">
                <a:solidFill>
                  <a:srgbClr val="FF0000"/>
                </a:solidFill>
              </a:rPr>
              <a:t> Experts</a:t>
            </a:r>
            <a:r>
              <a:rPr lang="en-US" sz="3600" b="1" dirty="0">
                <a:solidFill>
                  <a:srgbClr val="7030A0"/>
                </a:solidFill>
              </a:rPr>
              <a:t> Channel on YouTube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85935" y="174603"/>
            <a:ext cx="9261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How to Write Good Pseudocodes?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7300" y="1457644"/>
            <a:ext cx="73406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num_1 </a:t>
            </a:r>
            <a:r>
              <a:rPr lang="en-US" sz="2400" b="1" dirty="0"/>
              <a:t>← READ number from user input</a:t>
            </a:r>
          </a:p>
          <a:p>
            <a:r>
              <a:rPr lang="en-US" sz="2400" b="1" dirty="0"/>
              <a:t>num_2 ← READ number from user input</a:t>
            </a:r>
          </a:p>
          <a:p>
            <a:r>
              <a:rPr lang="en-US" sz="2400" b="1" dirty="0"/>
              <a:t>num_3 ← READ number from user input</a:t>
            </a:r>
          </a:p>
          <a:p>
            <a:endParaRPr lang="en-US" sz="2400" dirty="0" smtClean="0"/>
          </a:p>
          <a:p>
            <a:r>
              <a:rPr lang="en-US" sz="2800" b="1" dirty="0" smtClean="0"/>
              <a:t>// </a:t>
            </a:r>
            <a:r>
              <a:rPr lang="en-US" sz="2800" b="1" dirty="0"/>
              <a:t>Find </a:t>
            </a:r>
            <a:r>
              <a:rPr lang="en-US" sz="2800" b="1" dirty="0" smtClean="0"/>
              <a:t>the Maximum </a:t>
            </a:r>
            <a:r>
              <a:rPr lang="en-US" sz="2800" b="1" dirty="0"/>
              <a:t>Number.</a:t>
            </a:r>
          </a:p>
          <a:p>
            <a:r>
              <a:rPr lang="en-US" sz="2800" b="1" dirty="0" err="1"/>
              <a:t>temp_max</a:t>
            </a:r>
            <a:r>
              <a:rPr lang="en-US" sz="2800" b="1" dirty="0"/>
              <a:t> ← </a:t>
            </a:r>
            <a:r>
              <a:rPr lang="en-US" sz="2800" b="1" dirty="0" smtClean="0"/>
              <a:t>-999999</a:t>
            </a:r>
            <a:endParaRPr lang="en-US" sz="2800" b="1" dirty="0"/>
          </a:p>
          <a:p>
            <a:r>
              <a:rPr lang="en-US" sz="2800" b="1" dirty="0"/>
              <a:t>FOR 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/>
              <a:t> </a:t>
            </a:r>
            <a:r>
              <a:rPr lang="en-US" sz="2800" b="1" dirty="0"/>
              <a:t>= 1 to </a:t>
            </a:r>
            <a:r>
              <a:rPr lang="en-US" sz="2800" b="1" dirty="0" smtClean="0"/>
              <a:t>3</a:t>
            </a:r>
            <a:endParaRPr lang="en-US" sz="2800" b="1" dirty="0"/>
          </a:p>
          <a:p>
            <a:r>
              <a:rPr lang="en-US" sz="2800" b="1" dirty="0"/>
              <a:t>     IF </a:t>
            </a:r>
            <a:r>
              <a:rPr lang="en-US" sz="2800" b="1" dirty="0" err="1" smtClean="0"/>
              <a:t>num_i</a:t>
            </a:r>
            <a:r>
              <a:rPr lang="en-US" sz="2800" b="1" dirty="0" smtClean="0"/>
              <a:t> </a:t>
            </a:r>
            <a:r>
              <a:rPr lang="en-US" sz="2800" b="1" dirty="0"/>
              <a:t>&gt; </a:t>
            </a:r>
            <a:r>
              <a:rPr lang="en-US" sz="2800" b="1" dirty="0" err="1"/>
              <a:t>temp_max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          THEN </a:t>
            </a:r>
            <a:r>
              <a:rPr lang="en-US" sz="2800" b="1" dirty="0" err="1" smtClean="0"/>
              <a:t>temp_max</a:t>
            </a:r>
            <a:r>
              <a:rPr lang="en-US" sz="2800" b="1" dirty="0" smtClean="0"/>
              <a:t> </a:t>
            </a:r>
            <a:r>
              <a:rPr lang="en-US" sz="2800" b="1" dirty="0"/>
              <a:t>← </a:t>
            </a:r>
            <a:r>
              <a:rPr lang="en-US" sz="2800" b="1" dirty="0" err="1" smtClean="0"/>
              <a:t>num_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ENDFOR</a:t>
            </a:r>
          </a:p>
          <a:p>
            <a:r>
              <a:rPr lang="en-US" sz="2800" b="1" dirty="0"/>
              <a:t>PRINT ‘Maximum Number:‘ + </a:t>
            </a:r>
            <a:r>
              <a:rPr lang="en-US" sz="2800" b="1" dirty="0" err="1"/>
              <a:t>temp_max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86565" y="3086100"/>
            <a:ext cx="368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Number Set: 3, -20, 40</a:t>
            </a:r>
          </a:p>
          <a:p>
            <a:endParaRPr lang="en-US" dirty="0" smtClean="0"/>
          </a:p>
          <a:p>
            <a:r>
              <a:rPr lang="en-US" dirty="0" smtClean="0"/>
              <a:t>After Iteration 1: </a:t>
            </a:r>
            <a:r>
              <a:rPr lang="en-US" dirty="0" err="1" smtClean="0"/>
              <a:t>temp_max</a:t>
            </a:r>
            <a:r>
              <a:rPr lang="en-US" dirty="0" smtClean="0"/>
              <a:t> = 3</a:t>
            </a:r>
          </a:p>
          <a:p>
            <a:r>
              <a:rPr lang="en-US" dirty="0" smtClean="0"/>
              <a:t>After </a:t>
            </a:r>
            <a:r>
              <a:rPr lang="en-US" dirty="0"/>
              <a:t>Iteration </a:t>
            </a:r>
            <a:r>
              <a:rPr lang="en-US" dirty="0" smtClean="0"/>
              <a:t>2: </a:t>
            </a:r>
            <a:r>
              <a:rPr lang="en-US" dirty="0" err="1" smtClean="0"/>
              <a:t>temp_max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</a:t>
            </a:r>
          </a:p>
          <a:p>
            <a:r>
              <a:rPr lang="en-US" dirty="0" smtClean="0"/>
              <a:t>After </a:t>
            </a:r>
            <a:r>
              <a:rPr lang="en-US" dirty="0"/>
              <a:t>Iteration </a:t>
            </a:r>
            <a:r>
              <a:rPr lang="en-US" dirty="0" smtClean="0"/>
              <a:t>3: </a:t>
            </a:r>
            <a:r>
              <a:rPr lang="en-US" dirty="0" err="1" smtClean="0"/>
              <a:t>temp_max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40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85935" y="174603"/>
            <a:ext cx="9261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How to Write Good Pseudocodes?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85935" y="1457644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num_1 </a:t>
            </a:r>
            <a:r>
              <a:rPr lang="en-US" sz="2000" b="1" dirty="0"/>
              <a:t>← READ number from user input</a:t>
            </a:r>
          </a:p>
          <a:p>
            <a:r>
              <a:rPr lang="en-US" sz="2000" b="1" dirty="0"/>
              <a:t>num_2 ← READ number from user input</a:t>
            </a:r>
          </a:p>
          <a:p>
            <a:r>
              <a:rPr lang="en-US" sz="2000" b="1" dirty="0"/>
              <a:t>num_3 ← READ number from user input</a:t>
            </a:r>
          </a:p>
          <a:p>
            <a:endParaRPr lang="en-US" sz="20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// </a:t>
            </a:r>
            <a:r>
              <a:rPr lang="en-US" sz="2400" b="1" dirty="0"/>
              <a:t>Find </a:t>
            </a:r>
            <a:r>
              <a:rPr lang="en-US" sz="2400" b="1" dirty="0" smtClean="0"/>
              <a:t>the Minimum Number</a:t>
            </a:r>
            <a:r>
              <a:rPr lang="en-US" sz="2400" b="1" dirty="0"/>
              <a:t>.</a:t>
            </a:r>
          </a:p>
          <a:p>
            <a:r>
              <a:rPr lang="en-US" sz="2400" b="1" dirty="0" smtClean="0"/>
              <a:t> </a:t>
            </a:r>
            <a:r>
              <a:rPr lang="en-US" sz="2400" b="1" dirty="0" err="1" smtClean="0"/>
              <a:t>temp_min</a:t>
            </a:r>
            <a:r>
              <a:rPr lang="en-US" sz="2400" b="1" dirty="0" smtClean="0"/>
              <a:t> </a:t>
            </a:r>
            <a:r>
              <a:rPr lang="en-US" sz="2400" b="1" dirty="0"/>
              <a:t>← </a:t>
            </a:r>
            <a:r>
              <a:rPr lang="en-US" sz="2400" b="1" dirty="0" smtClean="0"/>
              <a:t>99999</a:t>
            </a:r>
            <a:endParaRPr lang="en-US" sz="2400" b="1" dirty="0"/>
          </a:p>
          <a:p>
            <a:r>
              <a:rPr lang="en-US" sz="2400" b="1" dirty="0"/>
              <a:t>FOR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 </a:t>
            </a:r>
            <a:r>
              <a:rPr lang="en-US" sz="2400" b="1" dirty="0"/>
              <a:t>= 1 to </a:t>
            </a:r>
            <a:r>
              <a:rPr lang="en-US" sz="2400" b="1" dirty="0" smtClean="0"/>
              <a:t>3</a:t>
            </a:r>
            <a:endParaRPr lang="en-US" sz="2400" b="1" dirty="0"/>
          </a:p>
          <a:p>
            <a:r>
              <a:rPr lang="en-US" sz="2400" b="1" dirty="0"/>
              <a:t>     IF </a:t>
            </a:r>
            <a:r>
              <a:rPr lang="en-US" sz="2400" b="1" dirty="0" err="1" smtClean="0"/>
              <a:t>num_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 &lt; </a:t>
            </a:r>
            <a:r>
              <a:rPr lang="en-US" sz="2400" b="1" dirty="0" err="1" smtClean="0"/>
              <a:t>temp_min</a:t>
            </a:r>
            <a:endParaRPr lang="en-US" sz="2400" b="1" dirty="0"/>
          </a:p>
          <a:p>
            <a:r>
              <a:rPr lang="en-US" sz="2400" b="1" dirty="0"/>
              <a:t>          THEN </a:t>
            </a:r>
            <a:r>
              <a:rPr lang="en-US" sz="2400" b="1" dirty="0" err="1" smtClean="0"/>
              <a:t>temp_min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err="1" smtClean="0"/>
              <a:t>num_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ENDFOR</a:t>
            </a:r>
          </a:p>
          <a:p>
            <a:r>
              <a:rPr lang="en-US" sz="2400" b="1" dirty="0"/>
              <a:t>PRINT </a:t>
            </a:r>
            <a:r>
              <a:rPr lang="en-US" sz="2400" b="1" dirty="0" smtClean="0"/>
              <a:t>‘The Minimum </a:t>
            </a:r>
            <a:r>
              <a:rPr lang="en-US" sz="2400" b="1" dirty="0"/>
              <a:t>Number:‘ + </a:t>
            </a:r>
            <a:r>
              <a:rPr lang="en-US" sz="2400" b="1" dirty="0" err="1" smtClean="0"/>
              <a:t>temp_min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921000"/>
            <a:ext cx="4184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Given Number Set: 3, -20, 40</a:t>
            </a:r>
          </a:p>
          <a:p>
            <a:endParaRPr lang="en-US" dirty="0" smtClean="0"/>
          </a:p>
          <a:p>
            <a:r>
              <a:rPr lang="en-US" dirty="0" smtClean="0"/>
              <a:t>Before Iteration </a:t>
            </a:r>
            <a:r>
              <a:rPr lang="en-US" dirty="0"/>
              <a:t>1: </a:t>
            </a:r>
            <a:r>
              <a:rPr lang="en-US" dirty="0" err="1" smtClean="0"/>
              <a:t>temp_min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99999</a:t>
            </a:r>
            <a:endParaRPr lang="en-US" dirty="0"/>
          </a:p>
          <a:p>
            <a:r>
              <a:rPr lang="en-US" dirty="0" smtClean="0"/>
              <a:t>After Iteration 1: </a:t>
            </a:r>
            <a:r>
              <a:rPr lang="en-US" dirty="0" err="1" smtClean="0"/>
              <a:t>temp_min</a:t>
            </a:r>
            <a:r>
              <a:rPr lang="en-US" dirty="0" smtClean="0"/>
              <a:t> = 3</a:t>
            </a:r>
          </a:p>
          <a:p>
            <a:r>
              <a:rPr lang="en-US" dirty="0" smtClean="0"/>
              <a:t>After </a:t>
            </a:r>
            <a:r>
              <a:rPr lang="en-US" dirty="0"/>
              <a:t>Iteration </a:t>
            </a:r>
            <a:r>
              <a:rPr lang="en-US" dirty="0" smtClean="0"/>
              <a:t>2: </a:t>
            </a:r>
            <a:r>
              <a:rPr lang="en-US" dirty="0" err="1" smtClean="0"/>
              <a:t>temp_min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-20</a:t>
            </a:r>
          </a:p>
          <a:p>
            <a:r>
              <a:rPr lang="en-US" dirty="0" smtClean="0"/>
              <a:t>After </a:t>
            </a:r>
            <a:r>
              <a:rPr lang="en-US" dirty="0"/>
              <a:t>Iteration </a:t>
            </a:r>
            <a:r>
              <a:rPr lang="en-US" dirty="0" smtClean="0"/>
              <a:t>3: </a:t>
            </a:r>
            <a:r>
              <a:rPr lang="en-US" dirty="0" err="1" smtClean="0"/>
              <a:t>temp_min</a:t>
            </a:r>
            <a:r>
              <a:rPr lang="en-US" dirty="0" smtClean="0"/>
              <a:t> = -20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46" y="2558543"/>
            <a:ext cx="2445085" cy="2445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7536" y="2323305"/>
            <a:ext cx="639618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Contact</a:t>
            </a:r>
            <a:r>
              <a:rPr lang="as-IN" sz="5400" b="1" dirty="0"/>
              <a:t>:</a:t>
            </a:r>
            <a:endParaRPr lang="en-US" sz="5400" b="1" dirty="0"/>
          </a:p>
          <a:p>
            <a:endParaRPr lang="as-IN" sz="9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Email: </a:t>
            </a:r>
            <a:r>
              <a:rPr lang="en-US" sz="2800" b="1" dirty="0">
                <a:solidFill>
                  <a:srgbClr val="00B050"/>
                </a:solidFill>
              </a:rPr>
              <a:t>CSITEdExperts@gmail.com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Blog:</a:t>
            </a:r>
            <a:r>
              <a:rPr lang="en-US" sz="2800" b="1" dirty="0"/>
              <a:t>   </a:t>
            </a:r>
            <a:r>
              <a:rPr lang="en-US" sz="2800" b="1" dirty="0">
                <a:solidFill>
                  <a:srgbClr val="00B050"/>
                </a:solidFill>
              </a:rPr>
              <a:t>csitedexperts.wordpress.com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Facebook: </a:t>
            </a:r>
            <a:r>
              <a:rPr lang="en-US" sz="2800" b="1" dirty="0">
                <a:solidFill>
                  <a:srgbClr val="00B050"/>
                </a:solidFill>
              </a:rPr>
              <a:t>facebook.com/</a:t>
            </a:r>
            <a:r>
              <a:rPr lang="en-US" sz="2800" b="1" dirty="0" err="1">
                <a:solidFill>
                  <a:srgbClr val="00B050"/>
                </a:solidFill>
              </a:rPr>
              <a:t>CSITEdExperts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YouTube: </a:t>
            </a:r>
            <a:r>
              <a:rPr lang="en-US" sz="2800" b="1" dirty="0">
                <a:solidFill>
                  <a:srgbClr val="00B050"/>
                </a:solidFill>
              </a:rPr>
              <a:t>youtube.com/</a:t>
            </a:r>
            <a:r>
              <a:rPr lang="en-US" sz="2800" b="1" dirty="0" err="1">
                <a:solidFill>
                  <a:srgbClr val="00B050"/>
                </a:solidFill>
              </a:rPr>
              <a:t>CSITEdExperts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6346" y="116790"/>
            <a:ext cx="94999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</a:rPr>
              <a:t>Welcome to the </a:t>
            </a:r>
            <a:r>
              <a:rPr lang="en-US" sz="7200" b="1" dirty="0" err="1">
                <a:solidFill>
                  <a:srgbClr val="FF0000"/>
                </a:solidFill>
              </a:rPr>
              <a:t>CSITEd</a:t>
            </a:r>
            <a:r>
              <a:rPr lang="en-US" sz="7200" b="1" dirty="0">
                <a:solidFill>
                  <a:srgbClr val="FF0000"/>
                </a:solidFill>
              </a:rPr>
              <a:t> Experts Online Forum</a:t>
            </a:r>
            <a:endParaRPr lang="as-IN" sz="4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3310" y="5137058"/>
            <a:ext cx="96629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Please Like, Subscribe, Comment, and Contribute </a:t>
            </a:r>
          </a:p>
          <a:p>
            <a:pPr algn="ctr"/>
            <a:r>
              <a:rPr lang="en-US" sz="3600" b="1" dirty="0">
                <a:solidFill>
                  <a:srgbClr val="7030A0"/>
                </a:solidFill>
              </a:rPr>
              <a:t>to the </a:t>
            </a:r>
            <a:r>
              <a:rPr lang="en-US" sz="3600" b="1" dirty="0" err="1">
                <a:solidFill>
                  <a:srgbClr val="FF0000"/>
                </a:solidFill>
              </a:rPr>
              <a:t>CSITEd</a:t>
            </a:r>
            <a:r>
              <a:rPr lang="en-US" sz="3600" b="1" dirty="0">
                <a:solidFill>
                  <a:srgbClr val="FF0000"/>
                </a:solidFill>
              </a:rPr>
              <a:t> Experts</a:t>
            </a:r>
            <a:r>
              <a:rPr lang="en-US" sz="3600" b="1" dirty="0">
                <a:solidFill>
                  <a:srgbClr val="7030A0"/>
                </a:solidFill>
              </a:rPr>
              <a:t> Channel on YouTube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http://3.bp.blogspot.com/-QYWrB6dZe7s/UNLKQ4r5E1I/AAAAAAAAASU/7HlPKX4caK4/s1600/datatyp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02" y="1305099"/>
            <a:ext cx="9221673" cy="483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59423" y="57040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 Data Type Systems with Range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 descr="https://geekospace.files.wordpress.com/2010/12/new-pictur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8" y="1429789"/>
            <a:ext cx="7539643" cy="426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82149" y="53159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Systems in Java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 descr="http://cdn.guru99.com/images/uploads/2012/07/java-varaible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49" y="1665622"/>
            <a:ext cx="7164079" cy="326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39" y="3714105"/>
            <a:ext cx="483150" cy="56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3427" y="4441207"/>
            <a:ext cx="130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boolean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31" y="0"/>
            <a:ext cx="844869" cy="769719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2978728" y="34659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Range: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 or false; 1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true, 0 = false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512128" y="1607973"/>
            <a:ext cx="4846320" cy="1415415"/>
            <a:chOff x="1584" y="8670"/>
            <a:chExt cx="7632" cy="2229"/>
          </a:xfrm>
        </p:grpSpPr>
        <p:sp>
          <p:nvSpPr>
            <p:cNvPr id="38" name="Text Box 458"/>
            <p:cNvSpPr txBox="1">
              <a:spLocks noChangeArrowheads="1"/>
            </p:cNvSpPr>
            <p:nvPr/>
          </p:nvSpPr>
          <p:spPr bwMode="auto">
            <a:xfrm>
              <a:off x="3024" y="10467"/>
              <a:ext cx="504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Figure: </a:t>
              </a:r>
              <a:r>
                <a:rPr lang="en-US" sz="1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Saving technique for </a:t>
              </a:r>
              <a:r>
                <a:rPr lang="en-US" sz="1000" b="1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boolean </a:t>
              </a:r>
              <a:r>
                <a:rPr lang="en-US" sz="10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type </a:t>
              </a:r>
              <a:r>
                <a:rPr lang="en-US" sz="1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variables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Line 459"/>
            <p:cNvCxnSpPr/>
            <p:nvPr/>
          </p:nvCxnSpPr>
          <p:spPr bwMode="auto">
            <a:xfrm>
              <a:off x="7920" y="952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460"/>
            <p:cNvCxnSpPr/>
            <p:nvPr/>
          </p:nvCxnSpPr>
          <p:spPr bwMode="auto">
            <a:xfrm>
              <a:off x="7935" y="910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Line 461"/>
            <p:cNvCxnSpPr/>
            <p:nvPr/>
          </p:nvCxnSpPr>
          <p:spPr bwMode="auto">
            <a:xfrm>
              <a:off x="2160" y="952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462"/>
            <p:cNvCxnSpPr/>
            <p:nvPr/>
          </p:nvCxnSpPr>
          <p:spPr bwMode="auto">
            <a:xfrm>
              <a:off x="2115" y="9103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463"/>
            <p:cNvCxnSpPr/>
            <p:nvPr/>
          </p:nvCxnSpPr>
          <p:spPr bwMode="auto">
            <a:xfrm>
              <a:off x="7374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Line 464"/>
            <p:cNvCxnSpPr/>
            <p:nvPr/>
          </p:nvCxnSpPr>
          <p:spPr bwMode="auto">
            <a:xfrm>
              <a:off x="4320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465"/>
            <p:cNvCxnSpPr/>
            <p:nvPr/>
          </p:nvCxnSpPr>
          <p:spPr bwMode="auto">
            <a:xfrm>
              <a:off x="4896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466"/>
            <p:cNvCxnSpPr/>
            <p:nvPr/>
          </p:nvCxnSpPr>
          <p:spPr bwMode="auto">
            <a:xfrm>
              <a:off x="6192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Line 467"/>
            <p:cNvCxnSpPr/>
            <p:nvPr/>
          </p:nvCxnSpPr>
          <p:spPr bwMode="auto">
            <a:xfrm>
              <a:off x="6768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Line 468"/>
            <p:cNvCxnSpPr/>
            <p:nvPr/>
          </p:nvCxnSpPr>
          <p:spPr bwMode="auto">
            <a:xfrm>
              <a:off x="5541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469"/>
            <p:cNvCxnSpPr/>
            <p:nvPr/>
          </p:nvCxnSpPr>
          <p:spPr bwMode="auto">
            <a:xfrm>
              <a:off x="3744" y="909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Text Box 473"/>
            <p:cNvSpPr txBox="1">
              <a:spLocks noChangeArrowheads="1"/>
            </p:cNvSpPr>
            <p:nvPr/>
          </p:nvSpPr>
          <p:spPr bwMode="auto">
            <a:xfrm>
              <a:off x="3112" y="9829"/>
              <a:ext cx="615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1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Bit-7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474"/>
            <p:cNvSpPr txBox="1">
              <a:spLocks noChangeArrowheads="1"/>
            </p:cNvSpPr>
            <p:nvPr/>
          </p:nvSpPr>
          <p:spPr bwMode="auto">
            <a:xfrm>
              <a:off x="7620" y="9876"/>
              <a:ext cx="591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Bit-0</a:t>
              </a:r>
            </a:p>
          </p:txBody>
        </p:sp>
        <p:cxnSp>
          <p:nvCxnSpPr>
            <p:cNvPr id="88" name="Line 475"/>
            <p:cNvCxnSpPr/>
            <p:nvPr/>
          </p:nvCxnSpPr>
          <p:spPr bwMode="auto">
            <a:xfrm flipV="1">
              <a:off x="7896" y="9519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Line 476"/>
            <p:cNvCxnSpPr/>
            <p:nvPr/>
          </p:nvCxnSpPr>
          <p:spPr bwMode="auto">
            <a:xfrm flipV="1">
              <a:off x="3420" y="9535"/>
              <a:ext cx="0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Text Box 477"/>
            <p:cNvSpPr txBox="1">
              <a:spLocks noChangeArrowheads="1"/>
            </p:cNvSpPr>
            <p:nvPr/>
          </p:nvSpPr>
          <p:spPr bwMode="auto">
            <a:xfrm>
              <a:off x="1584" y="8670"/>
              <a:ext cx="76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Memory Address: 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1231   1230     1229     1228     1227     1226    1225    1224 ... ... </a:t>
              </a:r>
            </a:p>
          </p:txBody>
        </p:sp>
        <p:sp>
          <p:nvSpPr>
            <p:cNvPr id="91" name="Text Box 478"/>
            <p:cNvSpPr txBox="1">
              <a:spLocks noChangeArrowheads="1"/>
            </p:cNvSpPr>
            <p:nvPr/>
          </p:nvSpPr>
          <p:spPr bwMode="auto">
            <a:xfrm>
              <a:off x="3168" y="9090"/>
              <a:ext cx="489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800" dirty="0" smtClean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x                                                      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" name="Text Box 479"/>
            <p:cNvSpPr txBox="1">
              <a:spLocks noChangeArrowheads="1"/>
            </p:cNvSpPr>
            <p:nvPr/>
          </p:nvSpPr>
          <p:spPr bwMode="auto">
            <a:xfrm>
              <a:off x="5400" y="9760"/>
              <a:ext cx="2133" cy="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US" sz="10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Bit</a:t>
              </a: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(Either 0 or 1)</a:t>
              </a:r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Line 481"/>
            <p:cNvCxnSpPr/>
            <p:nvPr/>
          </p:nvCxnSpPr>
          <p:spPr bwMode="auto">
            <a:xfrm>
              <a:off x="3744" y="910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Line 482"/>
            <p:cNvCxnSpPr/>
            <p:nvPr/>
          </p:nvCxnSpPr>
          <p:spPr bwMode="auto">
            <a:xfrm>
              <a:off x="5010" y="908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Line 483"/>
            <p:cNvCxnSpPr/>
            <p:nvPr/>
          </p:nvCxnSpPr>
          <p:spPr bwMode="auto">
            <a:xfrm>
              <a:off x="4389" y="908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Line 484"/>
            <p:cNvCxnSpPr/>
            <p:nvPr/>
          </p:nvCxnSpPr>
          <p:spPr bwMode="auto">
            <a:xfrm>
              <a:off x="5601" y="908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Line 485"/>
            <p:cNvCxnSpPr/>
            <p:nvPr/>
          </p:nvCxnSpPr>
          <p:spPr bwMode="auto">
            <a:xfrm>
              <a:off x="6258" y="908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Line 486"/>
            <p:cNvCxnSpPr/>
            <p:nvPr/>
          </p:nvCxnSpPr>
          <p:spPr bwMode="auto">
            <a:xfrm>
              <a:off x="6924" y="908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Line 487"/>
            <p:cNvCxnSpPr/>
            <p:nvPr/>
          </p:nvCxnSpPr>
          <p:spPr bwMode="auto">
            <a:xfrm>
              <a:off x="7533" y="9081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1" name="Line 475"/>
          <p:cNvCxnSpPr/>
          <p:nvPr/>
        </p:nvCxnSpPr>
        <p:spPr bwMode="auto">
          <a:xfrm flipV="1">
            <a:off x="7042410" y="2156613"/>
            <a:ext cx="302578" cy="3244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" name="Picture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" y="60303"/>
            <a:ext cx="1397341" cy="1397341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2085935" y="60303"/>
            <a:ext cx="884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and Data Types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513</TotalTime>
  <Words>989</Words>
  <Application>Microsoft Office PowerPoint</Application>
  <PresentationFormat>Custom</PresentationFormat>
  <Paragraphs>194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Kennesaw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Mokter Hossain</dc:creator>
  <cp:lastModifiedBy>Dr. Mokter Hossain</cp:lastModifiedBy>
  <cp:revision>116</cp:revision>
  <dcterms:created xsi:type="dcterms:W3CDTF">2018-08-14T17:18:25Z</dcterms:created>
  <dcterms:modified xsi:type="dcterms:W3CDTF">2018-08-23T14:37:41Z</dcterms:modified>
</cp:coreProperties>
</file>