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  <p:embeddedFont>
      <p:font typeface="Comfortaa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2CA6CD3-5B73-42DD-988D-D3C1CB91AE83}">
  <a:tblStyle styleId="{32CA6CD3-5B73-42DD-988D-D3C1CB91AE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mfortaa-regular.fntdata"/><Relationship Id="rId20" Type="http://schemas.openxmlformats.org/officeDocument/2006/relationships/slide" Target="slides/slide15.xml"/><Relationship Id="rId41" Type="http://schemas.openxmlformats.org/officeDocument/2006/relationships/font" Target="fonts/Comfortaa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tlassian.com/git/tutorials/gitignore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it-tower.com/learn/git/ebook/en/command-line/appendix/best-practices" TargetMode="External"/><Relationship Id="rId3" Type="http://schemas.openxmlformats.org/officeDocument/2006/relationships/hyperlink" Target="https://sethrobertson.github.io/GitBestPractices/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http://nvie.com/posts/a-successful-git-branching-model/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คำสั่งเดี๋ยวให้เฮียช่วยดีกว่า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Use </a:t>
            </a:r>
            <a:r>
              <a:rPr b="1" lang="en-GB" sz="1200">
                <a:solidFill>
                  <a:srgbClr val="222222"/>
                </a:solidFill>
                <a:highlight>
                  <a:srgbClr val="FFFFFF"/>
                </a:highlight>
              </a:rPr>
              <a:t>git stash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 when you want to record the current state of the </a:t>
            </a:r>
            <a:r>
              <a:rPr b="1" lang="en-GB" sz="1200">
                <a:solidFill>
                  <a:srgbClr val="222222"/>
                </a:solidFill>
                <a:highlight>
                  <a:srgbClr val="FFFFFF"/>
                </a:highlight>
              </a:rPr>
              <a:t>working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 directory and the index, but want to go back to a clean </a:t>
            </a:r>
            <a:r>
              <a:rPr b="1" lang="en-GB" sz="1200">
                <a:solidFill>
                  <a:srgbClr val="222222"/>
                </a:solidFill>
                <a:highlight>
                  <a:srgbClr val="FFFFFF"/>
                </a:highlight>
              </a:rPr>
              <a:t>working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 directory. The command saves your local modifications away and reverts the </a:t>
            </a:r>
            <a:r>
              <a:rPr b="1" lang="en-GB" sz="1200">
                <a:solidFill>
                  <a:srgbClr val="222222"/>
                </a:solidFill>
                <a:highlight>
                  <a:srgbClr val="FFFFFF"/>
                </a:highlight>
              </a:rPr>
              <a:t>working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 directory to match the HEAD commit.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Now you want to switch branches, but you don’t want to commit what you’ve been working on yet; so you’ll stash the changes. To push a new stash onto your stack, run </a:t>
            </a:r>
            <a:r>
              <a:rPr lang="en-GB" sz="1050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git stash</a:t>
            </a:r>
            <a:r>
              <a:rPr lang="en-GB" sz="105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: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https://www.atlassian.com/git/tutorials/gitignore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https://www.atlassian.com/git/tutorials/gitignore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end , gitignore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เริ่ม Forking นะจ๊ะ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เช็ค repo ของตัว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Sync กับ repo ต้นทาง ไว้ fetch มาเพิ่ม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6. เปิด pull request ซะ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show ไปดีกว่า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 : </a:t>
            </a:r>
            <a:r>
              <a:rPr lang="en-GB"/>
              <a:t>https://guides.github.com/features/issues/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โชว์ไปซะ คนเดียวสอง users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ต่อจากเมื่อกี๊เลย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https://www.git-tower.com/learn/git/ebook/en/command-line/appendix/best-practices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https://sethrobertson.github.io/GitBestPractices/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Intro ประโยชน์ของ Version Control</a:t>
            </a:r>
            <a:endParaRPr sz="1200"/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เล่าการใช้งานจริง</a:t>
            </a:r>
            <a:endParaRPr sz="1200"/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คอนเซป Remote vs Local Repository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Centralized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ดี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เข้าใจง่าย ใช้งานง่าย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ควบคุมได้ง่ายกว่า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เสีย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Branching กับ Merging ใช้งานยาก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Decentralized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ดี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Powerful but not simple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Branching กับ Merging เชื่อถือได้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เสีย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ใช้งานยากกว่า เข้าใจยากกว่า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มีโอกาสผิดพลาดเยอะกว่า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อันนี้จะ อินโทรเกี่ยวกับตัว Git มันทำงานยังไง และประกอบด้วยอะไรบ้าง</a:t>
            </a:r>
            <a:br>
              <a:rPr lang="en-GB"/>
            </a:br>
            <a:r>
              <a:rPr lang="en-GB"/>
              <a:t>Repository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Index (staging)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.git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 ID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และอธิบาย workflow ง่ายๆ ของการทำงาน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sourcetreeapp.com/" TargetMode="External"/><Relationship Id="rId4" Type="http://schemas.openxmlformats.org/officeDocument/2006/relationships/hyperlink" Target="https://www.gitkraken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gitignore.io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" TargetMode="External"/><Relationship Id="rId4" Type="http://schemas.openxmlformats.org/officeDocument/2006/relationships/hyperlink" Target="http://rogerdudler.github.io/git-guide/" TargetMode="External"/><Relationship Id="rId5" Type="http://schemas.openxmlformats.org/officeDocument/2006/relationships/hyperlink" Target="https://www.git-tower.com/blog/content/posts/54-git-cheat-sheet/git-cheat-sheet-large01.png" TargetMode="External"/><Relationship Id="rId6" Type="http://schemas.openxmlformats.org/officeDocument/2006/relationships/hyperlink" Target="http://files.zeroturnaround.com/pdf/zt_git_cheat_sheet.pdf" TargetMode="External"/><Relationship Id="rId7" Type="http://schemas.openxmlformats.org/officeDocument/2006/relationships/hyperlink" Target="https://try.github.io/levels/1/challenges/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st.github.com/PurpleBooth/109311bb0361f32d87a2" TargetMode="External"/><Relationship Id="rId4" Type="http://schemas.openxmlformats.org/officeDocument/2006/relationships/hyperlink" Target="https://github.com/dbader/readme-templa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Comfortaa"/>
                <a:ea typeface="Comfortaa"/>
                <a:cs typeface="Comfortaa"/>
                <a:sym typeface="Comfortaa"/>
              </a:rPr>
              <a:t>Tools for Agile Development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Day 2</a:t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Git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 Assignment 1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Create your own folder containing “name_hello.txt” in the provided Repositories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Add your name into “ku-attendance.txt”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In-depths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Feature/Hotfix/Release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Tag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Stash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Git Ignore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Forking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Issues &amp; Milestones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Pull Requests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Branch Protection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Insight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In-depths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 : 	Git GUI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Source Tree  (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https://www.sourcetreeapp.com/</a:t>
            </a:r>
            <a:r>
              <a:rPr lang="en-GB"/>
              <a:t>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Git Kraken (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https://www.gitkraken.com/</a:t>
            </a:r>
            <a:r>
              <a:rPr lang="en-GB"/>
              <a:t>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In-depths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Feature/Hotfix/Release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Tags</a:t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766" y="0"/>
            <a:ext cx="388125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In-depths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Stash</a:t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013" y="928713"/>
            <a:ext cx="553402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In-depths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What is .gitignore?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How do we write the file?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</a:t>
            </a:r>
            <a:r>
              <a:rPr lang="en-GB"/>
              <a:t>itignore.io :		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https://www.gitignore.io/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In-depths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4" name="Shape 184"/>
          <p:cNvGraphicFramePr/>
          <p:nvPr/>
        </p:nvGraphicFramePr>
        <p:xfrm>
          <a:off x="357925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{32CA6CD3-5B73-42DD-988D-D3C1CB91AE83}</a:tableStyleId>
              </a:tblPr>
              <a:tblGrid>
                <a:gridCol w="2810575"/>
                <a:gridCol w="2810575"/>
                <a:gridCol w="2810575"/>
              </a:tblGrid>
              <a:tr h="335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rgbClr val="4D4D4D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Pattern</a:t>
                      </a:r>
                      <a:endParaRPr b="1" sz="800">
                        <a:solidFill>
                          <a:srgbClr val="4D4D4D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7625" marB="47625" marR="47625" marL="47625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rgbClr val="4D4D4D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Example matches</a:t>
                      </a:r>
                      <a:endParaRPr b="1" sz="800">
                        <a:solidFill>
                          <a:srgbClr val="4D4D4D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7625" marB="47625" marR="47625" marL="47625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rgbClr val="4D4D4D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Explanation*</a:t>
                      </a:r>
                      <a:endParaRPr b="1" sz="800">
                        <a:solidFill>
                          <a:srgbClr val="4D4D4D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7625" marB="47625" marR="47625" marL="47625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333333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**/logs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7625" marB="47625" marR="47625" marL="47625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333333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logs/debug.log</a:t>
                      </a:r>
                      <a:br>
                        <a:rPr lang="en-GB" sz="800">
                          <a:solidFill>
                            <a:srgbClr val="333333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</a:br>
                      <a:r>
                        <a:rPr lang="en-GB" sz="800">
                          <a:solidFill>
                            <a:srgbClr val="333333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logs/monday/foo.bar</a:t>
                      </a:r>
                      <a:br>
                        <a:rPr lang="en-GB" sz="800">
                          <a:solidFill>
                            <a:srgbClr val="333333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</a:br>
                      <a:r>
                        <a:rPr lang="en-GB" sz="800">
                          <a:solidFill>
                            <a:srgbClr val="333333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build/logs/debug.log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7625" marB="47625" marR="47625" marL="47625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4D4D4D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You can prepend a pattern with a double asterisk to match directories anywhere in the repository.</a:t>
                      </a:r>
                      <a:endParaRPr sz="800">
                        <a:solidFill>
                          <a:srgbClr val="4D4D4D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7625" marB="47625" marR="47625" marL="47625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333333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*.log</a:t>
                      </a:r>
                      <a:br>
                        <a:rPr lang="en-GB" sz="800">
                          <a:solidFill>
                            <a:srgbClr val="333333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</a:br>
                      <a:r>
                        <a:rPr lang="en-GB" sz="800">
                          <a:solidFill>
                            <a:srgbClr val="333333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!important.log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7625" marB="47625" marR="47625" marL="47625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333333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debug.log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333333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trace.log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800" u="sng">
                          <a:solidFill>
                            <a:srgbClr val="4D4D4D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but not</a:t>
                      </a:r>
                      <a:endParaRPr i="1" sz="800" u="sng">
                        <a:solidFill>
                          <a:srgbClr val="4D4D4D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333333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important.log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333333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logs/important.log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7625" marB="47625" marR="47625" marL="47625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4D4D4D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Prepending an exclamation mark to a pattern negates it. If a file matches a pattern, but </a:t>
                      </a:r>
                      <a:r>
                        <a:rPr i="1" lang="en-GB" sz="800">
                          <a:solidFill>
                            <a:srgbClr val="4D4D4D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also</a:t>
                      </a:r>
                      <a:r>
                        <a:rPr lang="en-GB" sz="800">
                          <a:solidFill>
                            <a:srgbClr val="4D4D4D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matches a negating pattern defined later in the file, it will not be ignored.</a:t>
                      </a:r>
                      <a:endParaRPr sz="800">
                        <a:solidFill>
                          <a:srgbClr val="4D4D4D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7625" marB="47625" marR="47625" marL="47625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333333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logs/*day/debug.log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7625" marB="47625" marR="47625" marL="47625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333333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logs/monday/debug.log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333333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logs/tuesday/debug.log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800" u="sng">
                          <a:solidFill>
                            <a:srgbClr val="4D4D4D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but not</a:t>
                      </a:r>
                      <a:endParaRPr i="1" sz="800" u="sng">
                        <a:solidFill>
                          <a:srgbClr val="4D4D4D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333333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logs/latest/debug.log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7625" marB="47625" marR="47625" marL="47625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4D4D4D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Wildcards can be used in directory names as well.</a:t>
                      </a:r>
                      <a:endParaRPr sz="800">
                        <a:solidFill>
                          <a:srgbClr val="4D4D4D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7625" marB="47625" marR="47625" marL="47625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333333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logs/**/debug.log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7625" marB="47625" marR="47625" marL="47625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333333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logs/debug.log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333333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logs/monday/debug.log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333333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logs/monday/pm/debug.log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7625" marB="47625" marR="47625" marL="47625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4D4D4D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 double asterisk matches zero or more directories.</a:t>
                      </a:r>
                      <a:endParaRPr sz="800">
                        <a:solidFill>
                          <a:srgbClr val="4D4D4D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7625" marB="47625" marR="47625" marL="47625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729438" y="1244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In-depths</a:t>
            </a:r>
            <a:endParaRPr/>
          </a:p>
        </p:txBody>
      </p:sp>
      <p:graphicFrame>
        <p:nvGraphicFramePr>
          <p:cNvPr id="190" name="Shape 190"/>
          <p:cNvGraphicFramePr/>
          <p:nvPr/>
        </p:nvGraphicFramePr>
        <p:xfrm>
          <a:off x="356125" y="177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{32CA6CD3-5B73-42DD-988D-D3C1CB91AE83}</a:tableStyleId>
              </a:tblPr>
              <a:tblGrid>
                <a:gridCol w="2810575"/>
                <a:gridCol w="2810575"/>
                <a:gridCol w="2810575"/>
              </a:tblGrid>
              <a:tr h="335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rgbClr val="4D4D4D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Pattern</a:t>
                      </a:r>
                      <a:endParaRPr b="1" sz="800">
                        <a:solidFill>
                          <a:srgbClr val="4D4D4D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7625" marB="47625" marR="47625" marL="47625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rgbClr val="4D4D4D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Example matches</a:t>
                      </a:r>
                      <a:endParaRPr b="1" sz="800">
                        <a:solidFill>
                          <a:srgbClr val="4D4D4D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7625" marB="47625" marR="47625" marL="47625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rgbClr val="4D4D4D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Explanation*</a:t>
                      </a:r>
                      <a:endParaRPr b="1" sz="800">
                        <a:solidFill>
                          <a:srgbClr val="4D4D4D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7625" marB="47625" marR="47625" marL="47625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333333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debug?.log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7625" marB="47625" marR="47625" marL="47625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333333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debug0.log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333333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debugg.log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800" u="sng">
                          <a:solidFill>
                            <a:srgbClr val="4D4D4D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but not</a:t>
                      </a:r>
                      <a:endParaRPr i="1" sz="800" u="sng">
                        <a:solidFill>
                          <a:srgbClr val="4D4D4D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333333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debug10.log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7625" marB="47625" marR="47625" marL="47625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4D4D4D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 question mark matches exactly one character.</a:t>
                      </a:r>
                      <a:endParaRPr sz="800">
                        <a:solidFill>
                          <a:srgbClr val="4D4D4D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7625" marB="47625" marR="47625" marL="47625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333333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debug[0-9].log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7625" marB="47625" marR="47625" marL="47625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333333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debug0.log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333333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debug1.log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800" u="sng">
                          <a:solidFill>
                            <a:srgbClr val="4D4D4D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but not</a:t>
                      </a:r>
                      <a:endParaRPr i="1" sz="800" u="sng">
                        <a:solidFill>
                          <a:srgbClr val="4D4D4D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333333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debug10.log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7625" marB="47625" marR="47625" marL="47625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4D4D4D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Square brackets can also be used to match a single character from a specified range.</a:t>
                      </a:r>
                      <a:endParaRPr sz="800">
                        <a:solidFill>
                          <a:srgbClr val="4D4D4D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7625" marB="47625" marR="47625" marL="47625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333333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debug[01].log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7625" marB="47625" marR="47625" marL="47625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333333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debug0.log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333333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debug1.log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800" u="sng">
                          <a:solidFill>
                            <a:srgbClr val="4D4D4D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but not </a:t>
                      </a:r>
                      <a:endParaRPr i="1" sz="800" u="sng">
                        <a:solidFill>
                          <a:srgbClr val="4D4D4D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333333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debug2.log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333333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debug01.log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7625" marB="47625" marR="47625" marL="47625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4D4D4D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Square brackets match a single character form the specified set.</a:t>
                      </a:r>
                      <a:endParaRPr sz="800">
                        <a:solidFill>
                          <a:srgbClr val="4D4D4D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7625" marB="47625" marR="47625" marL="47625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333333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debug[!01].log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7625" marB="47625" marR="47625" marL="47625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333333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debug2.log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800" u="sng">
                          <a:solidFill>
                            <a:srgbClr val="4D4D4D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but not</a:t>
                      </a:r>
                      <a:endParaRPr i="1" sz="800" u="sng">
                        <a:solidFill>
                          <a:srgbClr val="4D4D4D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333333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debug0.log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333333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debug1.log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333333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debug01.log</a:t>
                      </a:r>
                      <a:endParaRPr sz="800">
                        <a:solidFill>
                          <a:srgbClr val="333333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7625" marB="47625" marR="47625" marL="47625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4D4D4D"/>
                          </a:solidFill>
                          <a:highlight>
                            <a:srgbClr val="F5F5F5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An exclamation mark can be used to match any character except one from the specified set.</a:t>
                      </a:r>
                      <a:endParaRPr sz="800">
                        <a:solidFill>
                          <a:srgbClr val="4D4D4D"/>
                        </a:solidFill>
                        <a:highlight>
                          <a:srgbClr val="F5F5F5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7625" marB="47625" marR="47625" marL="47625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In-depths</a:t>
            </a:r>
            <a:endParaRPr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“A </a:t>
            </a:r>
            <a:r>
              <a:rPr i="1" lang="en-GB" sz="115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fork</a:t>
            </a:r>
            <a:r>
              <a:rPr lang="en-GB" sz="115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 copy of a repository. Forking a repository allows you to freely experiment with changes without affecting the original project.”</a:t>
            </a:r>
            <a:endParaRPr sz="115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325D72"/>
                </a:solidFill>
                <a:latin typeface="Arial"/>
                <a:ea typeface="Arial"/>
                <a:cs typeface="Arial"/>
                <a:sym typeface="Arial"/>
              </a:rPr>
              <a:t>Propose changes to someone else's project</a:t>
            </a:r>
            <a:endParaRPr b="1" sz="1200">
              <a:solidFill>
                <a:srgbClr val="325D7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sz="11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325D72"/>
                </a:solidFill>
                <a:latin typeface="Arial"/>
                <a:ea typeface="Arial"/>
                <a:cs typeface="Arial"/>
                <a:sym typeface="Arial"/>
              </a:rPr>
              <a:t>Use someone else's project as a starting point for your own idea</a:t>
            </a:r>
            <a:endParaRPr sz="13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In-depths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Steps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Find the Repo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Hit </a:t>
            </a:r>
            <a:r>
              <a:rPr lang="en-GB"/>
              <a:t>“</a:t>
            </a:r>
            <a:r>
              <a:rPr lang="en-GB"/>
              <a:t>Fork”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Clone your fork project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0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remote -v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0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remote add upstream &lt;original repo&gt;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Opening new Pull Request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Outlines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Version Control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Git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Git In-depths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Best Practice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In-depths</a:t>
            </a:r>
            <a:endParaRPr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Issues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Milestones</a:t>
            </a:r>
            <a:endParaRPr/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2422" y="1853850"/>
            <a:ext cx="4792500" cy="23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In-depths</a:t>
            </a:r>
            <a:endParaRPr/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What is </a:t>
            </a:r>
            <a:r>
              <a:rPr lang="en-GB"/>
              <a:t>Pull Requests?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-GB" sz="1200">
                <a:solidFill>
                  <a:srgbClr val="6D6D6D"/>
                </a:solidFill>
                <a:latin typeface="Arial"/>
                <a:ea typeface="Arial"/>
                <a:cs typeface="Arial"/>
                <a:sym typeface="Arial"/>
              </a:rPr>
              <a:t>“Pull requests let you tell others about changes you've pushed to a GitHub repository. Once a pull request is sent, interested parties can review the set of changes, discuss potential modifications, and even push follow-up commits if necessary.”</a:t>
            </a:r>
            <a:endParaRPr i="1" sz="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In-depths</a:t>
            </a:r>
            <a:endParaRPr/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Branch Protection</a:t>
            </a:r>
            <a:endParaRPr/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925" y="1670200"/>
            <a:ext cx="5537350" cy="272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/>
          <p:nvPr/>
        </p:nvSpPr>
        <p:spPr>
          <a:xfrm>
            <a:off x="2372975" y="3755075"/>
            <a:ext cx="963000" cy="41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In-depths</a:t>
            </a:r>
            <a:endParaRPr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Insights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Practice</a:t>
            </a:r>
            <a:endParaRPr/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Make small, </a:t>
            </a:r>
            <a:r>
              <a:rPr lang="en-GB"/>
              <a:t>Understandable</a:t>
            </a:r>
            <a:r>
              <a:rPr lang="en-GB"/>
              <a:t> commits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Commit often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Don’t commit half-done work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Test before you commit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Write commit messages, explaining your commits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Keeps Branching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Stick with the flow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 periodic maintenance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Write the README.md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Tips</a:t>
            </a:r>
            <a:endParaRPr/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Watch before you Fork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Octotree Chrome Extension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Insight by Github Chrome Extension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Read the Documentation Carefully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Version Control</a:t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650" y="2017450"/>
            <a:ext cx="3414300" cy="26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2524" y="2911975"/>
            <a:ext cx="2378950" cy="163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Version Control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Centralized Version Control</a:t>
            </a:r>
            <a:endParaRPr b="1"/>
          </a:p>
          <a:p>
            <a:pPr indent="-311150" lvl="0" marL="45720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Subversion (SVN)</a:t>
            </a:r>
            <a:endParaRPr/>
          </a:p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Distributed Version Control</a:t>
            </a:r>
            <a:endParaRPr b="1"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Git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Bitbucket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Mercurial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etc.</a:t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1775" y="3014070"/>
            <a:ext cx="2859675" cy="14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Git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Register:		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Basic Guide: 	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http://rogerdudler.github.io/git-guide/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Cheat Sheet:	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https://www.git-tower.com/blog/content/posts/54-git-cheat-sheet/git-cheat-sheet-large01.png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6"/>
              </a:rPr>
              <a:t>http://files.zeroturnaround.com/pdf/zt_git_cheat_sheet.pdf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Try it: 		</a:t>
            </a:r>
            <a:r>
              <a:rPr lang="en-GB" u="sng">
                <a:solidFill>
                  <a:schemeClr val="hlink"/>
                </a:solidFill>
                <a:hlinkClick r:id="rId7"/>
              </a:rPr>
              <a:t>https://try.github.io/levels/1/challenges/1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Git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What is Repository?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How does Git work?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simple Workflow of Git...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Git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Create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Clone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Check out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Pull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Commit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Push</a:t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7050" y="1674875"/>
            <a:ext cx="3535425" cy="301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727650" y="1311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Git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727650" y="2085975"/>
            <a:ext cx="192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Branch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Merge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Discard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Rebase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050" y="2085975"/>
            <a:ext cx="5768999" cy="146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Git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Don’t forget to Writing Good README.md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Ref: 	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https://gist.github.com/PurpleBooth/109311bb0361f32d87a2</a:t>
            </a:r>
            <a:br>
              <a:rPr lang="en-GB"/>
            </a:br>
            <a:r>
              <a:rPr lang="en-GB"/>
              <a:t>Ref: 	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https://github.com/dbader/readme-template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